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9" r:id="rId4"/>
    <p:sldId id="385" r:id="rId5"/>
    <p:sldId id="386" r:id="rId6"/>
    <p:sldId id="387" r:id="rId7"/>
    <p:sldId id="391" r:id="rId8"/>
    <p:sldId id="392" r:id="rId9"/>
    <p:sldId id="393" r:id="rId10"/>
    <p:sldId id="394" r:id="rId11"/>
    <p:sldId id="389" r:id="rId12"/>
    <p:sldId id="388" r:id="rId13"/>
    <p:sldId id="384" r:id="rId14"/>
    <p:sldId id="390" r:id="rId15"/>
    <p:sldId id="396" r:id="rId16"/>
    <p:sldId id="397" r:id="rId17"/>
    <p:sldId id="395" r:id="rId18"/>
    <p:sldId id="398" r:id="rId19"/>
    <p:sldId id="399" r:id="rId20"/>
    <p:sldId id="268" r:id="rId21"/>
    <p:sldId id="311" r:id="rId2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3CC33"/>
    <a:srgbClr val="FF66FF"/>
    <a:srgbClr val="FF9933"/>
    <a:srgbClr val="FFFF00"/>
    <a:srgbClr val="66FF33"/>
    <a:srgbClr val="000000"/>
    <a:srgbClr val="FCD5B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43" autoAdjust="0"/>
  </p:normalViewPr>
  <p:slideViewPr>
    <p:cSldViewPr>
      <p:cViewPr>
        <p:scale>
          <a:sx n="68" d="100"/>
          <a:sy n="68" d="100"/>
        </p:scale>
        <p:origin x="-900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3F35F-949C-491A-9926-15592E72A7B3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2C8CC-BCD4-482F-88EC-3AFBBF98CE7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07EFB-856F-43BB-9DEC-81DF1C2653DA}" type="datetimeFigureOut">
              <a:rPr kumimoji="1" lang="ja-JP" altLang="en-US" smtClean="0"/>
              <a:pPr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2009pe12x@gmail.co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2009pe12x@gmail.co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プログラミング演習（</a:t>
            </a:r>
            <a:r>
              <a:rPr lang="en-US" altLang="ja-JP" dirty="0" smtClean="0"/>
              <a:t>1</a:t>
            </a:r>
            <a:r>
              <a:rPr lang="ja-JP" altLang="en-US" dirty="0" smtClean="0"/>
              <a:t>組）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第</a:t>
            </a:r>
            <a:r>
              <a:rPr lang="en-US" altLang="ja-JP" dirty="0" smtClean="0"/>
              <a:t>8</a:t>
            </a:r>
            <a:r>
              <a:rPr lang="ja-JP" altLang="en-US" dirty="0" smtClean="0"/>
              <a:t>回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71472" y="3886200"/>
            <a:ext cx="8215370" cy="1752600"/>
          </a:xfrm>
        </p:spPr>
        <p:txBody>
          <a:bodyPr/>
          <a:lstStyle/>
          <a:p>
            <a:r>
              <a:rPr lang="en-US" altLang="ja-JP" dirty="0" smtClean="0"/>
              <a:t>http://www.fit.ac.jp/~matsuki/PEA1.html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357290" y="2357430"/>
            <a:ext cx="6929486" cy="264320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メニュー番号に応じた処理に分岐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ja-JP" sz="2000" b="1" dirty="0" smtClean="0">
                <a:solidFill>
                  <a:srgbClr val="FF0000"/>
                </a:solidFill>
                <a:latin typeface="+mn-ea"/>
              </a:rPr>
              <a:t>switch(menu){</a:t>
            </a:r>
          </a:p>
          <a:p>
            <a:pPr>
              <a:buNone/>
            </a:pPr>
            <a:r>
              <a:rPr lang="en-US" altLang="ja-JP" sz="2000" b="1" dirty="0" smtClean="0">
                <a:latin typeface="+mn-ea"/>
              </a:rPr>
              <a:t>	</a:t>
            </a:r>
            <a:r>
              <a:rPr lang="en-US" altLang="ja-JP" sz="2000" b="1" dirty="0" smtClean="0">
                <a:solidFill>
                  <a:srgbClr val="FF0000"/>
                </a:solidFill>
                <a:latin typeface="+mn-ea"/>
              </a:rPr>
              <a:t>case </a:t>
            </a:r>
            <a:r>
              <a:rPr lang="en-US" altLang="ja-JP" sz="2000" b="1" dirty="0" smtClean="0">
                <a:solidFill>
                  <a:srgbClr val="FF0000"/>
                </a:solidFill>
                <a:latin typeface="+mn-ea"/>
              </a:rPr>
              <a:t>1: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</a:t>
            </a:r>
            <a:r>
              <a:rPr lang="en-US" altLang="ja-JP" sz="2000" dirty="0" smtClean="0">
                <a:latin typeface="+mn-ea"/>
              </a:rPr>
              <a:t>	</a:t>
            </a:r>
            <a:r>
              <a:rPr lang="en-US" altLang="ja-JP" sz="2000" dirty="0" err="1" smtClean="0">
                <a:latin typeface="+mn-ea"/>
              </a:rPr>
              <a:t>printf</a:t>
            </a:r>
            <a:r>
              <a:rPr lang="en-US" altLang="ja-JP" sz="2000" dirty="0" smtClean="0">
                <a:latin typeface="+mn-ea"/>
              </a:rPr>
              <a:t>("</a:t>
            </a:r>
            <a:r>
              <a:rPr lang="ja-JP" altLang="en-US" sz="2000" dirty="0" smtClean="0">
                <a:latin typeface="+mn-ea"/>
              </a:rPr>
              <a:t>足し算を計算します。２つの値を入力してください。</a:t>
            </a:r>
            <a:r>
              <a:rPr lang="en-US" altLang="ja-JP" sz="2000" dirty="0" smtClean="0">
                <a:latin typeface="+mn-ea"/>
              </a:rPr>
              <a:t>\n");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err="1" smtClean="0">
                <a:latin typeface="+mn-ea"/>
              </a:rPr>
              <a:t>printf</a:t>
            </a:r>
            <a:r>
              <a:rPr lang="en-US" altLang="ja-JP" sz="2000" dirty="0" smtClean="0">
                <a:latin typeface="+mn-ea"/>
              </a:rPr>
              <a:t>("</a:t>
            </a:r>
            <a:r>
              <a:rPr lang="ja-JP" altLang="en-US" sz="2000" dirty="0" smtClean="0">
                <a:latin typeface="+mn-ea"/>
              </a:rPr>
              <a:t>一つ目の値は？</a:t>
            </a:r>
            <a:r>
              <a:rPr lang="en-US" altLang="ja-JP" sz="2000" dirty="0" smtClean="0">
                <a:latin typeface="+mn-ea"/>
              </a:rPr>
              <a:t>");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err="1" smtClean="0">
                <a:latin typeface="+mn-ea"/>
              </a:rPr>
              <a:t>scanf</a:t>
            </a:r>
            <a:r>
              <a:rPr lang="en-US" altLang="ja-JP" sz="2000" dirty="0" smtClean="0">
                <a:latin typeface="+mn-ea"/>
              </a:rPr>
              <a:t>("%</a:t>
            </a:r>
            <a:r>
              <a:rPr lang="en-US" altLang="ja-JP" sz="2000" dirty="0" err="1" smtClean="0">
                <a:latin typeface="+mn-ea"/>
              </a:rPr>
              <a:t>lf",&amp;a</a:t>
            </a:r>
            <a:r>
              <a:rPr lang="en-US" altLang="ja-JP" sz="2000" dirty="0" smtClean="0">
                <a:latin typeface="+mn-ea"/>
              </a:rPr>
              <a:t>);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err="1" smtClean="0">
                <a:latin typeface="+mn-ea"/>
              </a:rPr>
              <a:t>printf</a:t>
            </a:r>
            <a:r>
              <a:rPr lang="en-US" altLang="ja-JP" sz="2000" dirty="0" smtClean="0">
                <a:latin typeface="+mn-ea"/>
              </a:rPr>
              <a:t>("</a:t>
            </a:r>
            <a:r>
              <a:rPr lang="ja-JP" altLang="en-US" sz="2000" dirty="0" smtClean="0">
                <a:latin typeface="+mn-ea"/>
              </a:rPr>
              <a:t>二つ目の値は？</a:t>
            </a:r>
            <a:r>
              <a:rPr lang="en-US" altLang="ja-JP" sz="2000" dirty="0" smtClean="0">
                <a:latin typeface="+mn-ea"/>
              </a:rPr>
              <a:t>");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err="1" smtClean="0">
                <a:latin typeface="+mn-ea"/>
              </a:rPr>
              <a:t>scanf</a:t>
            </a:r>
            <a:r>
              <a:rPr lang="en-US" altLang="ja-JP" sz="2000" dirty="0" smtClean="0">
                <a:latin typeface="+mn-ea"/>
              </a:rPr>
              <a:t>("%</a:t>
            </a:r>
            <a:r>
              <a:rPr lang="en-US" altLang="ja-JP" sz="2000" dirty="0" err="1" smtClean="0">
                <a:latin typeface="+mn-ea"/>
              </a:rPr>
              <a:t>lf",&amp;b</a:t>
            </a:r>
            <a:r>
              <a:rPr lang="en-US" altLang="ja-JP" sz="2000" dirty="0" smtClean="0">
                <a:latin typeface="+mn-ea"/>
              </a:rPr>
              <a:t>);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smtClean="0">
                <a:latin typeface="+mn-ea"/>
              </a:rPr>
              <a:t>result1 </a:t>
            </a:r>
            <a:r>
              <a:rPr lang="en-US" altLang="ja-JP" sz="2000" dirty="0" smtClean="0">
                <a:latin typeface="+mn-ea"/>
              </a:rPr>
              <a:t>= a + b;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err="1" smtClean="0">
                <a:latin typeface="+mn-ea"/>
              </a:rPr>
              <a:t>printf</a:t>
            </a:r>
            <a:r>
              <a:rPr lang="en-US" altLang="ja-JP" sz="2000" dirty="0" smtClean="0">
                <a:latin typeface="+mn-ea"/>
              </a:rPr>
              <a:t>("</a:t>
            </a:r>
            <a:r>
              <a:rPr lang="ja-JP" altLang="en-US" sz="2000" dirty="0" smtClean="0">
                <a:latin typeface="+mn-ea"/>
              </a:rPr>
              <a:t>演算結果は，</a:t>
            </a:r>
            <a:r>
              <a:rPr lang="en-US" altLang="ja-JP" sz="2000" dirty="0" smtClean="0">
                <a:latin typeface="+mn-ea"/>
              </a:rPr>
              <a:t>%.2f</a:t>
            </a:r>
            <a:r>
              <a:rPr lang="ja-JP" altLang="en-US" sz="2000" dirty="0" smtClean="0">
                <a:latin typeface="+mn-ea"/>
              </a:rPr>
              <a:t>です。</a:t>
            </a:r>
            <a:r>
              <a:rPr lang="en-US" altLang="ja-JP" sz="2000" dirty="0" smtClean="0">
                <a:latin typeface="+mn-ea"/>
              </a:rPr>
              <a:t>",result1);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b="1" dirty="0" smtClean="0">
                <a:solidFill>
                  <a:srgbClr val="FF0000"/>
                </a:solidFill>
                <a:latin typeface="+mn-ea"/>
              </a:rPr>
              <a:t>break</a:t>
            </a:r>
            <a:r>
              <a:rPr lang="en-US" altLang="ja-JP" sz="2000" b="1" dirty="0" smtClean="0">
                <a:solidFill>
                  <a:srgbClr val="FF0000"/>
                </a:solidFill>
                <a:latin typeface="+mn-ea"/>
              </a:rPr>
              <a:t>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</a:t>
            </a:r>
            <a:r>
              <a:rPr lang="en-US" altLang="ja-JP" sz="2000" dirty="0" smtClean="0">
                <a:latin typeface="+mn-ea"/>
              </a:rPr>
              <a:t>case </a:t>
            </a:r>
            <a:r>
              <a:rPr lang="en-US" altLang="ja-JP" sz="2000" dirty="0" smtClean="0">
                <a:latin typeface="+mn-ea"/>
              </a:rPr>
              <a:t>2: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err="1" smtClean="0">
                <a:latin typeface="+mn-ea"/>
              </a:rPr>
              <a:t>printf</a:t>
            </a:r>
            <a:r>
              <a:rPr lang="en-US" altLang="ja-JP" sz="2000" dirty="0" smtClean="0">
                <a:latin typeface="+mn-ea"/>
              </a:rPr>
              <a:t>("</a:t>
            </a:r>
            <a:r>
              <a:rPr lang="ja-JP" altLang="en-US" sz="2000" dirty="0" smtClean="0">
                <a:latin typeface="+mn-ea"/>
              </a:rPr>
              <a:t>引き算を計算します。２つの値を入力してください。</a:t>
            </a:r>
            <a:r>
              <a:rPr lang="en-US" altLang="ja-JP" sz="2000" dirty="0" smtClean="0">
                <a:latin typeface="+mn-ea"/>
              </a:rPr>
              <a:t>\n");</a:t>
            </a:r>
          </a:p>
          <a:p>
            <a:pPr>
              <a:buNone/>
            </a:pPr>
            <a:r>
              <a:rPr lang="en-US" altLang="ja-JP" sz="2000" dirty="0" smtClean="0">
                <a:latin typeface="+mn-ea"/>
              </a:rPr>
              <a:t>		</a:t>
            </a:r>
            <a:r>
              <a:rPr lang="en-US" altLang="ja-JP" sz="2000" dirty="0" err="1" smtClean="0">
                <a:latin typeface="+mn-ea"/>
              </a:rPr>
              <a:t>printf</a:t>
            </a:r>
            <a:r>
              <a:rPr lang="en-US" altLang="ja-JP" sz="2000" dirty="0" smtClean="0">
                <a:latin typeface="+mn-ea"/>
              </a:rPr>
              <a:t>("</a:t>
            </a:r>
            <a:r>
              <a:rPr lang="ja-JP" altLang="en-US" sz="2000" dirty="0" smtClean="0">
                <a:latin typeface="+mn-ea"/>
              </a:rPr>
              <a:t>一つ目の値は？</a:t>
            </a:r>
            <a:r>
              <a:rPr lang="en-US" altLang="ja-JP" sz="2000" dirty="0" smtClean="0">
                <a:latin typeface="+mn-ea"/>
              </a:rPr>
              <a:t>");</a:t>
            </a:r>
            <a:endParaRPr lang="en-US" altLang="ja-JP" sz="2000" dirty="0" smtClean="0"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72198" y="4357694"/>
            <a:ext cx="2929007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menu</a:t>
            </a:r>
            <a:r>
              <a:rPr kumimoji="1" lang="ja-JP" altLang="en-US" sz="2800" dirty="0" smtClean="0"/>
              <a:t>が１のときの</a:t>
            </a:r>
            <a:endParaRPr kumimoji="1" lang="en-US" altLang="ja-JP" sz="2800" dirty="0" smtClean="0"/>
          </a:p>
          <a:p>
            <a:pPr algn="ctr"/>
            <a:r>
              <a:rPr kumimoji="1" lang="ja-JP" altLang="en-US" sz="2800" dirty="0" smtClean="0"/>
              <a:t>処理内容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7158" y="4500570"/>
            <a:ext cx="7643866" cy="17145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解答例（宇山君）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ja-JP" dirty="0" smtClean="0"/>
              <a:t>//</a:t>
            </a:r>
            <a:r>
              <a:rPr lang="ja-JP" altLang="en-US" dirty="0" smtClean="0"/>
              <a:t>平方根の場合</a:t>
            </a:r>
          </a:p>
          <a:p>
            <a:pPr marL="0" indent="0">
              <a:buNone/>
            </a:pPr>
            <a:r>
              <a:rPr lang="en-US" altLang="ja-JP" dirty="0" smtClean="0"/>
              <a:t>case </a:t>
            </a:r>
            <a:r>
              <a:rPr lang="en-US" altLang="ja-JP" dirty="0" smtClean="0"/>
              <a:t>5: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("</a:t>
            </a:r>
            <a:r>
              <a:rPr lang="ja-JP" altLang="en-US" dirty="0" smtClean="0"/>
              <a:t>平方根の計算をします。</a:t>
            </a:r>
            <a:r>
              <a:rPr lang="en-US" altLang="ja-JP" dirty="0" smtClean="0"/>
              <a:t>\n</a:t>
            </a:r>
            <a:r>
              <a:rPr lang="ja-JP" altLang="en-US" dirty="0" smtClean="0"/>
              <a:t>値を入力してください。</a:t>
            </a:r>
            <a:r>
              <a:rPr lang="en-US" altLang="ja-JP" dirty="0" smtClean="0"/>
              <a:t>\n");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scanf</a:t>
            </a:r>
            <a:r>
              <a:rPr lang="en-US" altLang="ja-JP" dirty="0" smtClean="0"/>
              <a:t>("%</a:t>
            </a:r>
            <a:r>
              <a:rPr lang="en-US" altLang="ja-JP" dirty="0" err="1" smtClean="0"/>
              <a:t>lf",&amp;a</a:t>
            </a:r>
            <a:r>
              <a:rPr lang="en-US" altLang="ja-JP" dirty="0" smtClean="0"/>
              <a:t>);</a:t>
            </a:r>
          </a:p>
          <a:p>
            <a:pPr marL="0" indent="0">
              <a:buNone/>
            </a:pPr>
            <a:r>
              <a:rPr lang="ja-JP" altLang="en-US" dirty="0" smtClean="0"/>
              <a:t>	</a:t>
            </a:r>
            <a:r>
              <a:rPr lang="en-US" altLang="ja-JP" dirty="0" smtClean="0"/>
              <a:t>//</a:t>
            </a:r>
            <a:r>
              <a:rPr lang="ja-JP" altLang="en-US" dirty="0" smtClean="0"/>
              <a:t>演算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en-US" altLang="ja-JP" dirty="0" smtClean="0"/>
              <a:t>answer </a:t>
            </a:r>
            <a:r>
              <a:rPr lang="en-US" altLang="ja-JP" dirty="0" smtClean="0"/>
              <a:t>= </a:t>
            </a:r>
            <a:r>
              <a:rPr lang="en-US" altLang="ja-JP" dirty="0" err="1" smtClean="0"/>
              <a:t>sqrt</a:t>
            </a:r>
            <a:r>
              <a:rPr lang="en-US" altLang="ja-JP" dirty="0" smtClean="0"/>
              <a:t>(a);</a:t>
            </a:r>
          </a:p>
          <a:p>
            <a:pPr marL="0" indent="0">
              <a:buNone/>
            </a:pPr>
            <a:r>
              <a:rPr lang="ja-JP" altLang="en-US" dirty="0" smtClean="0"/>
              <a:t>	</a:t>
            </a:r>
            <a:r>
              <a:rPr lang="en-US" altLang="ja-JP" dirty="0" smtClean="0"/>
              <a:t>//</a:t>
            </a:r>
            <a:r>
              <a:rPr lang="ja-JP" altLang="en-US" dirty="0" smtClean="0"/>
              <a:t>演算結果を表示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("%f</a:t>
            </a:r>
            <a:r>
              <a:rPr lang="ja-JP" altLang="en-US" dirty="0" smtClean="0"/>
              <a:t>の平方根の値は</a:t>
            </a:r>
            <a:r>
              <a:rPr lang="en-US" altLang="ja-JP" dirty="0" smtClean="0"/>
              <a:t>%f</a:t>
            </a:r>
            <a:r>
              <a:rPr lang="ja-JP" altLang="en-US" dirty="0" smtClean="0"/>
              <a:t>です。</a:t>
            </a:r>
            <a:r>
              <a:rPr lang="en-US" altLang="ja-JP" dirty="0" smtClean="0"/>
              <a:t>",</a:t>
            </a:r>
            <a:r>
              <a:rPr lang="en-US" altLang="ja-JP" dirty="0" err="1" smtClean="0"/>
              <a:t>a,answer</a:t>
            </a:r>
            <a:r>
              <a:rPr lang="en-US" altLang="ja-JP" dirty="0" smtClean="0"/>
              <a:t>);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en-US" altLang="ja-JP" dirty="0" smtClean="0"/>
              <a:t>break</a:t>
            </a:r>
            <a:r>
              <a:rPr lang="en-US" altLang="ja-JP" dirty="0" smtClean="0"/>
              <a:t>;</a:t>
            </a:r>
          </a:p>
          <a:p>
            <a:pPr marL="0" indent="0">
              <a:buNone/>
            </a:pPr>
            <a:endParaRPr lang="ja-JP" altLang="en-US" dirty="0" smtClean="0"/>
          </a:p>
          <a:p>
            <a:pPr marL="0" indent="0">
              <a:buNone/>
            </a:pPr>
            <a:r>
              <a:rPr lang="en-US" altLang="ja-JP" dirty="0" smtClean="0"/>
              <a:t>//</a:t>
            </a:r>
            <a:r>
              <a:rPr lang="ja-JP" altLang="en-US" dirty="0" smtClean="0"/>
              <a:t>条件に当てはまらない場合</a:t>
            </a:r>
          </a:p>
          <a:p>
            <a:pPr marL="0" indent="0">
              <a:buNone/>
            </a:pPr>
            <a:r>
              <a:rPr lang="en-US" altLang="ja-JP" dirty="0" smtClean="0"/>
              <a:t>default</a:t>
            </a:r>
            <a:r>
              <a:rPr lang="en-US" altLang="ja-JP" dirty="0" smtClean="0"/>
              <a:t>: 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("1</a:t>
            </a:r>
            <a:r>
              <a:rPr lang="ja-JP" altLang="en-US" dirty="0" smtClean="0"/>
              <a:t>からまでの数値を入力してください。</a:t>
            </a:r>
            <a:r>
              <a:rPr lang="en-US" altLang="ja-JP" dirty="0" smtClean="0"/>
              <a:t>\n");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en-US" altLang="ja-JP" dirty="0" smtClean="0"/>
              <a:t>break</a:t>
            </a:r>
            <a:r>
              <a:rPr lang="en-US" altLang="ja-JP" dirty="0" smtClean="0"/>
              <a:t>;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71802" y="5715016"/>
            <a:ext cx="5786446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menu</a:t>
            </a:r>
            <a:r>
              <a:rPr kumimoji="1" lang="ja-JP" altLang="en-US" sz="2800" dirty="0" smtClean="0"/>
              <a:t>が１～５以外のときの処理内容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（エラー処理）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今回の課題（２）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課題２</a:t>
            </a:r>
            <a:r>
              <a:rPr lang="en-US" altLang="ja-JP" dirty="0" smtClean="0"/>
              <a:t>】</a:t>
            </a:r>
          </a:p>
          <a:p>
            <a:pPr marL="0" indent="266700">
              <a:buNone/>
            </a:pPr>
            <a:r>
              <a:rPr lang="ja-JP" altLang="en-US" dirty="0" smtClean="0"/>
              <a:t>今までの知識を使って、自分で問題を設定し、その問題を解決するプログラムを作成せよ。ただし、以下の機能を盛り込むこと。メール本文に問題についての説明を書くこと。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 marL="1316038" indent="-514350">
              <a:buFont typeface="+mj-lt"/>
              <a:buAutoNum type="arabicPeriod"/>
            </a:pPr>
            <a:r>
              <a:rPr lang="ja-JP" altLang="en-US" dirty="0" smtClean="0"/>
              <a:t>＋、</a:t>
            </a:r>
            <a:r>
              <a:rPr lang="ja-JP" altLang="en-US" dirty="0" err="1" smtClean="0"/>
              <a:t>ー、</a:t>
            </a:r>
            <a:r>
              <a:rPr lang="ja-JP" altLang="en-US" dirty="0" smtClean="0"/>
              <a:t>＊、／を用いた演算（すべて使うこと）</a:t>
            </a:r>
            <a:endParaRPr lang="en-US" altLang="ja-JP" dirty="0" smtClean="0"/>
          </a:p>
          <a:p>
            <a:pPr marL="1316038" indent="-514350">
              <a:buFont typeface="+mj-lt"/>
              <a:buAutoNum type="arabicPeriod"/>
            </a:pPr>
            <a:r>
              <a:rPr lang="en-US" altLang="ja-JP" dirty="0" err="1" smtClean="0"/>
              <a:t>sqrt</a:t>
            </a:r>
            <a:r>
              <a:rPr lang="en-US" altLang="ja-JP" dirty="0" smtClean="0"/>
              <a:t>, sin, </a:t>
            </a:r>
            <a:r>
              <a:rPr lang="en-US" altLang="ja-JP" dirty="0" err="1" smtClean="0"/>
              <a:t>cos</a:t>
            </a:r>
            <a:r>
              <a:rPr lang="en-US" altLang="ja-JP" dirty="0" smtClean="0"/>
              <a:t>, tan</a:t>
            </a:r>
            <a:r>
              <a:rPr lang="ja-JP" altLang="en-US" dirty="0" smtClean="0"/>
              <a:t>のいずれかを用いた計算</a:t>
            </a:r>
            <a:endParaRPr lang="en-US" altLang="ja-JP" dirty="0" smtClean="0"/>
          </a:p>
          <a:p>
            <a:pPr marL="1316038" indent="-514350">
              <a:buFont typeface="+mj-lt"/>
              <a:buAutoNum type="arabicPeriod"/>
            </a:pPr>
            <a:r>
              <a:rPr lang="en-US" altLang="ja-JP" dirty="0" err="1" smtClean="0"/>
              <a:t>printf</a:t>
            </a:r>
            <a:r>
              <a:rPr lang="ja-JP" altLang="en-US" dirty="0" smtClean="0"/>
              <a:t>による表示（出力）</a:t>
            </a:r>
            <a:endParaRPr lang="en-US" altLang="ja-JP" dirty="0" smtClean="0"/>
          </a:p>
          <a:p>
            <a:pPr marL="1316038" indent="-514350">
              <a:buFont typeface="+mj-lt"/>
              <a:buAutoNum type="arabicPeriod"/>
            </a:pPr>
            <a:r>
              <a:rPr lang="en-US" altLang="ja-JP" dirty="0" err="1" smtClean="0"/>
              <a:t>scanf</a:t>
            </a:r>
            <a:r>
              <a:rPr lang="ja-JP" altLang="en-US" dirty="0" smtClean="0"/>
              <a:t>を用いた入力</a:t>
            </a:r>
            <a:endParaRPr lang="en-US" altLang="ja-JP" dirty="0" smtClean="0"/>
          </a:p>
          <a:p>
            <a:pPr marL="1316038" indent="-514350">
              <a:buFont typeface="+mj-lt"/>
              <a:buAutoNum type="arabicPeriod"/>
            </a:pPr>
            <a:r>
              <a:rPr lang="en-US" altLang="ja-JP" dirty="0" smtClean="0"/>
              <a:t>if</a:t>
            </a:r>
            <a:r>
              <a:rPr lang="ja-JP" altLang="en-US" dirty="0" smtClean="0"/>
              <a:t>文</a:t>
            </a:r>
            <a:endParaRPr lang="en-US" altLang="ja-JP" dirty="0" smtClean="0"/>
          </a:p>
          <a:p>
            <a:pPr marL="1316038" indent="-514350">
              <a:buFont typeface="+mj-lt"/>
              <a:buAutoNum type="arabicPeriod"/>
            </a:pPr>
            <a:r>
              <a:rPr lang="en-US" altLang="ja-JP" dirty="0" smtClean="0"/>
              <a:t>switch</a:t>
            </a:r>
            <a:r>
              <a:rPr lang="ja-JP" altLang="en-US" dirty="0" smtClean="0"/>
              <a:t>文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三角関数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/>
              <a:t>三角関数</a:t>
            </a:r>
            <a:r>
              <a:rPr lang="en-US" altLang="ja-JP" dirty="0" smtClean="0"/>
              <a:t>sin(x)</a:t>
            </a:r>
            <a:r>
              <a:rPr lang="ja-JP" altLang="en-US" dirty="0" err="1" smtClean="0"/>
              <a:t>，</a:t>
            </a:r>
            <a:r>
              <a:rPr lang="en-US" altLang="ja-JP" dirty="0" err="1" smtClean="0"/>
              <a:t>cos</a:t>
            </a:r>
            <a:r>
              <a:rPr lang="en-US" altLang="ja-JP" dirty="0" smtClean="0"/>
              <a:t>(x)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tan(x)</a:t>
            </a:r>
            <a:r>
              <a:rPr lang="ja-JP" altLang="en-US" dirty="0" smtClean="0"/>
              <a:t>について</a:t>
            </a:r>
            <a:endParaRPr lang="en-US" altLang="ja-JP" dirty="0" smtClean="0"/>
          </a:p>
          <a:p>
            <a:r>
              <a:rPr lang="en-US" altLang="ja-JP" dirty="0" smtClean="0"/>
              <a:t>x</a:t>
            </a:r>
            <a:r>
              <a:rPr lang="ja-JP" altLang="en-US" dirty="0" smtClean="0"/>
              <a:t>は</a:t>
            </a:r>
            <a:r>
              <a:rPr lang="en-US" altLang="ja-JP" dirty="0" smtClean="0"/>
              <a:t>double</a:t>
            </a:r>
            <a:r>
              <a:rPr lang="ja-JP" altLang="en-US" dirty="0" smtClean="0"/>
              <a:t>型でなければならない．</a:t>
            </a:r>
            <a:endParaRPr lang="en-US" altLang="ja-JP" dirty="0" smtClean="0"/>
          </a:p>
          <a:p>
            <a:r>
              <a:rPr lang="en-US" altLang="ja-JP" dirty="0" smtClean="0"/>
              <a:t>x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rad</a:t>
            </a:r>
            <a:r>
              <a:rPr lang="ja-JP" altLang="en-US" dirty="0" smtClean="0"/>
              <a:t>単位（</a:t>
            </a:r>
            <a:r>
              <a:rPr lang="en-US" altLang="ja-JP" dirty="0" smtClean="0"/>
              <a:t>180°</a:t>
            </a:r>
            <a:r>
              <a:rPr lang="ja-JP" altLang="en-US" smtClean="0"/>
              <a:t>＝ </a:t>
            </a:r>
            <a:r>
              <a:rPr lang="en-US" altLang="ja-JP" smtClean="0"/>
              <a:t>π 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rad</a:t>
            </a:r>
            <a:r>
              <a:rPr lang="en-US" altLang="ja-JP" dirty="0" smtClean="0"/>
              <a:t>]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 smtClean="0"/>
              <a:t>計算結果は，</a:t>
            </a:r>
            <a:r>
              <a:rPr lang="en-US" altLang="ja-JP" dirty="0" smtClean="0"/>
              <a:t>double</a:t>
            </a:r>
            <a:r>
              <a:rPr lang="ja-JP" altLang="en-US" dirty="0" smtClean="0"/>
              <a:t>型になる</a:t>
            </a:r>
            <a:endParaRPr lang="en-US" altLang="ja-JP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484868" y="4396941"/>
            <a:ext cx="4087132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sz="2800" dirty="0" smtClean="0"/>
              <a:t>tan(π/4)</a:t>
            </a:r>
            <a:r>
              <a:rPr lang="ja-JP" altLang="en-US" sz="2800" dirty="0" smtClean="0"/>
              <a:t>を計算するとき，</a:t>
            </a:r>
            <a:endParaRPr lang="en-US" altLang="ja-JP" sz="28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071670" y="5143512"/>
            <a:ext cx="3500462" cy="138499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sz="2800" dirty="0" smtClean="0"/>
              <a:t>double pi = 3.141592;</a:t>
            </a:r>
          </a:p>
          <a:p>
            <a:pPr>
              <a:buNone/>
            </a:pPr>
            <a:r>
              <a:rPr lang="en-US" altLang="ja-JP" sz="2800" dirty="0" smtClean="0"/>
              <a:t>double result;</a:t>
            </a:r>
          </a:p>
          <a:p>
            <a:pPr>
              <a:buNone/>
            </a:pPr>
            <a:r>
              <a:rPr lang="en-US" altLang="ja-JP" sz="2800" dirty="0" smtClean="0"/>
              <a:t>result = tan(pi / 4);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課題２の例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安部君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円と直線の位置関係を判定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投射問題</a:t>
            </a:r>
            <a:endParaRPr lang="en-US" altLang="ja-JP" dirty="0" smtClean="0"/>
          </a:p>
          <a:p>
            <a:r>
              <a:rPr kumimoji="1" lang="ja-JP" altLang="en-US" dirty="0" smtClean="0"/>
              <a:t>大隈君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各国（都市）との時差を計算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外国</a:t>
            </a:r>
            <a:r>
              <a:rPr lang="ja-JP" altLang="en-US" dirty="0" smtClean="0"/>
              <a:t>為替のレートを計算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乱数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乱数とは，ランダムに出現する値</a:t>
            </a:r>
            <a:endParaRPr kumimoji="1" lang="en-US" altLang="ja-JP" dirty="0" smtClean="0"/>
          </a:p>
          <a:p>
            <a:r>
              <a:rPr lang="ja-JP" altLang="en-US" dirty="0" smtClean="0"/>
              <a:t>コンピュータに，ランダムに値を選んでもらうことが可能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乱数を得るプログラム例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Autofit/>
          </a:bodyPr>
          <a:lstStyle/>
          <a:p>
            <a:pPr>
              <a:buNone/>
            </a:pPr>
            <a:r>
              <a:rPr kumimoji="1" lang="en-US" altLang="ja-JP" sz="2000" dirty="0" smtClean="0"/>
              <a:t>#include &lt;</a:t>
            </a:r>
            <a:r>
              <a:rPr kumimoji="1" lang="en-US" altLang="ja-JP" sz="2000" dirty="0" err="1" smtClean="0"/>
              <a:t>stdio.h</a:t>
            </a:r>
            <a:r>
              <a:rPr kumimoji="1"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>
                <a:solidFill>
                  <a:srgbClr val="FF0000"/>
                </a:solidFill>
              </a:rPr>
              <a:t>#include &lt;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time.h</a:t>
            </a:r>
            <a:r>
              <a:rPr lang="en-US" altLang="ja-JP" sz="2000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main()</a:t>
            </a:r>
          </a:p>
          <a:p>
            <a:pPr>
              <a:buNone/>
            </a:pPr>
            <a:r>
              <a:rPr lang="en-US" altLang="ja-JP" sz="2000" dirty="0" smtClean="0"/>
              <a:t>{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N = 10;	//</a:t>
            </a:r>
            <a:r>
              <a:rPr lang="ja-JP" altLang="en-US" sz="2000" dirty="0" smtClean="0"/>
              <a:t>乱数の上限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x;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srand</a:t>
            </a:r>
            <a:r>
              <a:rPr lang="en-US" altLang="ja-JP" sz="2000" dirty="0" smtClean="0">
                <a:solidFill>
                  <a:srgbClr val="FF0000"/>
                </a:solidFill>
              </a:rPr>
              <a:t>(time(NULL));</a:t>
            </a:r>
            <a:r>
              <a:rPr lang="en-US" altLang="ja-JP" sz="2000" dirty="0" smtClean="0"/>
              <a:t>		//</a:t>
            </a:r>
            <a:r>
              <a:rPr lang="ja-JP" altLang="en-US" sz="2000" dirty="0" smtClean="0"/>
              <a:t>乱数を使うための準備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	// while (1) {</a:t>
            </a:r>
          </a:p>
          <a:p>
            <a:pPr>
              <a:buNone/>
            </a:pPr>
            <a:r>
              <a:rPr lang="en-US" altLang="ja-JP" sz="2000" dirty="0" smtClean="0"/>
              <a:t>		x = </a:t>
            </a:r>
            <a:r>
              <a:rPr lang="en-US" altLang="ja-JP" sz="2000" dirty="0" smtClean="0">
                <a:solidFill>
                  <a:srgbClr val="FF0000"/>
                </a:solidFill>
              </a:rPr>
              <a:t>rand() % N</a:t>
            </a:r>
            <a:r>
              <a:rPr lang="en-US" altLang="ja-JP" sz="2000" dirty="0" smtClean="0"/>
              <a:t>;	//0</a:t>
            </a:r>
            <a:r>
              <a:rPr lang="ja-JP" altLang="en-US" sz="2000" dirty="0" smtClean="0"/>
              <a:t>から</a:t>
            </a:r>
            <a:r>
              <a:rPr lang="en-US" altLang="ja-JP" sz="2000" dirty="0" smtClean="0"/>
              <a:t>N-1</a:t>
            </a:r>
            <a:r>
              <a:rPr lang="ja-JP" altLang="en-US" sz="2000" dirty="0" err="1" smtClean="0"/>
              <a:t>までの</a:t>
            </a:r>
            <a:r>
              <a:rPr lang="ja-JP" altLang="en-US" sz="2000" dirty="0" smtClean="0"/>
              <a:t>範囲の乱数を取得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		</a:t>
            </a:r>
            <a:r>
              <a:rPr lang="en-US" altLang="ja-JP" sz="2000" dirty="0" err="1" smtClean="0"/>
              <a:t>printf</a:t>
            </a:r>
            <a:r>
              <a:rPr lang="en-US" altLang="ja-JP" sz="2000" dirty="0" smtClean="0"/>
              <a:t>(“</a:t>
            </a:r>
            <a:r>
              <a:rPr lang="ja-JP" altLang="en-US" sz="2000" dirty="0" smtClean="0"/>
              <a:t>乱数は</a:t>
            </a:r>
            <a:r>
              <a:rPr lang="en-US" altLang="ja-JP" sz="2000" dirty="0" smtClean="0"/>
              <a:t>%d\</a:t>
            </a:r>
            <a:r>
              <a:rPr lang="en-US" altLang="ja-JP" sz="2000" dirty="0" err="1" smtClean="0"/>
              <a:t>n”,x</a:t>
            </a:r>
            <a:r>
              <a:rPr lang="en-US" altLang="ja-JP" sz="2000" dirty="0" smtClean="0"/>
              <a:t>);</a:t>
            </a:r>
          </a:p>
          <a:p>
            <a:pPr>
              <a:buNone/>
            </a:pPr>
            <a:r>
              <a:rPr lang="en-US" altLang="ja-JP" sz="2000" dirty="0" smtClean="0"/>
              <a:t>	// }</a:t>
            </a:r>
          </a:p>
          <a:p>
            <a:pPr>
              <a:buNone/>
            </a:pPr>
            <a:r>
              <a:rPr lang="en-US" altLang="ja-JP" sz="2000" dirty="0" smtClean="0"/>
              <a:t>	return 0;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課題１　１０個の値をキーボードから入力させて，その中の最大値と平均値を求めるプログラムを作れ（余裕のある人は，１０個の乱数に対して，最大値と平均値を求める）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課題１　１０個の値をキーボードから入力させて，その中の最大値と平均値を求めるプログラムを作れ（余裕のある人は，１０個の乱数に対して，最大値と平均値を求める）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71604" y="1571612"/>
            <a:ext cx="6215106" cy="50167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+mn-ea"/>
              </a:rPr>
              <a:t>１０個の値を入力してください．</a:t>
            </a:r>
            <a:endParaRPr lang="en-US" altLang="ja-JP" sz="3200" dirty="0" smtClean="0">
              <a:latin typeface="+mn-ea"/>
            </a:endParaRPr>
          </a:p>
          <a:p>
            <a:r>
              <a:rPr kumimoji="1" lang="ja-JP" altLang="en-US" sz="3200" dirty="0" smtClean="0">
                <a:latin typeface="+mn-ea"/>
              </a:rPr>
              <a:t>１個目：</a:t>
            </a:r>
            <a:r>
              <a:rPr kumimoji="1" lang="ja-JP" altLang="en-US" sz="3200" dirty="0" smtClean="0">
                <a:solidFill>
                  <a:srgbClr val="FF0000"/>
                </a:solidFill>
                <a:latin typeface="+mn-ea"/>
              </a:rPr>
              <a:t>９</a:t>
            </a:r>
            <a:endParaRPr kumimoji="1" lang="en-US" altLang="ja-JP" sz="3200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3200" dirty="0" smtClean="0">
                <a:latin typeface="+mn-ea"/>
              </a:rPr>
              <a:t>２個目：</a:t>
            </a:r>
            <a:r>
              <a:rPr kumimoji="1" lang="ja-JP" altLang="en-US" sz="3200" dirty="0" smtClean="0">
                <a:solidFill>
                  <a:srgbClr val="FF0000"/>
                </a:solidFill>
                <a:latin typeface="+mn-ea"/>
              </a:rPr>
              <a:t>７２</a:t>
            </a:r>
            <a:endParaRPr lang="en-US" altLang="ja-JP" sz="32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3200" dirty="0" smtClean="0">
                <a:latin typeface="+mn-ea"/>
              </a:rPr>
              <a:t>３個目：</a:t>
            </a:r>
            <a:r>
              <a:rPr lang="ja-JP" altLang="en-US" sz="3200" dirty="0" smtClean="0">
                <a:solidFill>
                  <a:srgbClr val="FF0000"/>
                </a:solidFill>
                <a:latin typeface="+mn-ea"/>
              </a:rPr>
              <a:t>２０</a:t>
            </a:r>
            <a:endParaRPr lang="en-US" altLang="ja-JP" sz="3200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3200" dirty="0" smtClean="0">
                <a:latin typeface="+mn-ea"/>
              </a:rPr>
              <a:t>４個目：</a:t>
            </a:r>
            <a:r>
              <a:rPr kumimoji="1" lang="ja-JP" altLang="en-US" sz="3200" dirty="0" smtClean="0">
                <a:solidFill>
                  <a:srgbClr val="FF0000"/>
                </a:solidFill>
                <a:latin typeface="+mn-ea"/>
              </a:rPr>
              <a:t>５</a:t>
            </a:r>
            <a:endParaRPr kumimoji="1" lang="en-US" altLang="ja-JP" sz="32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3200" dirty="0" smtClean="0">
                <a:latin typeface="+mn-ea"/>
              </a:rPr>
              <a:t>　　：</a:t>
            </a:r>
            <a:endParaRPr lang="en-US" altLang="ja-JP" sz="3200" dirty="0" smtClean="0">
              <a:latin typeface="+mn-ea"/>
            </a:endParaRPr>
          </a:p>
          <a:p>
            <a:r>
              <a:rPr lang="ja-JP" altLang="en-US" sz="3200" dirty="0" smtClean="0">
                <a:latin typeface="+mn-ea"/>
              </a:rPr>
              <a:t>　　</a:t>
            </a:r>
            <a:r>
              <a:rPr lang="ja-JP" altLang="en-US" sz="3200" dirty="0" smtClean="0">
                <a:latin typeface="+mn-ea"/>
              </a:rPr>
              <a:t>：</a:t>
            </a:r>
            <a:endParaRPr lang="en-US" altLang="ja-JP" sz="3200" dirty="0" smtClean="0">
              <a:latin typeface="+mn-ea"/>
            </a:endParaRPr>
          </a:p>
          <a:p>
            <a:r>
              <a:rPr kumimoji="1" lang="ja-JP" altLang="en-US" sz="3200" dirty="0" smtClean="0">
                <a:latin typeface="+mn-ea"/>
              </a:rPr>
              <a:t>１０個目：</a:t>
            </a:r>
            <a:r>
              <a:rPr kumimoji="1" lang="ja-JP" altLang="en-US" sz="3200" dirty="0" smtClean="0">
                <a:solidFill>
                  <a:srgbClr val="FF0000"/>
                </a:solidFill>
                <a:latin typeface="+mn-ea"/>
              </a:rPr>
              <a:t>９</a:t>
            </a:r>
            <a:endParaRPr kumimoji="1" lang="en-US" altLang="ja-JP" sz="32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3200" dirty="0" smtClean="0">
                <a:latin typeface="+mn-ea"/>
              </a:rPr>
              <a:t>最大値</a:t>
            </a:r>
            <a:r>
              <a:rPr lang="ja-JP" altLang="en-US" sz="3200" dirty="0" smtClean="0">
                <a:latin typeface="+mn-ea"/>
              </a:rPr>
              <a:t>は，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</a:rPr>
              <a:t>７２</a:t>
            </a:r>
            <a:r>
              <a:rPr lang="ja-JP" altLang="en-US" sz="3200" dirty="0" smtClean="0">
                <a:latin typeface="+mn-ea"/>
              </a:rPr>
              <a:t>です</a:t>
            </a:r>
            <a:endParaRPr lang="en-US" altLang="ja-JP" sz="3200" dirty="0" smtClean="0">
              <a:latin typeface="+mn-ea"/>
            </a:endParaRPr>
          </a:p>
          <a:p>
            <a:r>
              <a:rPr kumimoji="1" lang="ja-JP" altLang="en-US" sz="3200" dirty="0" smtClean="0">
                <a:latin typeface="+mn-ea"/>
              </a:rPr>
              <a:t>平均値</a:t>
            </a:r>
            <a:r>
              <a:rPr kumimoji="1" lang="ja-JP" altLang="en-US" sz="3200" dirty="0" smtClean="0">
                <a:latin typeface="+mn-ea"/>
              </a:rPr>
              <a:t>は，</a:t>
            </a:r>
            <a:r>
              <a:rPr kumimoji="1" lang="ja-JP" altLang="en-US" sz="3200" dirty="0" smtClean="0">
                <a:solidFill>
                  <a:srgbClr val="FFFF00"/>
                </a:solidFill>
                <a:latin typeface="+mn-ea"/>
              </a:rPr>
              <a:t>２５．３</a:t>
            </a:r>
            <a:r>
              <a:rPr kumimoji="1" lang="ja-JP" altLang="en-US" sz="3200" dirty="0" smtClean="0">
                <a:latin typeface="+mn-ea"/>
              </a:rPr>
              <a:t>です</a:t>
            </a:r>
            <a:endParaRPr kumimoji="1" lang="en-US" altLang="ja-JP" sz="32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課題２　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kumimoji="1" lang="ja-JP" altLang="en-US" dirty="0" smtClean="0"/>
              <a:t>６月１日のプログラミング</a:t>
            </a:r>
            <a:r>
              <a:rPr kumimoji="1" lang="en-US" altLang="ja-JP" dirty="0" smtClean="0"/>
              <a:t>Ⅰ</a:t>
            </a:r>
            <a:r>
              <a:rPr kumimoji="1" lang="ja-JP" altLang="en-US" dirty="0" smtClean="0"/>
              <a:t>で出題した問題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前回の課題の</a:t>
            </a:r>
            <a:r>
              <a:rPr kumimoji="1" lang="ja-JP" altLang="en-US" dirty="0" smtClean="0"/>
              <a:t>解説</a:t>
            </a:r>
            <a:endParaRPr kumimoji="1" lang="en-US" altLang="ja-JP" dirty="0" smtClean="0"/>
          </a:p>
          <a:p>
            <a:r>
              <a:rPr lang="ja-JP" altLang="en-US" dirty="0" smtClean="0"/>
              <a:t>乱数</a:t>
            </a:r>
            <a:r>
              <a:rPr lang="ja-JP" altLang="en-US" dirty="0" smtClean="0"/>
              <a:t>の説明</a:t>
            </a:r>
            <a:endParaRPr lang="en-US" altLang="ja-JP" dirty="0" smtClean="0"/>
          </a:p>
          <a:p>
            <a:r>
              <a:rPr kumimoji="1" lang="ja-JP" altLang="en-US" dirty="0" smtClean="0"/>
              <a:t>今回</a:t>
            </a:r>
            <a:r>
              <a:rPr kumimoji="1" lang="ja-JP" altLang="en-US" dirty="0" smtClean="0"/>
              <a:t>の課題の説明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注意事項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ソースファイルについて</a:t>
            </a:r>
            <a:endParaRPr kumimoji="1" lang="en-US" altLang="ja-JP" dirty="0" smtClean="0">
              <a:latin typeface="+mj-ea"/>
              <a:ea typeface="+mj-ea"/>
              <a:hlinkClick r:id="rId3"/>
            </a:endParaRPr>
          </a:p>
          <a:p>
            <a:pPr lvl="1">
              <a:buBlip>
                <a:blip r:embed="rId4"/>
              </a:buBlip>
            </a:pPr>
            <a:r>
              <a:rPr kumimoji="1" lang="ja-JP" altLang="en-US" dirty="0" smtClean="0"/>
              <a:t>ソースファイルは添付ファイルで送る</a:t>
            </a:r>
            <a:endParaRPr kumimoji="1" lang="en-US" altLang="ja-JP" dirty="0" smtClean="0"/>
          </a:p>
          <a:p>
            <a:pPr lvl="1">
              <a:buBlip>
                <a:blip r:embed="rId4"/>
              </a:buBlip>
            </a:pPr>
            <a:r>
              <a:rPr lang="ja-JP" altLang="en-US" dirty="0" smtClean="0"/>
              <a:t>ソースファイル以外は送らない</a:t>
            </a:r>
            <a:endParaRPr lang="en-US" altLang="ja-JP" dirty="0" smtClean="0"/>
          </a:p>
          <a:p>
            <a:pPr lvl="1">
              <a:buBlip>
                <a:blip r:embed="rId4"/>
              </a:buBlip>
            </a:pPr>
            <a:r>
              <a:rPr kumimoji="1" lang="ja-JP" altLang="en-US" dirty="0" smtClean="0"/>
              <a:t>ソースファイルの名前は，半角のみ使用</a:t>
            </a:r>
            <a:endParaRPr kumimoji="1"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r>
              <a:rPr lang="ja-JP" altLang="en-US" dirty="0" smtClean="0"/>
              <a:t>メールについて</a:t>
            </a:r>
          </a:p>
          <a:p>
            <a:pPr lvl="1">
              <a:buBlip>
                <a:blip r:embed="rId4"/>
              </a:buBlip>
            </a:pPr>
            <a:r>
              <a:rPr lang="ja-JP" altLang="en-US" sz="2400" smtClean="0"/>
              <a:t>件名は，学籍</a:t>
            </a:r>
            <a:r>
              <a:rPr lang="ja-JP" altLang="en-US" sz="2400" dirty="0" smtClean="0"/>
              <a:t>番号＋半角</a:t>
            </a:r>
            <a:r>
              <a:rPr lang="ja-JP" altLang="en-US" sz="2400" smtClean="0"/>
              <a:t>スペース＋氏名</a:t>
            </a:r>
            <a:endParaRPr lang="en-US" altLang="ja-JP" sz="2400" dirty="0" smtClean="0"/>
          </a:p>
          <a:p>
            <a:pPr lvl="2">
              <a:buBlip>
                <a:blip r:embed="rId4"/>
              </a:buBlip>
            </a:pPr>
            <a:r>
              <a:rPr lang="ja-JP" altLang="en-US" sz="2000" dirty="0" smtClean="0"/>
              <a:t>（例）</a:t>
            </a:r>
            <a:r>
              <a:rPr lang="en-US" altLang="ja-JP" sz="2000" dirty="0" smtClean="0"/>
              <a:t>S09F2099 </a:t>
            </a:r>
            <a:r>
              <a:rPr lang="ja-JP" altLang="en-US" sz="2000" dirty="0" smtClean="0"/>
              <a:t>　松木裕二</a:t>
            </a:r>
            <a:endParaRPr lang="en-US" altLang="ja-JP" sz="2000" dirty="0" smtClean="0"/>
          </a:p>
          <a:p>
            <a:pPr lvl="1">
              <a:buBlip>
                <a:blip r:embed="rId4"/>
              </a:buBlip>
            </a:pPr>
            <a:r>
              <a:rPr lang="ja-JP" altLang="en-US" dirty="0" smtClean="0"/>
              <a:t>本文にも短いカバーレター（説明）をつける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講義に関する質問・課題提出など：</a:t>
            </a:r>
            <a:endParaRPr kumimoji="1" lang="en-US" altLang="ja-JP" dirty="0" smtClean="0">
              <a:latin typeface="+mj-ea"/>
              <a:ea typeface="+mj-ea"/>
              <a:hlinkClick r:id="rId3"/>
            </a:endParaRPr>
          </a:p>
          <a:p>
            <a:pPr lvl="1">
              <a:buBlip>
                <a:blip r:embed="rId4"/>
              </a:buBlip>
            </a:pPr>
            <a:r>
              <a:rPr kumimoji="1" lang="en-US" altLang="ja-JP" dirty="0" smtClean="0">
                <a:hlinkClick r:id="rId3"/>
              </a:rPr>
              <a:t>2009pe11y@gmail.com</a:t>
            </a:r>
            <a:endParaRPr kumimoji="1"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r>
              <a:rPr lang="en-US" altLang="ja-JP" dirty="0" smtClean="0"/>
              <a:t>Feed back page</a:t>
            </a:r>
            <a:r>
              <a:rPr lang="ja-JP" altLang="en-US" dirty="0" smtClean="0"/>
              <a:t>：</a:t>
            </a:r>
            <a:endParaRPr kumimoji="1" lang="en-US" altLang="ja-JP" dirty="0" smtClean="0"/>
          </a:p>
          <a:p>
            <a:pPr lvl="1">
              <a:buBlip>
                <a:blip r:embed="rId4"/>
              </a:buBlip>
            </a:pPr>
            <a:r>
              <a:rPr lang="en-US" altLang="ja-JP" sz="2400" dirty="0" smtClean="0"/>
              <a:t>http://www.fit.ac.jp/~matsuki/cgi-bin/newpage11.html</a:t>
            </a:r>
          </a:p>
          <a:p>
            <a:pPr lvl="1">
              <a:buBlip>
                <a:blip r:embed="rId4"/>
              </a:buBlip>
            </a:pPr>
            <a:r>
              <a:rPr kumimoji="1" lang="ja-JP" altLang="en-US" sz="2400" b="1" dirty="0" smtClean="0">
                <a:solidFill>
                  <a:srgbClr val="FF0000"/>
                </a:solidFill>
              </a:rPr>
              <a:t>メールアドレスの入力は不要です</a:t>
            </a:r>
            <a:endParaRPr kumimoji="1" lang="en-US" altLang="ja-JP" sz="2400" b="1" dirty="0" smtClean="0">
              <a:solidFill>
                <a:srgbClr val="FF0000"/>
              </a:solidFill>
            </a:endParaRPr>
          </a:p>
          <a:p>
            <a:pPr lvl="1">
              <a:buBlip>
                <a:blip r:embed="rId4"/>
              </a:buBlip>
            </a:pPr>
            <a:r>
              <a:rPr lang="ja-JP" altLang="en-US" sz="2400" b="1" dirty="0" smtClean="0">
                <a:solidFill>
                  <a:srgbClr val="FF0000"/>
                </a:solidFill>
              </a:rPr>
              <a:t>ニックネームを決めてください（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Ranking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表示に使います）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タイピング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喰人王を使用して結果を記録する</a:t>
            </a:r>
            <a:endParaRPr kumimoji="1" lang="en-US" altLang="ja-JP" dirty="0" smtClean="0"/>
          </a:p>
          <a:p>
            <a:r>
              <a:rPr lang="ja-JP" altLang="en-US" dirty="0" smtClean="0"/>
              <a:t>ステージ：第一の店（中華）</a:t>
            </a:r>
            <a:endParaRPr lang="en-US" altLang="ja-JP" dirty="0" smtClean="0"/>
          </a:p>
          <a:p>
            <a:r>
              <a:rPr kumimoji="1" lang="en-US" altLang="ja-JP" dirty="0" smtClean="0"/>
              <a:t>Excel</a:t>
            </a:r>
            <a:r>
              <a:rPr kumimoji="1" lang="ja-JP" altLang="en-US" dirty="0" smtClean="0"/>
              <a:t>のシートにスコアを毎回記録していく</a:t>
            </a:r>
            <a:endParaRPr kumimoji="1" lang="en-US" altLang="ja-JP" dirty="0" smtClean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残り時間⇒　</a:t>
            </a:r>
            <a:r>
              <a:rPr lang="en-US" altLang="ja-JP" dirty="0" err="1" smtClean="0">
                <a:solidFill>
                  <a:srgbClr val="FF0000"/>
                </a:solidFill>
              </a:rPr>
              <a:t>FeedBack</a:t>
            </a:r>
            <a:r>
              <a:rPr lang="ja-JP" altLang="en-US" dirty="0" smtClean="0">
                <a:solidFill>
                  <a:srgbClr val="FF0000"/>
                </a:solidFill>
              </a:rPr>
              <a:t>ページで報告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総タイプ数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ミスタイプ数</a:t>
            </a:r>
            <a:endParaRPr lang="en-US" altLang="ja-JP" dirty="0" smtClean="0"/>
          </a:p>
          <a:p>
            <a:pPr lvl="1"/>
            <a:r>
              <a:rPr kumimoji="1" lang="ja-JP" altLang="en-US" dirty="0" smtClean="0">
                <a:solidFill>
                  <a:srgbClr val="FF0000"/>
                </a:solidFill>
              </a:rPr>
              <a:t>正確さ</a:t>
            </a:r>
            <a:r>
              <a:rPr lang="ja-JP" altLang="en-US" dirty="0" smtClean="0">
                <a:solidFill>
                  <a:srgbClr val="FF0000"/>
                </a:solidFill>
              </a:rPr>
              <a:t>⇒　</a:t>
            </a:r>
            <a:r>
              <a:rPr lang="en-US" altLang="ja-JP" dirty="0" err="1" smtClean="0">
                <a:solidFill>
                  <a:srgbClr val="FF0000"/>
                </a:solidFill>
              </a:rPr>
              <a:t>FeedBack</a:t>
            </a:r>
            <a:r>
              <a:rPr lang="ja-JP" altLang="en-US" dirty="0" smtClean="0">
                <a:solidFill>
                  <a:srgbClr val="FF0000"/>
                </a:solidFill>
              </a:rPr>
              <a:t>ページで報告</a:t>
            </a:r>
            <a:endParaRPr kumimoji="1" lang="en-US" altLang="ja-JP" dirty="0" smtClean="0"/>
          </a:p>
          <a:p>
            <a:pPr lvl="1"/>
            <a:r>
              <a:rPr lang="ja-JP" altLang="en-US" dirty="0" err="1" smtClean="0">
                <a:solidFill>
                  <a:srgbClr val="FF0000"/>
                </a:solidFill>
              </a:rPr>
              <a:t>喰いっぷり</a:t>
            </a:r>
            <a:r>
              <a:rPr lang="ja-JP" altLang="en-US" dirty="0" smtClean="0">
                <a:solidFill>
                  <a:srgbClr val="FF0000"/>
                </a:solidFill>
              </a:rPr>
              <a:t>　⇒　</a:t>
            </a:r>
            <a:r>
              <a:rPr lang="en-US" altLang="ja-JP" dirty="0" err="1" smtClean="0">
                <a:solidFill>
                  <a:srgbClr val="FF0000"/>
                </a:solidFill>
              </a:rPr>
              <a:t>FeedBack</a:t>
            </a:r>
            <a:r>
              <a:rPr lang="ja-JP" altLang="en-US" dirty="0" smtClean="0">
                <a:solidFill>
                  <a:srgbClr val="FF0000"/>
                </a:solidFill>
              </a:rPr>
              <a:t>ページで報告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前回</a:t>
            </a:r>
            <a:r>
              <a:rPr kumimoji="1" lang="ja-JP" altLang="en-US" dirty="0" smtClean="0"/>
              <a:t>の</a:t>
            </a:r>
            <a:r>
              <a:rPr kumimoji="1" lang="ja-JP" altLang="en-US" dirty="0" smtClean="0"/>
              <a:t>課題（１）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課題１</a:t>
            </a:r>
            <a:r>
              <a:rPr lang="en-US" altLang="ja-JP" dirty="0" smtClean="0"/>
              <a:t>】</a:t>
            </a:r>
          </a:p>
          <a:p>
            <a:pPr marL="633413" indent="-633413">
              <a:buFont typeface="+mj-ea"/>
              <a:buAutoNum type="circleNumDbPlain"/>
            </a:pPr>
            <a:r>
              <a:rPr lang="ja-JP" altLang="en-US" smtClean="0"/>
              <a:t>演算</a:t>
            </a:r>
            <a:r>
              <a:rPr lang="ja-JP" altLang="en-US" dirty="0" smtClean="0"/>
              <a:t>をメニューから数値で選ばせる（</a:t>
            </a:r>
            <a:r>
              <a:rPr lang="en-US" altLang="ja-JP" dirty="0" smtClean="0"/>
              <a:t>switch</a:t>
            </a:r>
            <a:r>
              <a:rPr lang="ja-JP" altLang="en-US" dirty="0" smtClean="0"/>
              <a:t>文を使うこと</a:t>
            </a:r>
            <a:r>
              <a:rPr lang="ja-JP" altLang="en-US" smtClean="0"/>
              <a:t>）。</a:t>
            </a:r>
            <a:endParaRPr lang="en-US" altLang="ja-JP" smtClean="0"/>
          </a:p>
          <a:p>
            <a:pPr marL="633413" indent="-633413">
              <a:buFont typeface="+mj-ea"/>
              <a:buAutoNum type="circleNumDbPlain"/>
            </a:pPr>
            <a:r>
              <a:rPr lang="ja-JP" altLang="en-US" smtClean="0"/>
              <a:t>必要な数値を入力させる。</a:t>
            </a:r>
            <a:endParaRPr lang="en-US" altLang="ja-JP" dirty="0" smtClean="0"/>
          </a:p>
          <a:p>
            <a:pPr marL="633413" indent="-633413">
              <a:buFont typeface="+mj-ea"/>
              <a:buAutoNum type="circleNumDbPlain"/>
            </a:pPr>
            <a:r>
              <a:rPr lang="ja-JP" altLang="en-US" dirty="0" smtClean="0"/>
              <a:t>演算を実行し、結果を出力する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今回の課題（１）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課題１の実行画面例１</a:t>
            </a:r>
            <a:r>
              <a:rPr lang="en-US" altLang="ja-JP" dirty="0" smtClean="0"/>
              <a:t>】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8662" y="1857364"/>
            <a:ext cx="7572428" cy="48936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latin typeface="+mj-ea"/>
                <a:ea typeface="+mj-ea"/>
              </a:rPr>
              <a:t>---- MENU ----</a:t>
            </a:r>
          </a:p>
          <a:p>
            <a:pPr marL="457200" indent="-457200">
              <a:buAutoNum type="arabicParenR"/>
            </a:pPr>
            <a:r>
              <a:rPr lang="ja-JP" altLang="en-US" sz="2400" b="1" dirty="0" smtClean="0">
                <a:latin typeface="+mj-ea"/>
                <a:ea typeface="+mj-ea"/>
              </a:rPr>
              <a:t>足し算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ja-JP" altLang="en-US" sz="2400" b="1" dirty="0" smtClean="0">
                <a:latin typeface="+mj-ea"/>
                <a:ea typeface="+mj-ea"/>
              </a:rPr>
              <a:t>引き算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kumimoji="1" lang="ja-JP" altLang="en-US" sz="2400" b="1" dirty="0" smtClean="0">
                <a:latin typeface="+mj-ea"/>
                <a:ea typeface="+mj-ea"/>
              </a:rPr>
              <a:t>かけ算</a:t>
            </a:r>
            <a:endParaRPr kumimoji="1"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kumimoji="1" lang="ja-JP" altLang="en-US" sz="2400" b="1" dirty="0" smtClean="0">
                <a:latin typeface="+mj-ea"/>
                <a:ea typeface="+mj-ea"/>
              </a:rPr>
              <a:t>割り算</a:t>
            </a:r>
            <a:endParaRPr kumimoji="1"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ja-JP" altLang="en-US" sz="2400" b="1" dirty="0" smtClean="0">
                <a:latin typeface="+mj-ea"/>
                <a:ea typeface="+mj-ea"/>
              </a:rPr>
              <a:t>平方根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pPr marL="457200" indent="-457200"/>
            <a:r>
              <a:rPr kumimoji="1" lang="en-US" altLang="ja-JP" sz="2400" b="1" dirty="0" smtClean="0">
                <a:latin typeface="+mj-ea"/>
                <a:ea typeface="+mj-ea"/>
              </a:rPr>
              <a:t>--------------------</a:t>
            </a:r>
          </a:p>
          <a:p>
            <a:pPr marL="457200" indent="-457200"/>
            <a:r>
              <a:rPr lang="ja-JP" altLang="en-US" sz="2400" b="1" dirty="0" smtClean="0">
                <a:latin typeface="+mj-ea"/>
                <a:ea typeface="+mj-ea"/>
              </a:rPr>
              <a:t>実行する演算を番号で選択してください</a:t>
            </a:r>
            <a:r>
              <a:rPr kumimoji="1" lang="ja-JP" altLang="en-US" sz="2400" b="1" dirty="0" smtClean="0">
                <a:latin typeface="+mj-ea"/>
                <a:ea typeface="+mj-ea"/>
              </a:rPr>
              <a:t>　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３</a:t>
            </a:r>
            <a:endParaRPr kumimoji="1" lang="en-US" altLang="ja-JP" sz="2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457200" indent="-457200"/>
            <a:endParaRPr kumimoji="1" lang="en-US" altLang="ja-JP" sz="2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ja-JP" altLang="en-US" sz="2400" b="1" dirty="0" smtClean="0">
                <a:latin typeface="+mj-ea"/>
                <a:ea typeface="+mj-ea"/>
              </a:rPr>
              <a:t>かけ算を計算します。２つの値を入力してください。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r>
              <a:rPr lang="ja-JP" altLang="en-US" sz="2400" b="1" dirty="0" smtClean="0">
                <a:latin typeface="+mj-ea"/>
                <a:ea typeface="+mj-ea"/>
              </a:rPr>
              <a:t>一つ目の値は？　</a:t>
            </a:r>
            <a:r>
              <a:rPr lang="ja-JP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８</a:t>
            </a:r>
            <a:endParaRPr lang="en-US" altLang="ja-JP" sz="2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ja-JP" altLang="en-US" sz="2400" b="1" dirty="0" smtClean="0">
                <a:latin typeface="+mj-ea"/>
                <a:ea typeface="+mj-ea"/>
              </a:rPr>
              <a:t>二つ目の値は？　</a:t>
            </a:r>
            <a:r>
              <a:rPr lang="ja-JP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－２</a:t>
            </a:r>
            <a:endParaRPr lang="en-US" altLang="ja-JP" sz="2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400" b="1" dirty="0" smtClean="0">
                <a:latin typeface="+mj-ea"/>
                <a:ea typeface="+mj-ea"/>
              </a:rPr>
              <a:t>演算結果は，－</a:t>
            </a:r>
            <a:r>
              <a:rPr lang="ja-JP" altLang="en-US" sz="2400" b="1" dirty="0" smtClean="0">
                <a:latin typeface="+mj-ea"/>
                <a:ea typeface="+mj-ea"/>
              </a:rPr>
              <a:t>１６</a:t>
            </a:r>
            <a:r>
              <a:rPr kumimoji="1" lang="ja-JP" altLang="en-US" sz="2400" b="1" dirty="0" smtClean="0">
                <a:latin typeface="+mj-ea"/>
                <a:ea typeface="+mj-ea"/>
              </a:rPr>
              <a:t>です。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今回の課題（１）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課題１の実行画面例２</a:t>
            </a:r>
            <a:r>
              <a:rPr lang="en-US" altLang="ja-JP" dirty="0" smtClean="0"/>
              <a:t>】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8662" y="1857364"/>
            <a:ext cx="7572428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latin typeface="+mj-ea"/>
                <a:ea typeface="+mj-ea"/>
              </a:rPr>
              <a:t>---- MENU ----</a:t>
            </a:r>
          </a:p>
          <a:p>
            <a:pPr marL="457200" indent="-457200">
              <a:buAutoNum type="arabicParenR"/>
            </a:pPr>
            <a:r>
              <a:rPr lang="ja-JP" altLang="en-US" sz="2400" b="1" dirty="0" smtClean="0">
                <a:latin typeface="+mj-ea"/>
                <a:ea typeface="+mj-ea"/>
              </a:rPr>
              <a:t>足し算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ja-JP" altLang="en-US" sz="2400" b="1" dirty="0" smtClean="0">
                <a:latin typeface="+mj-ea"/>
                <a:ea typeface="+mj-ea"/>
              </a:rPr>
              <a:t>引き算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kumimoji="1" lang="ja-JP" altLang="en-US" sz="2400" b="1" dirty="0" smtClean="0">
                <a:latin typeface="+mj-ea"/>
                <a:ea typeface="+mj-ea"/>
              </a:rPr>
              <a:t>かけ算</a:t>
            </a:r>
            <a:endParaRPr kumimoji="1"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kumimoji="1" lang="ja-JP" altLang="en-US" sz="2400" b="1" dirty="0" smtClean="0">
                <a:latin typeface="+mj-ea"/>
                <a:ea typeface="+mj-ea"/>
              </a:rPr>
              <a:t>割り算</a:t>
            </a:r>
            <a:endParaRPr kumimoji="1" lang="en-US" altLang="ja-JP" sz="2400" b="1" dirty="0" smtClean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ja-JP" altLang="en-US" sz="2400" b="1" dirty="0" smtClean="0">
                <a:latin typeface="+mj-ea"/>
                <a:ea typeface="+mj-ea"/>
              </a:rPr>
              <a:t>平方根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pPr marL="457200" indent="-457200"/>
            <a:r>
              <a:rPr kumimoji="1" lang="en-US" altLang="ja-JP" sz="2400" b="1" dirty="0" smtClean="0">
                <a:latin typeface="+mj-ea"/>
                <a:ea typeface="+mj-ea"/>
              </a:rPr>
              <a:t>--------------------</a:t>
            </a:r>
          </a:p>
          <a:p>
            <a:pPr marL="457200" indent="-457200"/>
            <a:r>
              <a:rPr lang="ja-JP" altLang="en-US" sz="2400" b="1" dirty="0" smtClean="0">
                <a:latin typeface="+mj-ea"/>
                <a:ea typeface="+mj-ea"/>
              </a:rPr>
              <a:t>実行する演算を番号で選択してください</a:t>
            </a:r>
            <a:r>
              <a:rPr kumimoji="1" lang="ja-JP" altLang="en-US" sz="2400" b="1" dirty="0" smtClean="0">
                <a:latin typeface="+mj-ea"/>
                <a:ea typeface="+mj-ea"/>
              </a:rPr>
              <a:t>　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５</a:t>
            </a:r>
            <a:endParaRPr kumimoji="1" lang="en-US" altLang="ja-JP" sz="2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457200" indent="-457200"/>
            <a:endParaRPr kumimoji="1" lang="en-US" altLang="ja-JP" sz="2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ja-JP" altLang="en-US" sz="2400" b="1" dirty="0" smtClean="0">
                <a:latin typeface="+mj-ea"/>
                <a:ea typeface="+mj-ea"/>
              </a:rPr>
              <a:t>平方根を計算します。値を一つ入力してください。</a:t>
            </a:r>
            <a:endParaRPr lang="en-US" altLang="ja-JP" sz="2400" b="1" dirty="0" smtClean="0">
              <a:latin typeface="+mj-ea"/>
              <a:ea typeface="+mj-ea"/>
            </a:endParaRPr>
          </a:p>
          <a:p>
            <a:r>
              <a:rPr lang="ja-JP" altLang="en-US" sz="2400" b="1" dirty="0" smtClean="0">
                <a:latin typeface="+mj-ea"/>
                <a:ea typeface="+mj-ea"/>
              </a:rPr>
              <a:t>値は？　</a:t>
            </a:r>
            <a:r>
              <a:rPr lang="ja-JP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２</a:t>
            </a:r>
            <a:endParaRPr lang="en-US" altLang="ja-JP" sz="2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400" b="1" dirty="0" smtClean="0">
                <a:latin typeface="+mj-ea"/>
                <a:ea typeface="+mj-ea"/>
              </a:rPr>
              <a:t>演算結果は，</a:t>
            </a:r>
            <a:r>
              <a:rPr kumimoji="1" lang="en-US" altLang="ja-JP" sz="2400" b="1" dirty="0" smtClean="0">
                <a:latin typeface="+mj-ea"/>
                <a:ea typeface="+mj-ea"/>
              </a:rPr>
              <a:t>1.41421356</a:t>
            </a:r>
            <a:r>
              <a:rPr kumimoji="1" lang="ja-JP" altLang="en-US" sz="2400" b="1" dirty="0" smtClean="0">
                <a:latin typeface="+mj-ea"/>
                <a:ea typeface="+mj-ea"/>
              </a:rPr>
              <a:t>です。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プログラムの方針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14546" y="1928802"/>
            <a:ext cx="1980029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変数の宣言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14546" y="2690807"/>
            <a:ext cx="248337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メニューの表示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14546" y="3452812"/>
            <a:ext cx="3919663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800" dirty="0" smtClean="0"/>
              <a:t>メニュー</a:t>
            </a:r>
            <a:r>
              <a:rPr lang="ja-JP" altLang="en-US" sz="2800" dirty="0" smtClean="0"/>
              <a:t>番号の入力処理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14546" y="4214818"/>
            <a:ext cx="5203669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メニュー番号に応じた処理に分岐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変数の宣言（嶋田君）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menu;</a:t>
            </a:r>
          </a:p>
          <a:p>
            <a:pPr>
              <a:buNone/>
            </a:pPr>
            <a:r>
              <a:rPr lang="en-US" altLang="ja-JP" dirty="0" smtClean="0"/>
              <a:t>	double a;</a:t>
            </a:r>
          </a:p>
          <a:p>
            <a:pPr>
              <a:buNone/>
            </a:pPr>
            <a:r>
              <a:rPr lang="en-US" altLang="ja-JP" dirty="0" smtClean="0"/>
              <a:t>	double b;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c;</a:t>
            </a:r>
          </a:p>
          <a:p>
            <a:pPr>
              <a:buNone/>
            </a:pPr>
            <a:r>
              <a:rPr lang="en-US" altLang="ja-JP" dirty="0" smtClean="0"/>
              <a:t>	double result1; </a:t>
            </a:r>
          </a:p>
          <a:p>
            <a:pPr>
              <a:buNone/>
            </a:pPr>
            <a:r>
              <a:rPr lang="en-US" altLang="ja-JP" dirty="0" smtClean="0"/>
              <a:t>	double result2; </a:t>
            </a:r>
          </a:p>
          <a:p>
            <a:pPr>
              <a:buNone/>
            </a:pPr>
            <a:r>
              <a:rPr lang="en-US" altLang="ja-JP" dirty="0" smtClean="0"/>
              <a:t>	double result3; </a:t>
            </a:r>
          </a:p>
          <a:p>
            <a:pPr>
              <a:buNone/>
            </a:pPr>
            <a:r>
              <a:rPr lang="en-US" altLang="ja-JP" dirty="0" smtClean="0"/>
              <a:t>	double result4; </a:t>
            </a:r>
          </a:p>
          <a:p>
            <a:pPr>
              <a:buNone/>
            </a:pPr>
            <a:r>
              <a:rPr lang="en-US" altLang="ja-JP" dirty="0" smtClean="0"/>
              <a:t>	double result5;</a:t>
            </a:r>
            <a:endParaRPr kumimoji="1" lang="ja-JP" altLang="en-US" dirty="0"/>
          </a:p>
        </p:txBody>
      </p:sp>
      <p:sp>
        <p:nvSpPr>
          <p:cNvPr id="4" name="右中かっこ 3"/>
          <p:cNvSpPr/>
          <p:nvPr/>
        </p:nvSpPr>
        <p:spPr>
          <a:xfrm>
            <a:off x="3500430" y="3500438"/>
            <a:ext cx="571504" cy="207170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14810" y="4286256"/>
            <a:ext cx="402385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800" dirty="0" smtClean="0"/>
              <a:t>選択</a:t>
            </a:r>
            <a:r>
              <a:rPr lang="ja-JP" altLang="en-US" sz="2800" dirty="0" smtClean="0"/>
              <a:t>された演算の結果用</a:t>
            </a:r>
            <a:endParaRPr kumimoji="1" lang="ja-JP" altLang="en-US" sz="2800" dirty="0"/>
          </a:p>
        </p:txBody>
      </p:sp>
      <p:sp>
        <p:nvSpPr>
          <p:cNvPr id="6" name="右中かっこ 5"/>
          <p:cNvSpPr/>
          <p:nvPr/>
        </p:nvSpPr>
        <p:spPr>
          <a:xfrm>
            <a:off x="2500298" y="2143116"/>
            <a:ext cx="500066" cy="78581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143240" y="2214554"/>
            <a:ext cx="387958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２変数による演算に使用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43174" y="2928934"/>
            <a:ext cx="3395481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800" dirty="0" smtClean="0"/>
              <a:t>平方根の演算</a:t>
            </a:r>
            <a:r>
              <a:rPr kumimoji="1" lang="ja-JP" altLang="en-US" sz="2800" dirty="0" smtClean="0"/>
              <a:t>に使用</a:t>
            </a:r>
            <a:endParaRPr kumimoji="1" lang="ja-JP" altLang="en-US" sz="2800" dirty="0"/>
          </a:p>
        </p:txBody>
      </p:sp>
      <p:cxnSp>
        <p:nvCxnSpPr>
          <p:cNvPr id="10" name="直線矢印コネクタ 9"/>
          <p:cNvCxnSpPr>
            <a:stCxn id="8" idx="1"/>
          </p:cNvCxnSpPr>
          <p:nvPr/>
        </p:nvCxnSpPr>
        <p:spPr>
          <a:xfrm rot="10800000" flipV="1">
            <a:off x="1714480" y="3190544"/>
            <a:ext cx="928694" cy="241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357554" y="1452878"/>
            <a:ext cx="356059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メニューの選択番号用</a:t>
            </a:r>
            <a:endParaRPr kumimoji="1" lang="ja-JP" altLang="en-US" sz="2800" dirty="0"/>
          </a:p>
        </p:txBody>
      </p:sp>
      <p:cxnSp>
        <p:nvCxnSpPr>
          <p:cNvPr id="12" name="直線矢印コネクタ 11"/>
          <p:cNvCxnSpPr>
            <a:stCxn id="11" idx="1"/>
          </p:cNvCxnSpPr>
          <p:nvPr/>
        </p:nvCxnSpPr>
        <p:spPr>
          <a:xfrm rot="10800000" flipV="1">
            <a:off x="2428860" y="1714488"/>
            <a:ext cx="928694" cy="241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メニューの表示と入力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("----MENU----\n");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</a:t>
            </a:r>
            <a:r>
              <a:rPr lang="ja-JP" altLang="en-US" sz="2800" dirty="0" smtClean="0"/>
              <a:t>１）足し算</a:t>
            </a:r>
            <a:r>
              <a:rPr lang="en-US" altLang="ja-JP" sz="2800" dirty="0" smtClean="0"/>
              <a:t>\n");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</a:t>
            </a:r>
            <a:r>
              <a:rPr lang="ja-JP" altLang="en-US" sz="2800" dirty="0" smtClean="0"/>
              <a:t>２）引き算</a:t>
            </a:r>
            <a:r>
              <a:rPr lang="en-US" altLang="ja-JP" sz="2800" dirty="0" smtClean="0"/>
              <a:t>\n");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</a:t>
            </a:r>
            <a:r>
              <a:rPr lang="ja-JP" altLang="en-US" sz="2800" dirty="0" smtClean="0"/>
              <a:t>３）かけ算</a:t>
            </a:r>
            <a:r>
              <a:rPr lang="en-US" altLang="ja-JP" sz="2800" dirty="0" smtClean="0"/>
              <a:t>\n");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</a:t>
            </a:r>
            <a:r>
              <a:rPr lang="ja-JP" altLang="en-US" sz="2800" dirty="0" smtClean="0"/>
              <a:t>４）割り算</a:t>
            </a:r>
            <a:r>
              <a:rPr lang="en-US" altLang="ja-JP" sz="2800" dirty="0" smtClean="0"/>
              <a:t>\n");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</a:t>
            </a:r>
            <a:r>
              <a:rPr lang="ja-JP" altLang="en-US" sz="2800" dirty="0" smtClean="0"/>
              <a:t>５）平方根</a:t>
            </a:r>
            <a:r>
              <a:rPr lang="en-US" altLang="ja-JP" sz="2800" dirty="0" smtClean="0"/>
              <a:t>\n");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("----------------\n");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printf</a:t>
            </a:r>
            <a:r>
              <a:rPr lang="en-US" altLang="ja-JP" sz="2800" dirty="0" smtClean="0"/>
              <a:t>("</a:t>
            </a:r>
            <a:r>
              <a:rPr lang="ja-JP" altLang="en-US" sz="2800" dirty="0" smtClean="0"/>
              <a:t>実行する演算を番号で選択してください</a:t>
            </a:r>
            <a:r>
              <a:rPr lang="en-US" altLang="ja-JP" sz="2800" dirty="0" smtClean="0"/>
              <a:t>");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scanf</a:t>
            </a:r>
            <a:r>
              <a:rPr lang="en-US" altLang="ja-JP" sz="2800" dirty="0" smtClean="0"/>
              <a:t>("%</a:t>
            </a:r>
            <a:r>
              <a:rPr lang="en-US" altLang="ja-JP" sz="2800" dirty="0" err="1" smtClean="0"/>
              <a:t>d",&amp;menu</a:t>
            </a:r>
            <a:r>
              <a:rPr lang="en-US" altLang="ja-JP" sz="2800" dirty="0" smtClean="0"/>
              <a:t>);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86314" y="5715016"/>
            <a:ext cx="3395481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800" dirty="0" smtClean="0"/>
              <a:t>平方根の演算</a:t>
            </a:r>
            <a:r>
              <a:rPr kumimoji="1" lang="ja-JP" altLang="en-US" sz="2800" dirty="0" smtClean="0"/>
              <a:t>に使用</a:t>
            </a:r>
            <a:endParaRPr kumimoji="1" lang="ja-JP" altLang="en-US" sz="2800" dirty="0"/>
          </a:p>
        </p:txBody>
      </p:sp>
      <p:cxnSp>
        <p:nvCxnSpPr>
          <p:cNvPr id="5" name="直線矢印コネクタ 4"/>
          <p:cNvCxnSpPr>
            <a:stCxn id="4" idx="1"/>
          </p:cNvCxnSpPr>
          <p:nvPr/>
        </p:nvCxnSpPr>
        <p:spPr>
          <a:xfrm rot="10800000" flipV="1">
            <a:off x="3857620" y="5976626"/>
            <a:ext cx="928694" cy="241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3989</TotalTime>
  <Words>634</Words>
  <Application>Microsoft Office PowerPoint</Application>
  <PresentationFormat>画面に合わせる (4:3)</PresentationFormat>
  <Paragraphs>211</Paragraphs>
  <Slides>21</Slides>
  <Notes>21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Office テーマ</vt:lpstr>
      <vt:lpstr>プログラミング演習（1組） 第8回</vt:lpstr>
      <vt:lpstr>今日の内容</vt:lpstr>
      <vt:lpstr>タイピング</vt:lpstr>
      <vt:lpstr>前回の課題（１）</vt:lpstr>
      <vt:lpstr>今回の課題（１）</vt:lpstr>
      <vt:lpstr>今回の課題（１）</vt:lpstr>
      <vt:lpstr>プログラムの方針</vt:lpstr>
      <vt:lpstr>変数の宣言（嶋田君）</vt:lpstr>
      <vt:lpstr>メニューの表示と入力</vt:lpstr>
      <vt:lpstr>メニュー番号に応じた処理に分岐</vt:lpstr>
      <vt:lpstr>解答例（宇山君）</vt:lpstr>
      <vt:lpstr>今回の課題（２）</vt:lpstr>
      <vt:lpstr>三角関数</vt:lpstr>
      <vt:lpstr>課題２の例</vt:lpstr>
      <vt:lpstr>乱数</vt:lpstr>
      <vt:lpstr>乱数を得るプログラム例</vt:lpstr>
      <vt:lpstr>今日の課題</vt:lpstr>
      <vt:lpstr>今日の課題</vt:lpstr>
      <vt:lpstr>今日の課題</vt:lpstr>
      <vt:lpstr>注意事項</vt:lpstr>
      <vt:lpstr>その他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論理回路 第１回</dc:title>
  <dc:creator>MY</dc:creator>
  <cp:lastModifiedBy>MY</cp:lastModifiedBy>
  <cp:revision>199</cp:revision>
  <dcterms:created xsi:type="dcterms:W3CDTF">2009-04-08T03:04:08Z</dcterms:created>
  <dcterms:modified xsi:type="dcterms:W3CDTF">2009-06-02T03:59:08Z</dcterms:modified>
  <cp:contentStatus/>
</cp:coreProperties>
</file>