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9" r:id="rId4"/>
    <p:sldId id="272" r:id="rId5"/>
    <p:sldId id="258" r:id="rId6"/>
    <p:sldId id="273" r:id="rId7"/>
    <p:sldId id="274" r:id="rId8"/>
    <p:sldId id="266" r:id="rId9"/>
    <p:sldId id="265" r:id="rId10"/>
    <p:sldId id="275" r:id="rId11"/>
    <p:sldId id="264" r:id="rId12"/>
    <p:sldId id="276" r:id="rId13"/>
    <p:sldId id="277" r:id="rId14"/>
    <p:sldId id="268" r:id="rId1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D5B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1608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3F35F-949C-491A-9926-15592E72A7B3}" type="datetimeFigureOut">
              <a:rPr kumimoji="1" lang="ja-JP" altLang="en-US" smtClean="0"/>
              <a:pPr/>
              <a:t>2009/4/13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2C8CC-BCD4-482F-88EC-3AFBBF98CE7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07EFB-856F-43BB-9DEC-81DF1C2653DA}" type="datetimeFigureOut">
              <a:rPr kumimoji="1" lang="ja-JP" altLang="en-US" smtClean="0"/>
              <a:pPr/>
              <a:t>2009/4/13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2009pe12x@gmail.com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ctor.co.jp/soft/dl/win95/edu/se155729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png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プログラミング</a:t>
            </a:r>
            <a:r>
              <a:rPr lang="en-US" altLang="ja-JP" dirty="0" smtClean="0"/>
              <a:t>Ⅰ</a:t>
            </a:r>
            <a:r>
              <a:rPr lang="ja-JP" altLang="en-US" dirty="0" smtClean="0"/>
              <a:t>（</a:t>
            </a:r>
            <a:r>
              <a:rPr lang="en-US" altLang="ja-JP" dirty="0" smtClean="0"/>
              <a:t>2</a:t>
            </a:r>
            <a:r>
              <a:rPr lang="ja-JP" altLang="en-US" dirty="0" smtClean="0"/>
              <a:t>組）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第</a:t>
            </a:r>
            <a:r>
              <a:rPr lang="en-US" altLang="ja-JP" dirty="0" smtClean="0"/>
              <a:t>1</a:t>
            </a:r>
            <a:r>
              <a:rPr lang="ja-JP" altLang="en-US" dirty="0" smtClean="0"/>
              <a:t>回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71472" y="3886200"/>
            <a:ext cx="8215370" cy="1752600"/>
          </a:xfrm>
        </p:spPr>
        <p:txBody>
          <a:bodyPr/>
          <a:lstStyle/>
          <a:p>
            <a:r>
              <a:rPr lang="en-US" altLang="ja-JP" dirty="0" smtClean="0"/>
              <a:t>http://www.fit.ac.jp/~</a:t>
            </a:r>
            <a:r>
              <a:rPr lang="en-US" altLang="ja-JP" dirty="0" smtClean="0"/>
              <a:t>matsuki/download/2009/11212/20090413pLB1.pptx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右大かっこ 28"/>
          <p:cNvSpPr/>
          <p:nvPr/>
        </p:nvSpPr>
        <p:spPr>
          <a:xfrm>
            <a:off x="5746255" y="2643182"/>
            <a:ext cx="857256" cy="3429024"/>
          </a:xfrm>
          <a:prstGeom prst="rightBracket">
            <a:avLst>
              <a:gd name="adj" fmla="val 0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プログラムができるまで</a:t>
            </a:r>
            <a:endParaRPr kumimoji="1" lang="ja-JP" altLang="en-US" dirty="0"/>
          </a:p>
        </p:txBody>
      </p:sp>
      <p:sp>
        <p:nvSpPr>
          <p:cNvPr id="15" name="角丸四角形 14"/>
          <p:cNvSpPr/>
          <p:nvPr/>
        </p:nvSpPr>
        <p:spPr>
          <a:xfrm>
            <a:off x="388405" y="2000240"/>
            <a:ext cx="1571636" cy="1643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948534" y="2000240"/>
            <a:ext cx="282801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smtClean="0"/>
              <a:t>101111010101</a:t>
            </a:r>
            <a:endParaRPr kumimoji="1" lang="en-US" altLang="ja-JP" sz="2400" smtClean="0"/>
          </a:p>
          <a:p>
            <a:r>
              <a:rPr lang="en-US" altLang="ja-JP" sz="2400" smtClean="0"/>
              <a:t>010100010101</a:t>
            </a:r>
          </a:p>
          <a:p>
            <a:r>
              <a:rPr kumimoji="1" lang="en-US" altLang="ja-JP" sz="2400" smtClean="0"/>
              <a:t>10101010100001111</a:t>
            </a:r>
          </a:p>
          <a:p>
            <a:r>
              <a:rPr lang="en-US" altLang="ja-JP" sz="2400" smtClean="0"/>
              <a:t>101010001111101</a:t>
            </a:r>
            <a:endParaRPr kumimoji="1" lang="en-US" altLang="ja-JP" sz="2400" smtClean="0"/>
          </a:p>
        </p:txBody>
      </p:sp>
      <p:sp>
        <p:nvSpPr>
          <p:cNvPr id="19" name="角丸四角形 18"/>
          <p:cNvSpPr/>
          <p:nvPr/>
        </p:nvSpPr>
        <p:spPr>
          <a:xfrm>
            <a:off x="2877096" y="2000240"/>
            <a:ext cx="2968456" cy="1643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259167" y="1357298"/>
            <a:ext cx="2098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mtClean="0"/>
              <a:t>オブジェクトファイル</a:t>
            </a:r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31281" y="2002216"/>
            <a:ext cx="127022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smtClean="0"/>
              <a:t>x = 2;</a:t>
            </a:r>
            <a:endParaRPr kumimoji="1" lang="en-US" altLang="ja-JP" sz="2400" smtClean="0"/>
          </a:p>
          <a:p>
            <a:r>
              <a:rPr lang="en-US" altLang="ja-JP" sz="2400" smtClean="0"/>
              <a:t>y = 3;</a:t>
            </a:r>
          </a:p>
          <a:p>
            <a:r>
              <a:rPr kumimoji="1" lang="en-US" altLang="ja-JP" sz="2400" smtClean="0"/>
              <a:t>z = x + y;</a:t>
            </a:r>
          </a:p>
          <a:p>
            <a:r>
              <a:rPr lang="en-US" altLang="ja-JP" sz="2400" smtClean="0"/>
              <a:t>printf(z);</a:t>
            </a:r>
            <a:endParaRPr kumimoji="1" lang="en-US" altLang="ja-JP" sz="2400" smtClean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17748" y="1285860"/>
            <a:ext cx="158248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mtClean="0"/>
              <a:t>ソースファイル</a:t>
            </a:r>
            <a:endParaRPr kumimoji="1" lang="ja-JP" altLang="en-US"/>
          </a:p>
        </p:txBody>
      </p:sp>
      <p:sp>
        <p:nvSpPr>
          <p:cNvPr id="27" name="右矢印 26"/>
          <p:cNvSpPr/>
          <p:nvPr/>
        </p:nvSpPr>
        <p:spPr>
          <a:xfrm>
            <a:off x="2031479" y="2432258"/>
            <a:ext cx="813677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四角形吹き出し 27"/>
          <p:cNvSpPr/>
          <p:nvPr/>
        </p:nvSpPr>
        <p:spPr>
          <a:xfrm>
            <a:off x="817033" y="3857628"/>
            <a:ext cx="1928826" cy="928694"/>
          </a:xfrm>
          <a:prstGeom prst="wedgeRectCallout">
            <a:avLst>
              <a:gd name="adj1" fmla="val 26737"/>
              <a:gd name="adj2" fmla="val -12381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b="1" smtClean="0"/>
              <a:t>コンパイラで機械語に翻訳</a:t>
            </a:r>
            <a:endParaRPr kumimoji="1" lang="ja-JP" altLang="en-US" sz="2000" b="1"/>
          </a:p>
        </p:txBody>
      </p:sp>
      <p:sp>
        <p:nvSpPr>
          <p:cNvPr id="12" name="正方形/長方形 11"/>
          <p:cNvSpPr/>
          <p:nvPr/>
        </p:nvSpPr>
        <p:spPr>
          <a:xfrm>
            <a:off x="4273916" y="3143248"/>
            <a:ext cx="1143008" cy="428628"/>
          </a:xfrm>
          <a:prstGeom prst="rect">
            <a:avLst/>
          </a:prstGeom>
          <a:solidFill>
            <a:srgbClr val="00B050">
              <a:alpha val="25098"/>
            </a:srgb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992113" y="5145488"/>
            <a:ext cx="27270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smtClean="0"/>
              <a:t>0010101111010101</a:t>
            </a:r>
            <a:endParaRPr kumimoji="1" lang="en-US" altLang="ja-JP" sz="2400" smtClean="0"/>
          </a:p>
          <a:p>
            <a:r>
              <a:rPr lang="en-US" altLang="ja-JP" sz="2400" smtClean="0"/>
              <a:t>0101100100010010</a:t>
            </a:r>
          </a:p>
          <a:p>
            <a:r>
              <a:rPr lang="ja-JP" altLang="en-US" sz="2400" smtClean="0"/>
              <a:t>　　　　　　：</a:t>
            </a:r>
            <a:endParaRPr kumimoji="1" lang="en-US" altLang="ja-JP" sz="2400" smtClean="0"/>
          </a:p>
          <a:p>
            <a:r>
              <a:rPr lang="en-US" altLang="ja-JP" sz="2400" smtClean="0"/>
              <a:t>0011111011010100</a:t>
            </a:r>
            <a:endParaRPr kumimoji="1" lang="en-US" altLang="ja-JP" sz="2400" smtClean="0"/>
          </a:p>
        </p:txBody>
      </p:sp>
      <p:sp>
        <p:nvSpPr>
          <p:cNvPr id="16" name="角丸四角形 15"/>
          <p:cNvSpPr/>
          <p:nvPr/>
        </p:nvSpPr>
        <p:spPr>
          <a:xfrm>
            <a:off x="2920675" y="5143512"/>
            <a:ext cx="2968456" cy="1643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786446" y="3610277"/>
            <a:ext cx="1217000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2400" b="1" smtClean="0"/>
              <a:t>リンカで</a:t>
            </a:r>
            <a:endParaRPr lang="en-US" altLang="ja-JP" sz="2400" b="1" smtClean="0"/>
          </a:p>
          <a:p>
            <a:r>
              <a:rPr lang="ja-JP" altLang="en-US" sz="2400" b="1" smtClean="0"/>
              <a:t>結合</a:t>
            </a:r>
            <a:endParaRPr kumimoji="1" lang="ja-JP" altLang="en-US" sz="2400" b="1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786050" y="4714884"/>
            <a:ext cx="38788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smtClean="0"/>
              <a:t>printf</a:t>
            </a:r>
            <a:r>
              <a:rPr lang="ja-JP" altLang="en-US" sz="2000" b="1" smtClean="0"/>
              <a:t>命令</a:t>
            </a:r>
            <a:r>
              <a:rPr lang="ja-JP" altLang="en-US" sz="2000" smtClean="0"/>
              <a:t>の処理内容（ライブラリ）</a:t>
            </a:r>
            <a:endParaRPr kumimoji="1" lang="ja-JP" altLang="en-US" sz="2000"/>
          </a:p>
        </p:txBody>
      </p:sp>
      <p:cxnSp>
        <p:nvCxnSpPr>
          <p:cNvPr id="33" name="直線矢印コネクタ 32"/>
          <p:cNvCxnSpPr>
            <a:stCxn id="12" idx="2"/>
          </p:cNvCxnSpPr>
          <p:nvPr/>
        </p:nvCxnSpPr>
        <p:spPr>
          <a:xfrm rot="5400000">
            <a:off x="3458545" y="3399447"/>
            <a:ext cx="1214446" cy="1559304"/>
          </a:xfrm>
          <a:prstGeom prst="straightConnector1">
            <a:avLst/>
          </a:prstGeom>
          <a:ln w="762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3571868" y="3857628"/>
            <a:ext cx="1945854" cy="369332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mtClean="0"/>
              <a:t>printf</a:t>
            </a:r>
            <a:r>
              <a:rPr lang="ja-JP" altLang="en-US" smtClean="0"/>
              <a:t>を使っている</a:t>
            </a:r>
            <a:endParaRPr kumimoji="1" lang="ja-JP" altLang="en-US"/>
          </a:p>
        </p:txBody>
      </p:sp>
      <p:sp>
        <p:nvSpPr>
          <p:cNvPr id="36" name="右矢印 35"/>
          <p:cNvSpPr/>
          <p:nvPr/>
        </p:nvSpPr>
        <p:spPr>
          <a:xfrm>
            <a:off x="7000893" y="3786190"/>
            <a:ext cx="714380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98" name="Document"/>
          <p:cNvSpPr>
            <a:spLocks noEditPoints="1" noChangeArrowheads="1"/>
          </p:cNvSpPr>
          <p:nvPr/>
        </p:nvSpPr>
        <p:spPr bwMode="auto">
          <a:xfrm>
            <a:off x="7786742" y="3375716"/>
            <a:ext cx="1214414" cy="162492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mtClean="0"/>
              <a:t>0101010111010001101010001010</a:t>
            </a:r>
            <a:endParaRPr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627570" y="2941904"/>
            <a:ext cx="1428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mtClean="0"/>
              <a:t>実行ファイル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0" grpId="0"/>
      <p:bldP spid="21" grpId="0"/>
      <p:bldP spid="26" grpId="0" animBg="1"/>
      <p:bldP spid="27" grpId="0" animBg="1"/>
      <p:bldP spid="14" grpId="0"/>
      <p:bldP spid="16" grpId="0" animBg="1"/>
      <p:bldP spid="36" grpId="0" animBg="1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mtClean="0"/>
              <a:t>プログラムができるまで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964645" y="2066172"/>
            <a:ext cx="2973891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kumimoji="1" lang="ja-JP" altLang="en-US" sz="2400" smtClean="0"/>
              <a:t>ソースファイルの作成</a:t>
            </a:r>
            <a:endParaRPr kumimoji="1" lang="ja-JP" altLang="en-US" sz="240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68038" y="2775046"/>
            <a:ext cx="2767104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ja-JP" altLang="en-US" sz="2400" smtClean="0"/>
              <a:t>実行ファイルの作成</a:t>
            </a:r>
            <a:endParaRPr kumimoji="1" lang="ja-JP" altLang="en-US" sz="240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68038" y="4357694"/>
            <a:ext cx="2767104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ja-JP" altLang="en-US" sz="2400" smtClean="0"/>
              <a:t>実行ファイルの実行</a:t>
            </a:r>
            <a:endParaRPr kumimoji="1" lang="ja-JP" altLang="en-US" sz="240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076053" y="3467401"/>
            <a:ext cx="275107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kumimoji="1" lang="ja-JP" altLang="en-US" sz="2400" smtClean="0"/>
              <a:t>文法エラーがあった</a:t>
            </a:r>
            <a:endParaRPr kumimoji="1" lang="ja-JP" altLang="en-US" sz="240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906135" y="5000636"/>
            <a:ext cx="309091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ja-JP" altLang="en-US" sz="2400" smtClean="0"/>
              <a:t>欲しい</a:t>
            </a:r>
            <a:r>
              <a:rPr kumimoji="1" lang="ja-JP" altLang="en-US" sz="2400" smtClean="0"/>
              <a:t>結果が得られた</a:t>
            </a:r>
            <a:endParaRPr kumimoji="1" lang="ja-JP" altLang="en-US" sz="240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854311" y="1357298"/>
            <a:ext cx="119455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kumimoji="1" lang="ja-JP" altLang="en-US" sz="2400" smtClean="0"/>
              <a:t>スタート</a:t>
            </a:r>
            <a:endParaRPr kumimoji="1" lang="ja-JP" altLang="en-US" sz="240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051481" y="5896293"/>
            <a:ext cx="800219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kumimoji="1" lang="ja-JP" altLang="en-US" sz="2400" smtClean="0"/>
              <a:t>終了</a:t>
            </a:r>
            <a:endParaRPr kumimoji="1" lang="ja-JP" altLang="en-US" sz="2400"/>
          </a:p>
        </p:txBody>
      </p:sp>
      <p:cxnSp>
        <p:nvCxnSpPr>
          <p:cNvPr id="14" name="直線矢印コネクタ 13"/>
          <p:cNvCxnSpPr>
            <a:stCxn id="11" idx="2"/>
            <a:endCxn id="5" idx="0"/>
          </p:cNvCxnSpPr>
          <p:nvPr/>
        </p:nvCxnSpPr>
        <p:spPr>
          <a:xfrm rot="16200000" flipH="1">
            <a:off x="4327986" y="1942566"/>
            <a:ext cx="247209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>
            <a:stCxn id="5" idx="2"/>
            <a:endCxn id="6" idx="0"/>
          </p:cNvCxnSpPr>
          <p:nvPr/>
        </p:nvCxnSpPr>
        <p:spPr>
          <a:xfrm rot="5400000">
            <a:off x="4327987" y="2651441"/>
            <a:ext cx="247209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>
            <a:stCxn id="6" idx="2"/>
            <a:endCxn id="9" idx="0"/>
          </p:cNvCxnSpPr>
          <p:nvPr/>
        </p:nvCxnSpPr>
        <p:spPr>
          <a:xfrm rot="5400000">
            <a:off x="4336245" y="3352056"/>
            <a:ext cx="2306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>
            <a:stCxn id="9" idx="2"/>
            <a:endCxn id="7" idx="0"/>
          </p:cNvCxnSpPr>
          <p:nvPr/>
        </p:nvCxnSpPr>
        <p:spPr>
          <a:xfrm rot="5400000">
            <a:off x="4237276" y="414338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>
            <a:stCxn id="7" idx="2"/>
            <a:endCxn id="10" idx="0"/>
          </p:cNvCxnSpPr>
          <p:nvPr/>
        </p:nvCxnSpPr>
        <p:spPr>
          <a:xfrm rot="16200000" flipH="1">
            <a:off x="4360952" y="4909996"/>
            <a:ext cx="181277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stCxn id="10" idx="2"/>
            <a:endCxn id="12" idx="0"/>
          </p:cNvCxnSpPr>
          <p:nvPr/>
        </p:nvCxnSpPr>
        <p:spPr>
          <a:xfrm rot="5400000">
            <a:off x="4234595" y="5679297"/>
            <a:ext cx="43399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カギ線コネクタ 32"/>
          <p:cNvCxnSpPr>
            <a:stCxn id="9" idx="3"/>
            <a:endCxn id="5" idx="3"/>
          </p:cNvCxnSpPr>
          <p:nvPr/>
        </p:nvCxnSpPr>
        <p:spPr>
          <a:xfrm flipV="1">
            <a:off x="5827127" y="2297005"/>
            <a:ext cx="111409" cy="1401229"/>
          </a:xfrm>
          <a:prstGeom prst="bentConnector3">
            <a:avLst>
              <a:gd name="adj1" fmla="val 73451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カギ線コネクタ 35"/>
          <p:cNvCxnSpPr>
            <a:stCxn id="10" idx="3"/>
            <a:endCxn id="5" idx="3"/>
          </p:cNvCxnSpPr>
          <p:nvPr/>
        </p:nvCxnSpPr>
        <p:spPr>
          <a:xfrm flipH="1" flipV="1">
            <a:off x="5938536" y="2297005"/>
            <a:ext cx="58510" cy="2934464"/>
          </a:xfrm>
          <a:prstGeom prst="bentConnector3">
            <a:avLst>
              <a:gd name="adj1" fmla="val -1112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5857884" y="3357562"/>
            <a:ext cx="657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smtClean="0"/>
              <a:t>True</a:t>
            </a:r>
            <a:endParaRPr kumimoji="1" lang="ja-JP" altLang="en-US" sz="2000" b="1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429124" y="5457782"/>
            <a:ext cx="657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smtClean="0"/>
              <a:t>True</a:t>
            </a:r>
            <a:endParaRPr kumimoji="1" lang="ja-JP" altLang="en-US" sz="2000" b="1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500562" y="3929066"/>
            <a:ext cx="7162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smtClean="0"/>
              <a:t>False</a:t>
            </a:r>
            <a:endParaRPr kumimoji="1" lang="ja-JP" altLang="en-US" sz="2000" b="1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998854" y="4886278"/>
            <a:ext cx="7162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smtClean="0"/>
              <a:t>False</a:t>
            </a:r>
            <a:endParaRPr kumimoji="1" lang="ja-JP" alt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正方形/長方形 38"/>
          <p:cNvSpPr/>
          <p:nvPr/>
        </p:nvSpPr>
        <p:spPr>
          <a:xfrm>
            <a:off x="1428728" y="4286256"/>
            <a:ext cx="3857652" cy="14287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mtClean="0"/>
              <a:t>プログラムを作ってみよう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857224" y="1810772"/>
            <a:ext cx="478634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/* </a:t>
            </a:r>
            <a:r>
              <a:rPr lang="ja-JP" altLang="en-US" sz="24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最初のプログラム </a:t>
            </a:r>
            <a:r>
              <a:rPr lang="en-US" altLang="ja-JP" sz="24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*/</a:t>
            </a:r>
          </a:p>
          <a:p>
            <a:endParaRPr lang="en-US" altLang="ja-JP" sz="2400" smtClean="0">
              <a:latin typeface="HGPｺﾞｼｯｸE" pitchFamily="50" charset="-128"/>
              <a:ea typeface="HGPｺﾞｼｯｸE" pitchFamily="50" charset="-128"/>
              <a:cs typeface="Times New Roman" pitchFamily="18" charset="0"/>
            </a:endParaRPr>
          </a:p>
          <a:p>
            <a:r>
              <a:rPr lang="en-US" altLang="ja-JP" sz="24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#include&lt;stdio.h&gt;</a:t>
            </a:r>
          </a:p>
          <a:p>
            <a:endParaRPr lang="en-US" altLang="ja-JP" sz="2400" smtClean="0">
              <a:latin typeface="HGPｺﾞｼｯｸE" pitchFamily="50" charset="-128"/>
              <a:ea typeface="HGPｺﾞｼｯｸE" pitchFamily="50" charset="-128"/>
              <a:cs typeface="Times New Roman" pitchFamily="18" charset="0"/>
            </a:endParaRPr>
          </a:p>
          <a:p>
            <a:r>
              <a:rPr lang="en-US" altLang="ja-JP" sz="24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int main()</a:t>
            </a:r>
          </a:p>
          <a:p>
            <a:r>
              <a:rPr lang="en-US" altLang="ja-JP" sz="24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{</a:t>
            </a:r>
          </a:p>
          <a:p>
            <a:r>
              <a:rPr lang="en-US" altLang="ja-JP" sz="24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	</a:t>
            </a:r>
          </a:p>
          <a:p>
            <a:r>
              <a:rPr lang="en-US" altLang="ja-JP" sz="24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	printf(“Hello World\n”);</a:t>
            </a:r>
          </a:p>
          <a:p>
            <a:endParaRPr lang="en-US" altLang="ja-JP" sz="2400" smtClean="0">
              <a:latin typeface="HGPｺﾞｼｯｸE" pitchFamily="50" charset="-128"/>
              <a:ea typeface="HGPｺﾞｼｯｸE" pitchFamily="50" charset="-128"/>
              <a:cs typeface="Times New Roman" pitchFamily="18" charset="0"/>
            </a:endParaRPr>
          </a:p>
          <a:p>
            <a:r>
              <a:rPr lang="en-US" altLang="ja-JP" sz="24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	return 0;</a:t>
            </a:r>
          </a:p>
          <a:p>
            <a:r>
              <a:rPr lang="en-US" altLang="ja-JP" sz="24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}</a:t>
            </a:r>
          </a:p>
          <a:p>
            <a:endParaRPr lang="en-US" altLang="ja-JP" sz="2400" smtClean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4" name="線吹き出し 2 (枠付き) 23"/>
          <p:cNvSpPr/>
          <p:nvPr/>
        </p:nvSpPr>
        <p:spPr>
          <a:xfrm>
            <a:off x="4857752" y="2143116"/>
            <a:ext cx="3786214" cy="7143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0993"/>
              <a:gd name="adj6" fmla="val -4030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mtClean="0"/>
              <a:t>この位置に</a:t>
            </a:r>
            <a:r>
              <a:rPr lang="en-US" altLang="ja-JP" smtClean="0"/>
              <a:t>stdio.h</a:t>
            </a:r>
            <a:r>
              <a:rPr lang="ja-JP" altLang="en-US" smtClean="0"/>
              <a:t>というファイルを読み込めという命令（</a:t>
            </a:r>
            <a:r>
              <a:rPr kumimoji="1" lang="ja-JP" altLang="en-US" smtClean="0"/>
              <a:t>呪文）</a:t>
            </a:r>
            <a:endParaRPr kumimoji="1" lang="ja-JP" altLang="en-US"/>
          </a:p>
        </p:txBody>
      </p:sp>
      <p:sp>
        <p:nvSpPr>
          <p:cNvPr id="27" name="線吹き出し 2 (枠付き) 26"/>
          <p:cNvSpPr/>
          <p:nvPr/>
        </p:nvSpPr>
        <p:spPr>
          <a:xfrm>
            <a:off x="6143636" y="3571876"/>
            <a:ext cx="2143140" cy="7143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7077"/>
              <a:gd name="adj6" fmla="val -5219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mtClean="0"/>
              <a:t>Hello World</a:t>
            </a:r>
            <a:r>
              <a:rPr kumimoji="1" lang="ja-JP" altLang="en-US" smtClean="0"/>
              <a:t>と画面に表示するという命令</a:t>
            </a:r>
            <a:endParaRPr kumimoji="1" lang="ja-JP" altLang="en-US"/>
          </a:p>
        </p:txBody>
      </p:sp>
      <p:sp>
        <p:nvSpPr>
          <p:cNvPr id="29" name="線吹き出し 2 (枠付き) 28"/>
          <p:cNvSpPr/>
          <p:nvPr/>
        </p:nvSpPr>
        <p:spPr>
          <a:xfrm>
            <a:off x="5000628" y="1214422"/>
            <a:ext cx="3786214" cy="7143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0993"/>
              <a:gd name="adj6" fmla="val -4030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mtClean="0"/>
              <a:t>/*</a:t>
            </a:r>
            <a:r>
              <a:rPr lang="ja-JP" altLang="en-US" smtClean="0"/>
              <a:t>と</a:t>
            </a:r>
            <a:r>
              <a:rPr lang="en-US" altLang="ja-JP" smtClean="0"/>
              <a:t>*/</a:t>
            </a:r>
            <a:r>
              <a:rPr lang="ja-JP" altLang="en-US" smtClean="0"/>
              <a:t>で囲むとコメント扱い（実行には関係がない）</a:t>
            </a:r>
            <a:endParaRPr kumimoji="1" lang="ja-JP" altLang="en-US"/>
          </a:p>
        </p:txBody>
      </p:sp>
      <p:sp>
        <p:nvSpPr>
          <p:cNvPr id="30" name="円/楕円 29"/>
          <p:cNvSpPr/>
          <p:nvPr/>
        </p:nvSpPr>
        <p:spPr>
          <a:xfrm>
            <a:off x="642910" y="3571876"/>
            <a:ext cx="571504" cy="5715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円/楕円 30"/>
          <p:cNvSpPr/>
          <p:nvPr/>
        </p:nvSpPr>
        <p:spPr>
          <a:xfrm>
            <a:off x="642910" y="5429264"/>
            <a:ext cx="571504" cy="5715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643042" y="6000768"/>
            <a:ext cx="3355406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mtClean="0"/>
              <a:t>main</a:t>
            </a:r>
            <a:r>
              <a:rPr kumimoji="1" lang="ja-JP" altLang="en-US" smtClean="0"/>
              <a:t>という名前の関数（ブロック）</a:t>
            </a:r>
            <a:endParaRPr kumimoji="1" lang="ja-JP" altLang="en-US"/>
          </a:p>
        </p:txBody>
      </p:sp>
      <p:cxnSp>
        <p:nvCxnSpPr>
          <p:cNvPr id="35" name="直線コネクタ 34"/>
          <p:cNvCxnSpPr>
            <a:stCxn id="31" idx="6"/>
          </p:cNvCxnSpPr>
          <p:nvPr/>
        </p:nvCxnSpPr>
        <p:spPr>
          <a:xfrm>
            <a:off x="1214414" y="5715016"/>
            <a:ext cx="428628" cy="2857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rot="16200000" flipH="1">
            <a:off x="535753" y="4679165"/>
            <a:ext cx="1714512" cy="78581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線吹き出し 2 (枠付き) 39"/>
          <p:cNvSpPr/>
          <p:nvPr/>
        </p:nvSpPr>
        <p:spPr>
          <a:xfrm>
            <a:off x="4929190" y="4714884"/>
            <a:ext cx="2143140" cy="7143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7847"/>
              <a:gd name="adj6" fmla="val -8830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mtClean="0"/>
              <a:t>main</a:t>
            </a:r>
            <a:r>
              <a:rPr lang="ja-JP" altLang="en-US" smtClean="0"/>
              <a:t>関数の終わりを意味する命令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mtClean="0"/>
              <a:t>プログラムを作ってみよう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928662" y="1142984"/>
            <a:ext cx="614366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/* </a:t>
            </a:r>
            <a:r>
              <a:rPr lang="ja-JP" altLang="en-US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足し算のプログラム </a:t>
            </a:r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*/</a:t>
            </a:r>
          </a:p>
          <a:p>
            <a:endParaRPr lang="en-US" altLang="ja-JP" sz="2000" smtClean="0">
              <a:latin typeface="HGPｺﾞｼｯｸE" pitchFamily="50" charset="-128"/>
              <a:ea typeface="HGPｺﾞｼｯｸE" pitchFamily="50" charset="-128"/>
              <a:cs typeface="Times New Roman" pitchFamily="18" charset="0"/>
            </a:endParaRPr>
          </a:p>
          <a:p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#include&lt;stdio.h&gt;</a:t>
            </a:r>
          </a:p>
          <a:p>
            <a:endParaRPr lang="en-US" altLang="ja-JP" sz="2000" smtClean="0">
              <a:latin typeface="HGPｺﾞｼｯｸE" pitchFamily="50" charset="-128"/>
              <a:ea typeface="HGPｺﾞｼｯｸE" pitchFamily="50" charset="-128"/>
              <a:cs typeface="Times New Roman" pitchFamily="18" charset="0"/>
            </a:endParaRPr>
          </a:p>
          <a:p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int main()</a:t>
            </a:r>
          </a:p>
          <a:p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{</a:t>
            </a:r>
          </a:p>
          <a:p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	int x;	/*x</a:t>
            </a:r>
            <a:r>
              <a:rPr lang="ja-JP" altLang="en-US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用にメモリを確保</a:t>
            </a:r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*/</a:t>
            </a:r>
          </a:p>
          <a:p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	int y;	/*y</a:t>
            </a:r>
            <a:r>
              <a:rPr lang="ja-JP" altLang="en-US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用にメモリを確保</a:t>
            </a:r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*/</a:t>
            </a:r>
          </a:p>
          <a:p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	int z;</a:t>
            </a:r>
          </a:p>
          <a:p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	</a:t>
            </a:r>
          </a:p>
          <a:p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	x = 2;	/*x</a:t>
            </a:r>
            <a:r>
              <a:rPr lang="ja-JP" altLang="en-US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に２を格納</a:t>
            </a:r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*/</a:t>
            </a:r>
          </a:p>
          <a:p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	y = 3;	/*y</a:t>
            </a:r>
            <a:r>
              <a:rPr lang="ja-JP" altLang="en-US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に３を格納</a:t>
            </a:r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*/</a:t>
            </a:r>
          </a:p>
          <a:p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	z = x + y;	/*z</a:t>
            </a:r>
            <a:r>
              <a:rPr lang="ja-JP" altLang="en-US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に</a:t>
            </a:r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x+y</a:t>
            </a:r>
            <a:r>
              <a:rPr lang="ja-JP" altLang="en-US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を格納</a:t>
            </a:r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*/</a:t>
            </a:r>
          </a:p>
          <a:p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	</a:t>
            </a:r>
          </a:p>
          <a:p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	printf(“2</a:t>
            </a:r>
            <a:r>
              <a:rPr lang="ja-JP" altLang="en-US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たす３は</a:t>
            </a:r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 ”);</a:t>
            </a:r>
          </a:p>
          <a:p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	printf(“%d”,z);	/*z</a:t>
            </a:r>
            <a:r>
              <a:rPr lang="ja-JP" altLang="en-US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の値を表示</a:t>
            </a:r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*/</a:t>
            </a:r>
          </a:p>
          <a:p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	printf(“</a:t>
            </a:r>
            <a:r>
              <a:rPr lang="ja-JP" altLang="en-US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おわり</a:t>
            </a:r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\n”);</a:t>
            </a:r>
          </a:p>
          <a:p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	return 0;</a:t>
            </a:r>
          </a:p>
          <a:p>
            <a:r>
              <a:rPr lang="en-US" altLang="ja-JP" sz="2000" smtClean="0">
                <a:latin typeface="HGPｺﾞｼｯｸE" pitchFamily="50" charset="-128"/>
                <a:ea typeface="HGPｺﾞｼｯｸE" pitchFamily="50" charset="-128"/>
                <a:cs typeface="Times New Roman" pitchFamily="18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その他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講義に関する質問など：</a:t>
            </a:r>
            <a:endParaRPr kumimoji="1" lang="en-US" altLang="ja-JP" dirty="0" smtClean="0">
              <a:latin typeface="+mj-ea"/>
              <a:ea typeface="+mj-ea"/>
              <a:hlinkClick r:id="rId3"/>
            </a:endParaRPr>
          </a:p>
          <a:p>
            <a:pPr lvl="1">
              <a:buBlip>
                <a:blip r:embed="rId4"/>
              </a:buBlip>
            </a:pPr>
            <a:r>
              <a:rPr kumimoji="1" lang="en-US" altLang="ja-JP" dirty="0" smtClean="0">
                <a:hlinkClick r:id="rId3"/>
              </a:rPr>
              <a:t>2009pe12x@gmail.com</a:t>
            </a:r>
            <a:endParaRPr kumimoji="1"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r>
              <a:rPr lang="en-US" altLang="ja-JP" dirty="0" smtClean="0"/>
              <a:t>Feed back page</a:t>
            </a:r>
            <a:r>
              <a:rPr lang="ja-JP" altLang="en-US" dirty="0" smtClean="0"/>
              <a:t>：</a:t>
            </a:r>
            <a:endParaRPr kumimoji="1" lang="en-US" altLang="ja-JP" dirty="0" smtClean="0"/>
          </a:p>
          <a:p>
            <a:pPr lvl="1">
              <a:buBlip>
                <a:blip r:embed="rId4"/>
              </a:buBlip>
            </a:pPr>
            <a:r>
              <a:rPr lang="en-US" altLang="ja-JP" sz="2400" dirty="0" smtClean="0"/>
              <a:t>http://www.fit.ac.jp/~matsuki/cgi-bin/newpage11.html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今日の内容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 smtClean="0"/>
              <a:t>受講のための準備</a:t>
            </a:r>
            <a:endParaRPr lang="en-US" altLang="ja-JP" dirty="0" smtClean="0"/>
          </a:p>
          <a:p>
            <a:r>
              <a:rPr kumimoji="1" lang="ja-JP" altLang="en-US" dirty="0" smtClean="0"/>
              <a:t>プログラムとは？</a:t>
            </a:r>
            <a:endParaRPr kumimoji="1" lang="en-US" altLang="ja-JP" dirty="0" smtClean="0"/>
          </a:p>
          <a:p>
            <a:r>
              <a:rPr kumimoji="1" lang="ja-JP" altLang="en-US" dirty="0" smtClean="0"/>
              <a:t>本講義の位置づけ</a:t>
            </a:r>
            <a:r>
              <a:rPr lang="ja-JP" altLang="en-US" dirty="0" smtClean="0"/>
              <a:t>，達成目標</a:t>
            </a:r>
            <a:endParaRPr lang="en-US" altLang="ja-JP" dirty="0" smtClean="0"/>
          </a:p>
          <a:p>
            <a:r>
              <a:rPr kumimoji="1" lang="ja-JP" altLang="en-US" dirty="0" smtClean="0"/>
              <a:t>講義スケジュールと内容</a:t>
            </a:r>
            <a:endParaRPr kumimoji="1" lang="en-US" altLang="ja-JP" dirty="0" smtClean="0"/>
          </a:p>
          <a:p>
            <a:r>
              <a:rPr kumimoji="1" lang="ja-JP" altLang="en-US" dirty="0" smtClean="0"/>
              <a:t>講義の進め方</a:t>
            </a:r>
            <a:endParaRPr kumimoji="1" lang="en-US" altLang="ja-JP" dirty="0" smtClean="0"/>
          </a:p>
          <a:p>
            <a:r>
              <a:rPr lang="ja-JP" altLang="en-US" dirty="0" smtClean="0"/>
              <a:t>タイピングソフトについて</a:t>
            </a:r>
            <a:endParaRPr kumimoji="1" lang="en-US" altLang="ja-JP" dirty="0" smtClean="0"/>
          </a:p>
          <a:p>
            <a:r>
              <a:rPr kumimoji="1" lang="ja-JP" altLang="en-US" dirty="0" smtClean="0"/>
              <a:t>受講</a:t>
            </a:r>
            <a:r>
              <a:rPr kumimoji="1" lang="ja-JP" altLang="en-US" dirty="0"/>
              <a:t>時</a:t>
            </a:r>
            <a:r>
              <a:rPr kumimoji="1" lang="ja-JP" altLang="en-US" dirty="0" smtClean="0"/>
              <a:t>の注意事項</a:t>
            </a:r>
            <a:endParaRPr kumimoji="1" lang="en-US" altLang="ja-JP" dirty="0" smtClean="0"/>
          </a:p>
          <a:p>
            <a:r>
              <a:rPr kumimoji="1" lang="ja-JP" altLang="en-US" dirty="0" smtClean="0"/>
              <a:t>成績の評価</a:t>
            </a:r>
            <a:r>
              <a:rPr kumimoji="1" lang="ja-JP" altLang="en-US" dirty="0"/>
              <a:t>方法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受講のための準備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ネットワーク接続</a:t>
            </a:r>
            <a:r>
              <a:rPr kumimoji="1" lang="ja-JP" altLang="en-US" smtClean="0"/>
              <a:t>の確認</a:t>
            </a:r>
            <a:endParaRPr kumimoji="1" lang="en-US" altLang="ja-JP" smtClean="0"/>
          </a:p>
          <a:p>
            <a:pPr lvl="1"/>
            <a:r>
              <a:rPr lang="ja-JP" altLang="en-US" smtClean="0"/>
              <a:t>無線</a:t>
            </a:r>
            <a:r>
              <a:rPr lang="en-US" altLang="ja-JP" smtClean="0"/>
              <a:t>LAN</a:t>
            </a:r>
            <a:r>
              <a:rPr lang="ja-JP" altLang="en-US" smtClean="0"/>
              <a:t>の設定</a:t>
            </a:r>
            <a:endParaRPr lang="en-US" altLang="ja-JP" smtClean="0"/>
          </a:p>
          <a:p>
            <a:r>
              <a:rPr lang="ja-JP" altLang="en-US" smtClean="0"/>
              <a:t>タイピングソフト喰人王のインストール</a:t>
            </a:r>
            <a:endParaRPr lang="en-US" altLang="ja-JP" smtClean="0"/>
          </a:p>
          <a:p>
            <a:pPr lvl="1"/>
            <a:r>
              <a:rPr lang="pl-PL" smtClean="0">
                <a:hlinkClick r:id="rId3"/>
              </a:rPr>
              <a:t>http://www.vector.co.jp/soft/dl/win95/edu/se155729.html</a:t>
            </a:r>
            <a:endParaRPr lang="en-US" smtClean="0"/>
          </a:p>
          <a:p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コンピュータのしくみ</a:t>
            </a:r>
            <a:endParaRPr kumimoji="1" lang="ja-JP" altLang="en-US"/>
          </a:p>
        </p:txBody>
      </p:sp>
      <p:sp>
        <p:nvSpPr>
          <p:cNvPr id="6" name="雲形吹き出し 5"/>
          <p:cNvSpPr/>
          <p:nvPr/>
        </p:nvSpPr>
        <p:spPr>
          <a:xfrm>
            <a:off x="2285983" y="2626306"/>
            <a:ext cx="4151909" cy="2731519"/>
          </a:xfrm>
          <a:prstGeom prst="cloudCallout">
            <a:avLst>
              <a:gd name="adj1" fmla="val -51149"/>
              <a:gd name="adj2" fmla="val -42459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769051"/>
            <a:ext cx="112374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2769182"/>
            <a:ext cx="3070521" cy="23028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44" y="4697985"/>
            <a:ext cx="2143140" cy="2160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72198" y="4572008"/>
            <a:ext cx="1905013" cy="1428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テキスト ボックス 10"/>
          <p:cNvSpPr txBox="1"/>
          <p:nvPr/>
        </p:nvSpPr>
        <p:spPr>
          <a:xfrm>
            <a:off x="285720" y="6055307"/>
            <a:ext cx="1422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メモリ（記憶）</a:t>
            </a:r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429388" y="5857892"/>
            <a:ext cx="1843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mtClean="0"/>
              <a:t>CPU</a:t>
            </a:r>
            <a:r>
              <a:rPr kumimoji="1" lang="ja-JP" altLang="en-US" smtClean="0"/>
              <a:t>（制御・演算）</a:t>
            </a:r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4071934" y="4286256"/>
            <a:ext cx="1214446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4857752" y="3429000"/>
            <a:ext cx="500066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矢印コネクタ 15"/>
          <p:cNvCxnSpPr>
            <a:stCxn id="14" idx="6"/>
          </p:cNvCxnSpPr>
          <p:nvPr/>
        </p:nvCxnSpPr>
        <p:spPr>
          <a:xfrm>
            <a:off x="5357818" y="3679033"/>
            <a:ext cx="1143008" cy="110728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>
            <a:stCxn id="13" idx="3"/>
            <a:endCxn id="9" idx="3"/>
          </p:cNvCxnSpPr>
          <p:nvPr/>
        </p:nvCxnSpPr>
        <p:spPr>
          <a:xfrm rot="5400000">
            <a:off x="2735433" y="4263640"/>
            <a:ext cx="1064904" cy="196380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026" name="Picture 2" descr="C:\Documents and Settings\Administrator\Local Settings\Temporary Internet Files\Content.IE5\8P230X67\MCj04040530000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43504" y="1142984"/>
            <a:ext cx="1357322" cy="1324559"/>
          </a:xfrm>
          <a:prstGeom prst="rect">
            <a:avLst/>
          </a:prstGeom>
          <a:noFill/>
        </p:spPr>
      </p:pic>
      <p:pic>
        <p:nvPicPr>
          <p:cNvPr id="1027" name="Picture 3" descr="C:\Documents and Settings\Administrator\Local Settings\Temporary Internet Files\Content.IE5\P5GECZDZ\MCj03984850000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929454" y="3286124"/>
            <a:ext cx="1831975" cy="658812"/>
          </a:xfrm>
          <a:prstGeom prst="rect">
            <a:avLst/>
          </a:prstGeom>
          <a:noFill/>
        </p:spPr>
      </p:pic>
      <p:sp>
        <p:nvSpPr>
          <p:cNvPr id="22" name="円/楕円 21"/>
          <p:cNvSpPr/>
          <p:nvPr/>
        </p:nvSpPr>
        <p:spPr>
          <a:xfrm>
            <a:off x="3357554" y="3000372"/>
            <a:ext cx="357190" cy="9286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3571868" y="2000240"/>
            <a:ext cx="1428760" cy="100013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0" name="円/楕円 29"/>
          <p:cNvSpPr/>
          <p:nvPr/>
        </p:nvSpPr>
        <p:spPr>
          <a:xfrm>
            <a:off x="3929058" y="3214686"/>
            <a:ext cx="214314" cy="2143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2" name="直線矢印コネクタ 31"/>
          <p:cNvCxnSpPr>
            <a:stCxn id="30" idx="6"/>
            <a:endCxn id="1027" idx="1"/>
          </p:cNvCxnSpPr>
          <p:nvPr/>
        </p:nvCxnSpPr>
        <p:spPr>
          <a:xfrm>
            <a:off x="4143372" y="3321843"/>
            <a:ext cx="2786082" cy="29368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6286512" y="1857364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mtClean="0"/>
              <a:t>出力装置が接続</a:t>
            </a:r>
            <a:endParaRPr kumimoji="1" lang="ja-JP" altLang="en-US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000892" y="3929066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入力装置が接続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3" grpId="0" animBg="1"/>
      <p:bldP spid="14" grpId="0" animBg="1"/>
      <p:bldP spid="22" grpId="0" animBg="1"/>
      <p:bldP spid="30" grpId="0" animBg="1"/>
      <p:bldP spid="39" grpId="0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コンピュータのしくみ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0" y="1600200"/>
            <a:ext cx="8929718" cy="4686319"/>
          </a:xfrm>
        </p:spPr>
        <p:txBody>
          <a:bodyPr>
            <a:normAutofit/>
          </a:bodyPr>
          <a:lstStyle/>
          <a:p>
            <a:r>
              <a:rPr lang="ja-JP" altLang="en-US" smtClean="0"/>
              <a:t>コンピュータの５大機能</a:t>
            </a:r>
            <a:endParaRPr lang="en-US" altLang="ja-JP" smtClean="0"/>
          </a:p>
          <a:p>
            <a:pPr lvl="1"/>
            <a:r>
              <a:rPr lang="ja-JP" altLang="en-US" smtClean="0"/>
              <a:t>制御機能（他の機能を制御する働き）</a:t>
            </a:r>
            <a:endParaRPr lang="en-US" altLang="ja-JP" smtClean="0"/>
          </a:p>
          <a:p>
            <a:pPr lvl="1"/>
            <a:r>
              <a:rPr lang="ja-JP" altLang="en-US" smtClean="0"/>
              <a:t>演算機能（計算をする働き）</a:t>
            </a:r>
            <a:endParaRPr lang="en-US" altLang="ja-JP" smtClean="0"/>
          </a:p>
          <a:p>
            <a:pPr lvl="1"/>
            <a:r>
              <a:rPr lang="ja-JP" altLang="en-US" smtClean="0"/>
              <a:t>記憶機能（データを記憶する働き）</a:t>
            </a:r>
            <a:endParaRPr lang="en-US" altLang="ja-JP" smtClean="0"/>
          </a:p>
          <a:p>
            <a:pPr lvl="1"/>
            <a:r>
              <a:rPr lang="ja-JP" altLang="en-US" smtClean="0"/>
              <a:t>入力機能（外部からコンピュータに情報を伝える働き）</a:t>
            </a:r>
            <a:endParaRPr lang="en-US" altLang="ja-JP" smtClean="0"/>
          </a:p>
          <a:p>
            <a:pPr lvl="1"/>
            <a:r>
              <a:rPr lang="ja-JP" altLang="en-US" smtClean="0"/>
              <a:t>出力機能（コンピュータから外部に情報を伝える機能）</a:t>
            </a:r>
            <a:endParaRPr lang="en-US" altLang="ja-JP" smtClean="0"/>
          </a:p>
          <a:p>
            <a:pPr lvl="1">
              <a:buNone/>
            </a:pPr>
            <a:endParaRPr kumimoji="1" lang="ja-JP" altLang="en-US" dirty="0"/>
          </a:p>
        </p:txBody>
      </p:sp>
      <p:sp>
        <p:nvSpPr>
          <p:cNvPr id="11" name="右中かっこ 10"/>
          <p:cNvSpPr/>
          <p:nvPr/>
        </p:nvSpPr>
        <p:spPr>
          <a:xfrm>
            <a:off x="6215074" y="2214554"/>
            <a:ext cx="428628" cy="928694"/>
          </a:xfrm>
          <a:prstGeom prst="rightBrace">
            <a:avLst>
              <a:gd name="adj1" fmla="val 8333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802283" y="2428868"/>
            <a:ext cx="1627369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400" smtClean="0"/>
              <a:t>CPU</a:t>
            </a:r>
            <a:r>
              <a:rPr kumimoji="1" lang="ja-JP" altLang="en-US" sz="2400" smtClean="0"/>
              <a:t>が担当</a:t>
            </a:r>
            <a:endParaRPr kumimoji="1" lang="ja-JP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プログラム実行の流れ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785918" y="1928802"/>
            <a:ext cx="553869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smtClean="0"/>
              <a:t>１：　</a:t>
            </a:r>
            <a:r>
              <a:rPr lang="ja-JP" altLang="en-US" sz="3600" smtClean="0"/>
              <a:t>ｘ</a:t>
            </a:r>
            <a:r>
              <a:rPr kumimoji="1" lang="ja-JP" altLang="en-US" sz="3600" smtClean="0"/>
              <a:t>に２を格納</a:t>
            </a:r>
            <a:endParaRPr kumimoji="1" lang="en-US" altLang="ja-JP" sz="3600" smtClean="0"/>
          </a:p>
          <a:p>
            <a:r>
              <a:rPr lang="ja-JP" altLang="en-US" sz="3600" smtClean="0"/>
              <a:t>２：　ｙに３を格納</a:t>
            </a:r>
            <a:endParaRPr lang="en-US" altLang="ja-JP" sz="3600" smtClean="0"/>
          </a:p>
          <a:p>
            <a:r>
              <a:rPr kumimoji="1" lang="ja-JP" altLang="en-US" sz="3600" smtClean="0"/>
              <a:t>３：　ｘ＋ｙを計算し，ｚに格納</a:t>
            </a:r>
            <a:endParaRPr kumimoji="1" lang="en-US" altLang="ja-JP" sz="3600" smtClean="0"/>
          </a:p>
          <a:p>
            <a:r>
              <a:rPr lang="ja-JP" altLang="en-US" sz="3600" smtClean="0"/>
              <a:t>４：　ｚの値を画面に表示</a:t>
            </a:r>
            <a:endParaRPr kumimoji="1" lang="en-US" altLang="ja-JP" sz="3600" smtClean="0"/>
          </a:p>
        </p:txBody>
      </p:sp>
      <p:sp>
        <p:nvSpPr>
          <p:cNvPr id="23" name="下矢印 22"/>
          <p:cNvSpPr/>
          <p:nvPr/>
        </p:nvSpPr>
        <p:spPr>
          <a:xfrm>
            <a:off x="1000100" y="2143116"/>
            <a:ext cx="500066" cy="2071702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865744" y="1395699"/>
            <a:ext cx="1563248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400" smtClean="0"/>
              <a:t>プログラム</a:t>
            </a:r>
            <a:endParaRPr kumimoji="1" lang="ja-JP" altLang="en-US" sz="2400"/>
          </a:p>
        </p:txBody>
      </p:sp>
      <p:sp>
        <p:nvSpPr>
          <p:cNvPr id="25" name="角丸四角形 24"/>
          <p:cNvSpPr/>
          <p:nvPr/>
        </p:nvSpPr>
        <p:spPr>
          <a:xfrm>
            <a:off x="1714480" y="1928802"/>
            <a:ext cx="5715040" cy="242889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/>
          <p:cNvSpPr/>
          <p:nvPr/>
        </p:nvSpPr>
        <p:spPr>
          <a:xfrm>
            <a:off x="4000496" y="4143380"/>
            <a:ext cx="3000396" cy="12858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プログラム実行の流れ</a:t>
            </a:r>
            <a:endParaRPr kumimoji="1" lang="ja-JP" altLang="en-US" dirty="0"/>
          </a:p>
        </p:txBody>
      </p:sp>
      <p:cxnSp>
        <p:nvCxnSpPr>
          <p:cNvPr id="8" name="直線コネクタ 7"/>
          <p:cNvCxnSpPr/>
          <p:nvPr/>
        </p:nvCxnSpPr>
        <p:spPr>
          <a:xfrm>
            <a:off x="1071538" y="2117398"/>
            <a:ext cx="6715172" cy="158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2298972" y="3202544"/>
            <a:ext cx="1415772" cy="8309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kumimoji="1" lang="ja-JP" altLang="en-US" sz="2400" smtClean="0"/>
              <a:t>演算装置</a:t>
            </a:r>
            <a:endParaRPr kumimoji="1" lang="en-US" altLang="ja-JP" sz="2400" smtClean="0"/>
          </a:p>
          <a:p>
            <a:pPr algn="ctr"/>
            <a:r>
              <a:rPr lang="ja-JP" altLang="en-US" sz="2400" smtClean="0"/>
              <a:t>（</a:t>
            </a:r>
            <a:r>
              <a:rPr lang="en-US" altLang="ja-JP" sz="2400" smtClean="0"/>
              <a:t>ALU</a:t>
            </a:r>
            <a:r>
              <a:rPr lang="ja-JP" altLang="en-US" sz="2400" smtClean="0"/>
              <a:t>）</a:t>
            </a:r>
            <a:endParaRPr kumimoji="1" lang="ja-JP" altLang="en-US" sz="240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886734" y="3202544"/>
            <a:ext cx="1685398" cy="8309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ja-JP" altLang="en-US" sz="2400" smtClean="0"/>
              <a:t>記憶</a:t>
            </a:r>
            <a:r>
              <a:rPr kumimoji="1" lang="ja-JP" altLang="en-US" sz="2400" smtClean="0"/>
              <a:t>装置</a:t>
            </a:r>
            <a:endParaRPr kumimoji="1" lang="en-US" altLang="ja-JP" sz="2400" smtClean="0"/>
          </a:p>
          <a:p>
            <a:pPr algn="ctr"/>
            <a:r>
              <a:rPr lang="ja-JP" altLang="en-US" sz="2400" smtClean="0"/>
              <a:t>（</a:t>
            </a:r>
            <a:r>
              <a:rPr lang="en-US" altLang="ja-JP" sz="2400" smtClean="0"/>
              <a:t>MEMORY</a:t>
            </a:r>
            <a:r>
              <a:rPr lang="ja-JP" altLang="en-US" sz="2400" smtClean="0"/>
              <a:t>）</a:t>
            </a:r>
            <a:endParaRPr kumimoji="1" lang="ja-JP" altLang="en-US" sz="240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228062" y="3202544"/>
            <a:ext cx="1415772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ja-JP" altLang="en-US" sz="2400" smtClean="0"/>
              <a:t>出力装置</a:t>
            </a:r>
            <a:endParaRPr lang="en-US" altLang="ja-JP" sz="2400" smtClean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42910" y="3202544"/>
            <a:ext cx="1415772" cy="8309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ja-JP" altLang="en-US" sz="2400" smtClean="0"/>
              <a:t>制御</a:t>
            </a:r>
            <a:r>
              <a:rPr kumimoji="1" lang="ja-JP" altLang="en-US" sz="2400" smtClean="0"/>
              <a:t>装置</a:t>
            </a:r>
            <a:endParaRPr kumimoji="1" lang="en-US" altLang="ja-JP" sz="2400" smtClean="0"/>
          </a:p>
          <a:p>
            <a:pPr algn="ctr"/>
            <a:r>
              <a:rPr lang="ja-JP" altLang="en-US" sz="2400" smtClean="0"/>
              <a:t>（</a:t>
            </a:r>
            <a:r>
              <a:rPr lang="en-US" altLang="ja-JP" sz="2400" smtClean="0"/>
              <a:t>CU</a:t>
            </a:r>
            <a:r>
              <a:rPr lang="ja-JP" altLang="en-US" sz="2400" smtClean="0"/>
              <a:t>）</a:t>
            </a:r>
            <a:endParaRPr kumimoji="1" lang="ja-JP" altLang="en-US" sz="2400"/>
          </a:p>
        </p:txBody>
      </p:sp>
      <p:cxnSp>
        <p:nvCxnSpPr>
          <p:cNvPr id="17" name="直線コネクタ 16"/>
          <p:cNvCxnSpPr>
            <a:stCxn id="14" idx="0"/>
          </p:cNvCxnSpPr>
          <p:nvPr/>
        </p:nvCxnSpPr>
        <p:spPr>
          <a:xfrm rot="5400000" flipH="1" flipV="1">
            <a:off x="824329" y="2669583"/>
            <a:ext cx="1059428" cy="6494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rot="5400000" flipH="1" flipV="1">
            <a:off x="2467403" y="2669583"/>
            <a:ext cx="1059428" cy="6494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 rot="5400000" flipH="1" flipV="1">
            <a:off x="4181915" y="2669583"/>
            <a:ext cx="1059428" cy="6494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 rot="5400000" flipH="1" flipV="1">
            <a:off x="6402987" y="2669583"/>
            <a:ext cx="1059428" cy="6494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4000496" y="5429264"/>
            <a:ext cx="3000396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4000496" y="5786454"/>
            <a:ext cx="3000396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4000496" y="6143644"/>
            <a:ext cx="3000396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357422" y="5500702"/>
            <a:ext cx="1311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mtClean="0"/>
              <a:t>ｘ</a:t>
            </a:r>
            <a:r>
              <a:rPr kumimoji="1" lang="ja-JP" altLang="en-US" smtClean="0"/>
              <a:t>用のメモリ</a:t>
            </a:r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357422" y="5845750"/>
            <a:ext cx="130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mtClean="0"/>
              <a:t>ｙ</a:t>
            </a:r>
            <a:r>
              <a:rPr kumimoji="1" lang="ja-JP" altLang="en-US" smtClean="0"/>
              <a:t>用のメモリ</a:t>
            </a:r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357422" y="6202940"/>
            <a:ext cx="1308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mtClean="0"/>
              <a:t>ｚ</a:t>
            </a:r>
            <a:r>
              <a:rPr kumimoji="1" lang="ja-JP" altLang="en-US" smtClean="0"/>
              <a:t>用のメモリ</a:t>
            </a:r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357422" y="4640057"/>
            <a:ext cx="1678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mtClean="0"/>
              <a:t>プログラム</a:t>
            </a:r>
            <a:r>
              <a:rPr kumimoji="1" lang="ja-JP" altLang="en-US" smtClean="0"/>
              <a:t>用の</a:t>
            </a:r>
            <a:endParaRPr kumimoji="1" lang="en-US" altLang="ja-JP" smtClean="0"/>
          </a:p>
          <a:p>
            <a:r>
              <a:rPr kumimoji="1" lang="ja-JP" altLang="en-US" smtClean="0"/>
              <a:t>メモリ</a:t>
            </a:r>
            <a:endParaRPr kumimoji="1" lang="ja-JP" altLang="en-US"/>
          </a:p>
        </p:txBody>
      </p:sp>
      <p:sp>
        <p:nvSpPr>
          <p:cNvPr id="37" name="角丸四角形吹き出し 36"/>
          <p:cNvSpPr/>
          <p:nvPr/>
        </p:nvSpPr>
        <p:spPr>
          <a:xfrm>
            <a:off x="357158" y="1857364"/>
            <a:ext cx="2786082" cy="928694"/>
          </a:xfrm>
          <a:prstGeom prst="wedgeRoundRectCallout">
            <a:avLst>
              <a:gd name="adj1" fmla="val -28265"/>
              <a:gd name="adj2" fmla="val 73878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mtClean="0"/>
              <a:t>ｘのところに，２を入れるんだね</a:t>
            </a:r>
            <a:r>
              <a:rPr lang="ja-JP" altLang="en-US" smtClean="0"/>
              <a:t>！</a:t>
            </a:r>
            <a:endParaRPr kumimoji="1" lang="ja-JP" altLang="en-US"/>
          </a:p>
        </p:txBody>
      </p:sp>
      <p:sp>
        <p:nvSpPr>
          <p:cNvPr id="38" name="角丸四角形吹き出し 37"/>
          <p:cNvSpPr/>
          <p:nvPr/>
        </p:nvSpPr>
        <p:spPr>
          <a:xfrm>
            <a:off x="1142976" y="1857364"/>
            <a:ext cx="2786082" cy="928694"/>
          </a:xfrm>
          <a:prstGeom prst="wedgeRoundRectCallout">
            <a:avLst>
              <a:gd name="adj1" fmla="val -28265"/>
              <a:gd name="adj2" fmla="val 73878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mtClean="0"/>
              <a:t>1</a:t>
            </a:r>
            <a:r>
              <a:rPr kumimoji="1" lang="ja-JP" altLang="en-US" smtClean="0"/>
              <a:t>行目の命令は何かな？</a:t>
            </a:r>
            <a:endParaRPr kumimoji="1" lang="ja-JP" altLang="en-US"/>
          </a:p>
        </p:txBody>
      </p:sp>
      <p:sp>
        <p:nvSpPr>
          <p:cNvPr id="40" name="角丸四角形吹き出し 39"/>
          <p:cNvSpPr/>
          <p:nvPr/>
        </p:nvSpPr>
        <p:spPr>
          <a:xfrm>
            <a:off x="1142976" y="1857364"/>
            <a:ext cx="2786082" cy="928694"/>
          </a:xfrm>
          <a:prstGeom prst="wedgeRoundRectCallout">
            <a:avLst>
              <a:gd name="adj1" fmla="val -28265"/>
              <a:gd name="adj2" fmla="val 73878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mtClean="0"/>
              <a:t>２</a:t>
            </a:r>
            <a:r>
              <a:rPr kumimoji="1" lang="ja-JP" altLang="en-US" smtClean="0"/>
              <a:t>行目の命令は何かな？</a:t>
            </a:r>
            <a:endParaRPr kumimoji="1" lang="ja-JP" altLang="en-US"/>
          </a:p>
        </p:txBody>
      </p:sp>
      <p:sp>
        <p:nvSpPr>
          <p:cNvPr id="42" name="角丸四角形吹き出し 41"/>
          <p:cNvSpPr/>
          <p:nvPr/>
        </p:nvSpPr>
        <p:spPr>
          <a:xfrm>
            <a:off x="357158" y="1857364"/>
            <a:ext cx="2786082" cy="928694"/>
          </a:xfrm>
          <a:prstGeom prst="wedgeRoundRectCallout">
            <a:avLst>
              <a:gd name="adj1" fmla="val -28265"/>
              <a:gd name="adj2" fmla="val 73878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mtClean="0"/>
              <a:t>ｙのところに，３を入れるんだね</a:t>
            </a:r>
            <a:r>
              <a:rPr lang="ja-JP" altLang="en-US" smtClean="0"/>
              <a:t>！</a:t>
            </a:r>
            <a:endParaRPr kumimoji="1" lang="ja-JP" altLang="en-US"/>
          </a:p>
        </p:txBody>
      </p:sp>
      <p:sp>
        <p:nvSpPr>
          <p:cNvPr id="46" name="角丸四角形吹き出し 45"/>
          <p:cNvSpPr/>
          <p:nvPr/>
        </p:nvSpPr>
        <p:spPr>
          <a:xfrm>
            <a:off x="1295376" y="2009764"/>
            <a:ext cx="2786082" cy="928694"/>
          </a:xfrm>
          <a:prstGeom prst="wedgeRoundRectCallout">
            <a:avLst>
              <a:gd name="adj1" fmla="val -28265"/>
              <a:gd name="adj2" fmla="val 73878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mtClean="0"/>
              <a:t>３行目の命令は何かな？</a:t>
            </a:r>
            <a:endParaRPr kumimoji="1" lang="ja-JP" altLang="en-US"/>
          </a:p>
        </p:txBody>
      </p:sp>
      <p:sp>
        <p:nvSpPr>
          <p:cNvPr id="47" name="角丸四角形吹き出し 46"/>
          <p:cNvSpPr/>
          <p:nvPr/>
        </p:nvSpPr>
        <p:spPr>
          <a:xfrm>
            <a:off x="357158" y="1857364"/>
            <a:ext cx="2786082" cy="928694"/>
          </a:xfrm>
          <a:prstGeom prst="wedgeRoundRectCallout">
            <a:avLst>
              <a:gd name="adj1" fmla="val -28265"/>
              <a:gd name="adj2" fmla="val 73878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mtClean="0"/>
              <a:t>ｘとｙを足すんだね．</a:t>
            </a:r>
            <a:r>
              <a:rPr lang="en-US" altLang="ja-JP" smtClean="0"/>
              <a:t>ALU</a:t>
            </a:r>
            <a:r>
              <a:rPr lang="ja-JP" altLang="en-US" smtClean="0"/>
              <a:t>，計算して結果を</a:t>
            </a:r>
            <a:r>
              <a:rPr lang="en-US" altLang="ja-JP" smtClean="0"/>
              <a:t>Z</a:t>
            </a:r>
            <a:r>
              <a:rPr lang="ja-JP" altLang="en-US" smtClean="0"/>
              <a:t>に入れて．</a:t>
            </a:r>
            <a:endParaRPr kumimoji="1" lang="ja-JP" altLang="en-US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2786050" y="3500438"/>
            <a:ext cx="3417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５</a:t>
            </a:r>
            <a:endParaRPr kumimoji="1" lang="ja-JP" altLang="en-US"/>
          </a:p>
        </p:txBody>
      </p:sp>
      <p:sp>
        <p:nvSpPr>
          <p:cNvPr id="50" name="角丸四角形吹き出し 49"/>
          <p:cNvSpPr/>
          <p:nvPr/>
        </p:nvSpPr>
        <p:spPr>
          <a:xfrm>
            <a:off x="1071538" y="1928802"/>
            <a:ext cx="2786082" cy="928694"/>
          </a:xfrm>
          <a:prstGeom prst="wedgeRoundRectCallout">
            <a:avLst>
              <a:gd name="adj1" fmla="val -28265"/>
              <a:gd name="adj2" fmla="val 73878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mtClean="0"/>
              <a:t>４</a:t>
            </a:r>
            <a:r>
              <a:rPr kumimoji="1" lang="ja-JP" altLang="en-US" smtClean="0"/>
              <a:t>行目の命令は何かな？</a:t>
            </a:r>
            <a:endParaRPr kumimoji="1" lang="ja-JP" altLang="en-US"/>
          </a:p>
        </p:txBody>
      </p:sp>
      <p:sp>
        <p:nvSpPr>
          <p:cNvPr id="51" name="角丸四角形吹き出し 50"/>
          <p:cNvSpPr/>
          <p:nvPr/>
        </p:nvSpPr>
        <p:spPr>
          <a:xfrm>
            <a:off x="509558" y="1928802"/>
            <a:ext cx="2786082" cy="928694"/>
          </a:xfrm>
          <a:prstGeom prst="wedgeRoundRectCallout">
            <a:avLst>
              <a:gd name="adj1" fmla="val -28265"/>
              <a:gd name="adj2" fmla="val 73878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mtClean="0"/>
              <a:t>ｚの値を出力するんだね</a:t>
            </a:r>
            <a:endParaRPr kumimoji="1" lang="ja-JP" altLang="en-US"/>
          </a:p>
        </p:txBody>
      </p:sp>
      <p:sp>
        <p:nvSpPr>
          <p:cNvPr id="52" name="角丸四角形吹き出し 51"/>
          <p:cNvSpPr/>
          <p:nvPr/>
        </p:nvSpPr>
        <p:spPr>
          <a:xfrm>
            <a:off x="1071538" y="1928802"/>
            <a:ext cx="2786082" cy="928694"/>
          </a:xfrm>
          <a:prstGeom prst="wedgeRoundRectCallout">
            <a:avLst>
              <a:gd name="adj1" fmla="val -28265"/>
              <a:gd name="adj2" fmla="val 73878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mtClean="0"/>
              <a:t>５</a:t>
            </a:r>
            <a:r>
              <a:rPr kumimoji="1" lang="ja-JP" altLang="en-US" smtClean="0"/>
              <a:t>行目の命令は何かな？</a:t>
            </a:r>
            <a:endParaRPr kumimoji="1" lang="ja-JP" altLang="en-US"/>
          </a:p>
        </p:txBody>
      </p:sp>
      <p:sp>
        <p:nvSpPr>
          <p:cNvPr id="53" name="角丸四角形吹き出し 52"/>
          <p:cNvSpPr/>
          <p:nvPr/>
        </p:nvSpPr>
        <p:spPr>
          <a:xfrm>
            <a:off x="509558" y="1928802"/>
            <a:ext cx="2786082" cy="928694"/>
          </a:xfrm>
          <a:prstGeom prst="wedgeRoundRectCallout">
            <a:avLst>
              <a:gd name="adj1" fmla="val -28265"/>
              <a:gd name="adj2" fmla="val 73878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mtClean="0"/>
              <a:t>命令がないよ</a:t>
            </a:r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5301810" y="5417122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>
                <a:solidFill>
                  <a:schemeClr val="bg1">
                    <a:lumMod val="75000"/>
                  </a:schemeClr>
                </a:solidFill>
              </a:rPr>
              <a:t>２</a:t>
            </a:r>
            <a:endParaRPr kumimoji="1" lang="ja-JP" altLang="en-US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5286380" y="5774312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mtClean="0">
                <a:solidFill>
                  <a:schemeClr val="bg1">
                    <a:lumMod val="75000"/>
                  </a:schemeClr>
                </a:solidFill>
              </a:rPr>
              <a:t>３</a:t>
            </a:r>
            <a:endParaRPr kumimoji="1" lang="ja-JP" altLang="en-US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286380" y="614364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mtClean="0">
                <a:solidFill>
                  <a:schemeClr val="bg1">
                    <a:lumMod val="75000"/>
                  </a:schemeClr>
                </a:solidFill>
              </a:rPr>
              <a:t>５</a:t>
            </a:r>
            <a:endParaRPr kumimoji="1" lang="ja-JP" altLang="en-US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300028" y="5422440"/>
            <a:ext cx="341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mtClean="0"/>
              <a:t>２</a:t>
            </a:r>
            <a:endParaRPr lang="en-US" altLang="ja-JP" smtClean="0"/>
          </a:p>
        </p:txBody>
      </p:sp>
      <p:sp>
        <p:nvSpPr>
          <p:cNvPr id="43" name="正方形/長方形 42"/>
          <p:cNvSpPr/>
          <p:nvPr/>
        </p:nvSpPr>
        <p:spPr>
          <a:xfrm>
            <a:off x="5288162" y="5772806"/>
            <a:ext cx="341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mtClean="0"/>
              <a:t>３</a:t>
            </a:r>
            <a:endParaRPr lang="en-US" altLang="ja-JP" smtClean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294986" y="614364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５</a:t>
            </a:r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4067773" y="4441274"/>
            <a:ext cx="1758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mtClean="0">
                <a:solidFill>
                  <a:schemeClr val="bg1">
                    <a:lumMod val="75000"/>
                  </a:schemeClr>
                </a:solidFill>
              </a:rPr>
              <a:t>２：　ｙに３を格納</a:t>
            </a:r>
            <a:endParaRPr lang="en-US" altLang="ja-JP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4067773" y="4727026"/>
            <a:ext cx="2861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mtClean="0">
                <a:solidFill>
                  <a:schemeClr val="bg1">
                    <a:lumMod val="75000"/>
                  </a:schemeClr>
                </a:solidFill>
              </a:rPr>
              <a:t>３：　ｘ＋ｙを計算し，ｚに格納</a:t>
            </a:r>
            <a:endParaRPr lang="ja-JP" altLang="en-US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4067773" y="5012778"/>
            <a:ext cx="2528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mtClean="0">
                <a:solidFill>
                  <a:schemeClr val="bg1">
                    <a:lumMod val="75000"/>
                  </a:schemeClr>
                </a:solidFill>
              </a:rPr>
              <a:t>４：　ｚの値を画面に表示</a:t>
            </a:r>
            <a:endParaRPr lang="en-US" altLang="ja-JP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4067773" y="4143380"/>
            <a:ext cx="1765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mtClean="0">
                <a:solidFill>
                  <a:schemeClr val="bg1">
                    <a:lumMod val="75000"/>
                  </a:schemeClr>
                </a:solidFill>
              </a:rPr>
              <a:t>１：　ｘに２を格納</a:t>
            </a:r>
            <a:endParaRPr lang="en-US" altLang="ja-JP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067773" y="4131238"/>
            <a:ext cx="1765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mtClean="0"/>
              <a:t>１：　ｘに２を格納</a:t>
            </a:r>
            <a:endParaRPr lang="en-US" altLang="ja-JP" smtClean="0"/>
          </a:p>
        </p:txBody>
      </p:sp>
      <p:sp>
        <p:nvSpPr>
          <p:cNvPr id="18" name="正方形/長方形 17"/>
          <p:cNvSpPr/>
          <p:nvPr/>
        </p:nvSpPr>
        <p:spPr>
          <a:xfrm>
            <a:off x="4067773" y="4429132"/>
            <a:ext cx="1758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mtClean="0"/>
              <a:t>２：　ｙに３を格納</a:t>
            </a:r>
            <a:endParaRPr lang="en-US" altLang="ja-JP" smtClean="0"/>
          </a:p>
        </p:txBody>
      </p:sp>
      <p:sp>
        <p:nvSpPr>
          <p:cNvPr id="23" name="正方形/長方形 22"/>
          <p:cNvSpPr/>
          <p:nvPr/>
        </p:nvSpPr>
        <p:spPr>
          <a:xfrm>
            <a:off x="4067773" y="4714884"/>
            <a:ext cx="2861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mtClean="0"/>
              <a:t>３：　ｘ＋ｙを計算し，ｚに格納</a:t>
            </a:r>
            <a:endParaRPr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4071304" y="5000636"/>
            <a:ext cx="2528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mtClean="0"/>
              <a:t>４：　ｚの値を画面に表示</a:t>
            </a:r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52 3.33333E-6 L -0.02552 -0.31806 L -0.39566 -0.31806 L -0.39566 -0.12014 " pathEditMode="relative" rAng="0" ptsTypes="AAAA">
                                      <p:cBhvr>
                                        <p:cTn id="8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" y="-1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36226 L -0.36302 -0.36226 L -0.36302 -0.16527 " pathEditMode="relative" ptsTypes="AAAA">
                                      <p:cBhvr>
                                        <p:cTn id="12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4 L -0.36962 -0.4 L -0.36962 -0.20579 " pathEditMode="relative" ptsTypes="AAAA">
                                      <p:cBhvr>
                                        <p:cTn id="16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17 0 L -0.0717 -0.50741 L -0.2651 -0.50741 L -0.2651 -0.28704 L -0.32604 -0.28704 " pathEditMode="relative" ptsTypes="AAAAAA">
                                      <p:cBhvr>
                                        <p:cTn id="17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604 0 L -0.07604 -0.55371 L -0.26962 -0.55371 L -0.26962 -0.33912 L -0.21736 -0.33912 " pathEditMode="relative" ptsTypes="AAAAAA">
                                      <p:cBhvr>
                                        <p:cTn id="183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1158 L 0.19132 -0.21158 L 0.19132 0.4 L 0.26528 0.4 " pathEditMode="relative" ptsTypes="AAAAA">
                                      <p:cBhvr>
                                        <p:cTn id="20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000"/>
                            </p:stCondLst>
                            <p:childTnLst>
                              <p:par>
                                <p:cTn id="202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302 0 L -0.06302 -0.43194 L -0.42812 -0.43194 L -0.42812 -0.23472 " pathEditMode="relative" ptsTypes="AAAAA">
                                      <p:cBhvr>
                                        <p:cTn id="22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8472 0 L -0.08472 -0.60579 L 0.15868 -0.60579 L 0.15868 -0.42894 " pathEditMode="relative" ptsTypes="AAAAA">
                                      <p:cBhvr>
                                        <p:cTn id="24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500"/>
                            </p:stCondLst>
                            <p:childTnLst>
                              <p:par>
                                <p:cTn id="247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build="allAtOnce" animBg="1"/>
      <p:bldP spid="31" grpId="0" animBg="1"/>
      <p:bldP spid="32" grpId="0" animBg="1"/>
      <p:bldP spid="33" grpId="0"/>
      <p:bldP spid="34" grpId="0"/>
      <p:bldP spid="35" grpId="0"/>
      <p:bldP spid="36" grpId="0"/>
      <p:bldP spid="37" grpId="0" animBg="1"/>
      <p:bldP spid="37" grpId="1" animBg="1"/>
      <p:bldP spid="38" grpId="2" animBg="1"/>
      <p:bldP spid="38" grpId="3" animBg="1"/>
      <p:bldP spid="40" grpId="0" animBg="1"/>
      <p:bldP spid="40" grpId="1" animBg="1"/>
      <p:bldP spid="42" grpId="0" animBg="1"/>
      <p:bldP spid="42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8" grpId="2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4" grpId="0"/>
      <p:bldP spid="55" grpId="0"/>
      <p:bldP spid="57" grpId="0"/>
      <p:bldP spid="39" grpId="0"/>
      <p:bldP spid="39" grpId="1"/>
      <p:bldP spid="39" grpId="2"/>
      <p:bldP spid="43" grpId="0"/>
      <p:bldP spid="43" grpId="1"/>
      <p:bldP spid="43" grpId="2"/>
      <p:bldP spid="49" grpId="0"/>
      <p:bldP spid="49" grpId="1"/>
      <p:bldP spid="49" grpId="2"/>
      <p:bldP spid="59" grpId="0"/>
      <p:bldP spid="60" grpId="0"/>
      <p:bldP spid="61" grpId="0"/>
      <p:bldP spid="62" grpId="0"/>
      <p:bldP spid="16" grpId="0"/>
      <p:bldP spid="16" grpId="2"/>
      <p:bldP spid="16" grpId="3"/>
      <p:bldP spid="18" grpId="0"/>
      <p:bldP spid="18" grpId="1"/>
      <p:bldP spid="18" grpId="2"/>
      <p:bldP spid="23" grpId="0"/>
      <p:bldP spid="23" grpId="1"/>
      <p:bldP spid="23" grpId="2"/>
      <p:bldP spid="24" grpId="0"/>
      <p:bldP spid="24" grpId="1"/>
      <p:bldP spid="24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雲 14"/>
          <p:cNvSpPr/>
          <p:nvPr/>
        </p:nvSpPr>
        <p:spPr>
          <a:xfrm>
            <a:off x="689974" y="2357430"/>
            <a:ext cx="3929090" cy="2143140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ソースファイルとコード</a:t>
            </a:r>
            <a:endParaRPr kumimoji="1" lang="ja-JP" altLang="en-US" dirty="0"/>
          </a:p>
        </p:txBody>
      </p:sp>
      <p:sp>
        <p:nvSpPr>
          <p:cNvPr id="3074" name="Document"/>
          <p:cNvSpPr>
            <a:spLocks noEditPoints="1" noChangeArrowheads="1"/>
          </p:cNvSpPr>
          <p:nvPr/>
        </p:nvSpPr>
        <p:spPr bwMode="auto">
          <a:xfrm>
            <a:off x="6005532" y="2071678"/>
            <a:ext cx="1852616" cy="2478852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z="2800" smtClean="0"/>
              <a:t>x = 2;</a:t>
            </a:r>
          </a:p>
          <a:p>
            <a:r>
              <a:rPr lang="en-US" altLang="ja-JP" sz="2800" smtClean="0"/>
              <a:t>y = 3;</a:t>
            </a:r>
          </a:p>
          <a:p>
            <a:r>
              <a:rPr lang="en-US" altLang="ja-JP" sz="2800" smtClean="0"/>
              <a:t>z = x + y;</a:t>
            </a:r>
          </a:p>
          <a:p>
            <a:r>
              <a:rPr lang="en-US" altLang="ja-JP" sz="2800" smtClean="0"/>
              <a:t>printf(z);</a:t>
            </a:r>
            <a:endParaRPr lang="ja-JP" altLang="en-US" sz="2800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500726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smtClean="0"/>
              <a:t>ソースファイル（</a:t>
            </a:r>
            <a:r>
              <a:rPr kumimoji="1" lang="en-US" altLang="ja-JP" smtClean="0"/>
              <a:t>Source File</a:t>
            </a:r>
            <a:r>
              <a:rPr kumimoji="1" lang="ja-JP" altLang="en-US" smtClean="0"/>
              <a:t>）</a:t>
            </a:r>
            <a:r>
              <a:rPr lang="ja-JP" altLang="en-US" smtClean="0"/>
              <a:t>：</a:t>
            </a:r>
            <a:r>
              <a:rPr kumimoji="1" lang="ja-JP" altLang="en-US" smtClean="0"/>
              <a:t>プログラムが書かれたファイル</a:t>
            </a:r>
            <a:endParaRPr kumimoji="1" lang="en-US" altLang="ja-JP" smtClean="0"/>
          </a:p>
          <a:p>
            <a:pPr lvl="1">
              <a:buNone/>
            </a:pPr>
            <a:endParaRPr lang="en-US" altLang="ja-JP" smtClean="0"/>
          </a:p>
          <a:p>
            <a:pPr lvl="1">
              <a:buNone/>
            </a:pPr>
            <a:r>
              <a:rPr kumimoji="1" lang="en-US" altLang="ja-JP" smtClean="0"/>
              <a:t>	</a:t>
            </a:r>
          </a:p>
          <a:p>
            <a:endParaRPr lang="en-US" altLang="ja-JP" smtClean="0"/>
          </a:p>
          <a:p>
            <a:endParaRPr lang="en-US" altLang="ja-JP" smtClean="0"/>
          </a:p>
          <a:p>
            <a:endParaRPr kumimoji="1" lang="en-US" altLang="ja-JP" smtClean="0"/>
          </a:p>
          <a:p>
            <a:endParaRPr kumimoji="1" lang="en-US" altLang="ja-JP" smtClean="0"/>
          </a:p>
          <a:p>
            <a:r>
              <a:rPr kumimoji="1" lang="ja-JP" altLang="en-US" smtClean="0"/>
              <a:t>コード</a:t>
            </a:r>
            <a:r>
              <a:rPr kumimoji="1" lang="en-US" altLang="ja-JP" smtClean="0"/>
              <a:t>(Code</a:t>
            </a:r>
            <a:r>
              <a:rPr kumimoji="1" lang="ja-JP" altLang="en-US" smtClean="0"/>
              <a:t>）：ソースファイルに書かれた命令</a:t>
            </a:r>
            <a:endParaRPr kumimoji="1" lang="en-US" altLang="ja-JP" smtClean="0"/>
          </a:p>
          <a:p>
            <a:r>
              <a:rPr lang="ja-JP" altLang="en-US" smtClean="0"/>
              <a:t>実行ファイル：コンピュータが実行する処理内容のファイル</a:t>
            </a:r>
            <a:endParaRPr lang="en-US" altLang="ja-JP" smtClean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332916" y="2571744"/>
            <a:ext cx="33105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smtClean="0"/>
              <a:t>ｘ</a:t>
            </a:r>
            <a:r>
              <a:rPr kumimoji="1" lang="ja-JP" altLang="en-US" sz="2400" smtClean="0"/>
              <a:t>に２を格納</a:t>
            </a:r>
            <a:endParaRPr kumimoji="1" lang="en-US" altLang="ja-JP" sz="2400" smtClean="0"/>
          </a:p>
          <a:p>
            <a:r>
              <a:rPr lang="ja-JP" altLang="en-US" sz="2400" smtClean="0"/>
              <a:t>ｙに３を格納</a:t>
            </a:r>
            <a:endParaRPr lang="en-US" altLang="ja-JP" sz="2400" smtClean="0"/>
          </a:p>
          <a:p>
            <a:r>
              <a:rPr kumimoji="1" lang="ja-JP" altLang="en-US" sz="2400" smtClean="0"/>
              <a:t>ｘ＋ｙを計算し，ｚに格納</a:t>
            </a:r>
            <a:endParaRPr kumimoji="1" lang="en-US" altLang="ja-JP" sz="2400" smtClean="0"/>
          </a:p>
          <a:p>
            <a:r>
              <a:rPr lang="ja-JP" altLang="en-US" sz="2400" smtClean="0"/>
              <a:t>ｚの値を画面に表示</a:t>
            </a:r>
            <a:endParaRPr kumimoji="1" lang="en-US" altLang="ja-JP" sz="2400" smtClean="0"/>
          </a:p>
        </p:txBody>
      </p:sp>
      <p:sp>
        <p:nvSpPr>
          <p:cNvPr id="16" name="右矢印 15"/>
          <p:cNvSpPr/>
          <p:nvPr/>
        </p:nvSpPr>
        <p:spPr>
          <a:xfrm>
            <a:off x="4857752" y="2786058"/>
            <a:ext cx="785818" cy="100013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266077" y="4714884"/>
            <a:ext cx="877163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mtClean="0"/>
              <a:t>頭の中</a:t>
            </a:r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552357" y="4714884"/>
            <a:ext cx="1439818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mtClean="0"/>
              <a:t>C</a:t>
            </a:r>
            <a:r>
              <a:rPr lang="ja-JP" altLang="en-US" smtClean="0"/>
              <a:t>言語で記述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プログラムができるまで</a:t>
            </a:r>
            <a:endParaRPr kumimoji="1" lang="ja-JP" altLang="en-US" dirty="0"/>
          </a:p>
        </p:txBody>
      </p:sp>
      <p:sp>
        <p:nvSpPr>
          <p:cNvPr id="15" name="角丸四角形 14"/>
          <p:cNvSpPr/>
          <p:nvPr/>
        </p:nvSpPr>
        <p:spPr>
          <a:xfrm>
            <a:off x="1071538" y="3139859"/>
            <a:ext cx="2214578" cy="1643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143975" y="4925809"/>
            <a:ext cx="19992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mtClean="0"/>
              <a:t>人間が分かる言葉</a:t>
            </a:r>
            <a:endParaRPr kumimoji="1" lang="en-US" altLang="ja-JP" smtClean="0"/>
          </a:p>
          <a:p>
            <a:pPr algn="ctr"/>
            <a:r>
              <a:rPr kumimoji="1" lang="ja-JP" altLang="en-US" smtClean="0"/>
              <a:t>（日本語）</a:t>
            </a:r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429256" y="3068421"/>
            <a:ext cx="339708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smtClean="0"/>
              <a:t>１：　</a:t>
            </a:r>
            <a:r>
              <a:rPr lang="en-US" altLang="ja-JP" sz="2400" smtClean="0"/>
              <a:t>101111010101</a:t>
            </a:r>
            <a:endParaRPr kumimoji="1" lang="en-US" altLang="ja-JP" sz="2400" smtClean="0"/>
          </a:p>
          <a:p>
            <a:r>
              <a:rPr lang="ja-JP" altLang="en-US" sz="2400" smtClean="0"/>
              <a:t>２：　</a:t>
            </a:r>
            <a:r>
              <a:rPr lang="en-US" altLang="ja-JP" sz="2400" smtClean="0"/>
              <a:t>010100010101</a:t>
            </a:r>
          </a:p>
          <a:p>
            <a:r>
              <a:rPr kumimoji="1" lang="ja-JP" altLang="en-US" sz="2400" smtClean="0"/>
              <a:t>３：　</a:t>
            </a:r>
            <a:r>
              <a:rPr kumimoji="1" lang="en-US" altLang="ja-JP" sz="2400" smtClean="0"/>
              <a:t>10101010100001111</a:t>
            </a:r>
          </a:p>
          <a:p>
            <a:r>
              <a:rPr lang="ja-JP" altLang="en-US" sz="2400" smtClean="0"/>
              <a:t>４：　</a:t>
            </a:r>
            <a:r>
              <a:rPr lang="en-US" altLang="ja-JP" sz="2400" smtClean="0"/>
              <a:t>101010001111101</a:t>
            </a:r>
            <a:endParaRPr kumimoji="1" lang="en-US" altLang="ja-JP" sz="2400" smtClean="0"/>
          </a:p>
        </p:txBody>
      </p:sp>
      <p:sp>
        <p:nvSpPr>
          <p:cNvPr id="19" name="角丸四角形 18"/>
          <p:cNvSpPr/>
          <p:nvPr/>
        </p:nvSpPr>
        <p:spPr>
          <a:xfrm>
            <a:off x="5357818" y="3068421"/>
            <a:ext cx="3434930" cy="1643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35162" y="4854371"/>
            <a:ext cx="3280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mtClean="0"/>
              <a:t>コンピュータ（</a:t>
            </a:r>
            <a:r>
              <a:rPr lang="en-US" altLang="ja-JP" smtClean="0"/>
              <a:t>CPU)</a:t>
            </a:r>
            <a:r>
              <a:rPr kumimoji="1" lang="ja-JP" altLang="en-US" smtClean="0"/>
              <a:t>が分かる言葉</a:t>
            </a:r>
            <a:endParaRPr kumimoji="1" lang="en-US" altLang="ja-JP" smtClean="0"/>
          </a:p>
          <a:p>
            <a:pPr algn="ctr"/>
            <a:r>
              <a:rPr kumimoji="1" lang="ja-JP" altLang="en-US" smtClean="0"/>
              <a:t>（</a:t>
            </a:r>
            <a:r>
              <a:rPr lang="ja-JP" altLang="en-US" smtClean="0"/>
              <a:t>機械</a:t>
            </a:r>
            <a:r>
              <a:rPr kumimoji="1" lang="ja-JP" altLang="en-US" smtClean="0"/>
              <a:t>語）</a:t>
            </a:r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214414" y="3141835"/>
            <a:ext cx="184569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smtClean="0"/>
              <a:t>１：　</a:t>
            </a:r>
            <a:r>
              <a:rPr lang="en-US" altLang="ja-JP" sz="2400" smtClean="0"/>
              <a:t>x = 2;</a:t>
            </a:r>
            <a:endParaRPr kumimoji="1" lang="en-US" altLang="ja-JP" sz="2400" smtClean="0"/>
          </a:p>
          <a:p>
            <a:r>
              <a:rPr lang="ja-JP" altLang="en-US" sz="2400" smtClean="0"/>
              <a:t>２：　</a:t>
            </a:r>
            <a:r>
              <a:rPr lang="en-US" altLang="ja-JP" sz="2400" smtClean="0"/>
              <a:t>y = 3;</a:t>
            </a:r>
          </a:p>
          <a:p>
            <a:r>
              <a:rPr kumimoji="1" lang="ja-JP" altLang="en-US" sz="2400" smtClean="0"/>
              <a:t>３：　</a:t>
            </a:r>
            <a:r>
              <a:rPr kumimoji="1" lang="en-US" altLang="ja-JP" sz="2400" smtClean="0"/>
              <a:t>z = x + y;</a:t>
            </a:r>
          </a:p>
          <a:p>
            <a:r>
              <a:rPr lang="ja-JP" altLang="en-US" sz="2400" smtClean="0"/>
              <a:t>４：　</a:t>
            </a:r>
            <a:r>
              <a:rPr lang="en-US" altLang="ja-JP" sz="2400" smtClean="0"/>
              <a:t>printf(z);</a:t>
            </a:r>
            <a:endParaRPr kumimoji="1" lang="en-US" altLang="ja-JP" sz="2400" smtClean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142976" y="4925809"/>
            <a:ext cx="1999265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mtClean="0"/>
              <a:t>人間が分かる言葉</a:t>
            </a:r>
            <a:endParaRPr kumimoji="1" lang="en-US" altLang="ja-JP" smtClean="0"/>
          </a:p>
          <a:p>
            <a:pPr algn="ctr"/>
            <a:r>
              <a:rPr kumimoji="1" lang="ja-JP" altLang="en-US" smtClean="0"/>
              <a:t>（</a:t>
            </a:r>
            <a:r>
              <a:rPr lang="en-US" altLang="ja-JP" smtClean="0"/>
              <a:t>C</a:t>
            </a:r>
            <a:r>
              <a:rPr lang="ja-JP" altLang="en-US" smtClean="0"/>
              <a:t>言語</a:t>
            </a:r>
            <a:r>
              <a:rPr kumimoji="1" lang="ja-JP" altLang="en-US" smtClean="0"/>
              <a:t>）</a:t>
            </a:r>
            <a:endParaRPr kumimoji="1" lang="ja-JP" altLang="en-US"/>
          </a:p>
        </p:txBody>
      </p:sp>
      <p:sp>
        <p:nvSpPr>
          <p:cNvPr id="27" name="右矢印 26"/>
          <p:cNvSpPr/>
          <p:nvPr/>
        </p:nvSpPr>
        <p:spPr>
          <a:xfrm>
            <a:off x="3857620" y="3500438"/>
            <a:ext cx="1143008" cy="10035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四角形吹き出し 27"/>
          <p:cNvSpPr/>
          <p:nvPr/>
        </p:nvSpPr>
        <p:spPr>
          <a:xfrm>
            <a:off x="3714744" y="1500174"/>
            <a:ext cx="1928826" cy="928694"/>
          </a:xfrm>
          <a:prstGeom prst="wedgeRectCallout">
            <a:avLst>
              <a:gd name="adj1" fmla="val -22858"/>
              <a:gd name="adj2" fmla="val 14884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smtClean="0"/>
              <a:t>ビルド</a:t>
            </a:r>
            <a:endParaRPr kumimoji="1" lang="ja-JP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0" grpId="0"/>
      <p:bldP spid="21" grpId="0"/>
      <p:bldP spid="26" grpId="0" animBg="1"/>
      <p:bldP spid="2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1523</TotalTime>
  <Words>601</Words>
  <Application>Microsoft Office PowerPoint</Application>
  <PresentationFormat>画面に合わせる (4:3)</PresentationFormat>
  <Paragraphs>200</Paragraphs>
  <Slides>14</Slides>
  <Notes>14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Office テーマ</vt:lpstr>
      <vt:lpstr>プログラミングⅠ（2組） 第1回</vt:lpstr>
      <vt:lpstr>今日の内容</vt:lpstr>
      <vt:lpstr>受講のための準備</vt:lpstr>
      <vt:lpstr>コンピュータのしくみ</vt:lpstr>
      <vt:lpstr>コンピュータのしくみ</vt:lpstr>
      <vt:lpstr>プログラム実行の流れ</vt:lpstr>
      <vt:lpstr>プログラム実行の流れ</vt:lpstr>
      <vt:lpstr>ソースファイルとコード</vt:lpstr>
      <vt:lpstr>プログラムができるまで</vt:lpstr>
      <vt:lpstr>プログラムができるまで</vt:lpstr>
      <vt:lpstr>プログラムができるまで</vt:lpstr>
      <vt:lpstr>プログラムを作ってみよう</vt:lpstr>
      <vt:lpstr>プログラムを作ってみよう</vt:lpstr>
      <vt:lpstr>その他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論理回路 第１回</dc:title>
  <dc:creator>MY</dc:creator>
  <cp:lastModifiedBy>MY</cp:lastModifiedBy>
  <cp:revision>117</cp:revision>
  <dcterms:created xsi:type="dcterms:W3CDTF">2009-04-08T03:04:08Z</dcterms:created>
  <dcterms:modified xsi:type="dcterms:W3CDTF">2009-04-13T14:26:08Z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