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5" r:id="rId5"/>
    <p:sldId id="267" r:id="rId6"/>
    <p:sldId id="268" r:id="rId7"/>
    <p:sldId id="269" r:id="rId8"/>
    <p:sldId id="270" r:id="rId9"/>
    <p:sldId id="266" r:id="rId10"/>
    <p:sldId id="259" r:id="rId11"/>
    <p:sldId id="264" r:id="rId12"/>
    <p:sldId id="260" r:id="rId13"/>
    <p:sldId id="262" r:id="rId14"/>
    <p:sldId id="263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3F35F-949C-491A-9926-15592E72A7B3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2C8CC-BCD4-482F-88EC-3AFBBF98CE7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2C8CC-BCD4-482F-88EC-3AFBBF98CE76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07EFB-856F-43BB-9DEC-81DF1C2653DA}" type="datetimeFigureOut">
              <a:rPr kumimoji="1" lang="ja-JP" altLang="en-US" smtClean="0"/>
              <a:pPr/>
              <a:t>2009/4/14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E9B76-3ACF-4792-9310-A6F1AEE9DD5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論理</a:t>
            </a:r>
            <a:r>
              <a:rPr lang="ja-JP" altLang="en-US" dirty="0" smtClean="0"/>
              <a:t>回路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/>
              <a:t>第１回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1857364"/>
            <a:ext cx="116205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本講義の位置づけ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00166" y="3357562"/>
            <a:ext cx="1714512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電子工学基礎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00562" y="2857496"/>
            <a:ext cx="1714512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論理回路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00562" y="3929066"/>
            <a:ext cx="1714512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電磁気学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>
            <a:stCxn id="4" idx="3"/>
            <a:endCxn id="5" idx="1"/>
          </p:cNvCxnSpPr>
          <p:nvPr/>
        </p:nvCxnSpPr>
        <p:spPr>
          <a:xfrm flipV="1">
            <a:off x="3214678" y="3042162"/>
            <a:ext cx="1285884" cy="500066"/>
          </a:xfrm>
          <a:prstGeom prst="straightConnector1">
            <a:avLst/>
          </a:prstGeom>
          <a:ln w="2222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stCxn id="4" idx="3"/>
            <a:endCxn id="9" idx="1"/>
          </p:cNvCxnSpPr>
          <p:nvPr/>
        </p:nvCxnSpPr>
        <p:spPr>
          <a:xfrm>
            <a:off x="3214678" y="3542228"/>
            <a:ext cx="1285884" cy="571504"/>
          </a:xfrm>
          <a:prstGeom prst="straightConnector1">
            <a:avLst/>
          </a:prstGeom>
          <a:ln w="2222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2000232" y="2214554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１年次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929190" y="2214554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２年次</a:t>
            </a:r>
            <a:endParaRPr kumimoji="1" lang="ja-JP" altLang="en-US" dirty="0"/>
          </a:p>
        </p:txBody>
      </p:sp>
      <p:sp>
        <p:nvSpPr>
          <p:cNvPr id="17" name="角丸四角形吹き出し 16"/>
          <p:cNvSpPr/>
          <p:nvPr/>
        </p:nvSpPr>
        <p:spPr>
          <a:xfrm>
            <a:off x="857224" y="4000504"/>
            <a:ext cx="1714512" cy="1785950"/>
          </a:xfrm>
          <a:prstGeom prst="wedgeRoundRectCallout">
            <a:avLst>
              <a:gd name="adj1" fmla="val 34428"/>
              <a:gd name="adj2" fmla="val -62561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dirty="0" smtClean="0"/>
              <a:t>半導体</a:t>
            </a:r>
            <a:endParaRPr kumimoji="1" lang="en-US" altLang="ja-JP" dirty="0" smtClean="0"/>
          </a:p>
          <a:p>
            <a:pPr algn="just"/>
            <a:r>
              <a:rPr lang="ja-JP" altLang="en-US" dirty="0" smtClean="0"/>
              <a:t>抵抗</a:t>
            </a:r>
            <a:endParaRPr lang="en-US" altLang="ja-JP" dirty="0" smtClean="0"/>
          </a:p>
          <a:p>
            <a:pPr algn="just"/>
            <a:r>
              <a:rPr lang="ja-JP" altLang="en-US" dirty="0" smtClean="0"/>
              <a:t>コンデンサ</a:t>
            </a:r>
            <a:endParaRPr lang="en-US" altLang="ja-JP" dirty="0"/>
          </a:p>
          <a:p>
            <a:pPr algn="just"/>
            <a:r>
              <a:rPr lang="ja-JP" altLang="en-US" dirty="0" smtClean="0"/>
              <a:t>コイル</a:t>
            </a:r>
            <a:endParaRPr lang="en-US" altLang="ja-JP" dirty="0" smtClean="0"/>
          </a:p>
          <a:p>
            <a:pPr algn="just"/>
            <a:r>
              <a:rPr lang="ja-JP" altLang="en-US" dirty="0"/>
              <a:t>トンランス</a:t>
            </a:r>
            <a:endParaRPr lang="en-US" altLang="ja-JP" dirty="0" smtClean="0"/>
          </a:p>
          <a:p>
            <a:pPr algn="just"/>
            <a:r>
              <a:rPr lang="ja-JP" altLang="en-US" dirty="0" smtClean="0"/>
              <a:t>　　　の性質</a:t>
            </a:r>
            <a:endParaRPr lang="en-US" altLang="ja-JP" dirty="0" smtClean="0"/>
          </a:p>
        </p:txBody>
      </p:sp>
      <p:sp>
        <p:nvSpPr>
          <p:cNvPr id="13" name="角丸四角形吹き出し 12"/>
          <p:cNvSpPr/>
          <p:nvPr/>
        </p:nvSpPr>
        <p:spPr>
          <a:xfrm>
            <a:off x="4286248" y="4572008"/>
            <a:ext cx="1214446" cy="1071570"/>
          </a:xfrm>
          <a:prstGeom prst="wedgeRoundRectCallout">
            <a:avLst>
              <a:gd name="adj1" fmla="val -16385"/>
              <a:gd name="adj2" fmla="val -73053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ja-JP" altLang="en-US" dirty="0" smtClean="0"/>
              <a:t>電子工学のための物理</a:t>
            </a:r>
            <a:endParaRPr lang="en-US" altLang="ja-JP" dirty="0" smtClean="0"/>
          </a:p>
        </p:txBody>
      </p:sp>
      <p:sp>
        <p:nvSpPr>
          <p:cNvPr id="18" name="上下矢印 17"/>
          <p:cNvSpPr/>
          <p:nvPr/>
        </p:nvSpPr>
        <p:spPr>
          <a:xfrm>
            <a:off x="6523311" y="3071810"/>
            <a:ext cx="285752" cy="1000132"/>
          </a:xfrm>
          <a:prstGeom prst="upDownArrow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357950" y="278605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応用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400050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基礎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928670"/>
            <a:ext cx="12192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1142984"/>
            <a:ext cx="11049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角丸四角形吹き出し 13"/>
          <p:cNvSpPr/>
          <p:nvPr/>
        </p:nvSpPr>
        <p:spPr>
          <a:xfrm>
            <a:off x="5857884" y="2000240"/>
            <a:ext cx="1571636" cy="642942"/>
          </a:xfrm>
          <a:prstGeom prst="wedgeRoundRectCallout">
            <a:avLst>
              <a:gd name="adj1" fmla="val -68087"/>
              <a:gd name="adj2" fmla="val 63339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ja-JP" altLang="en-US" dirty="0" smtClean="0"/>
              <a:t>デジタル回路の仕組み</a:t>
            </a:r>
            <a:endParaRPr lang="en-US" altLang="ja-JP" dirty="0" smtClean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00826" y="4429132"/>
            <a:ext cx="2000264" cy="1012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72132" y="5430948"/>
            <a:ext cx="2071670" cy="1427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5" grpId="0"/>
      <p:bldP spid="16" grpId="0"/>
      <p:bldP spid="17" grpId="0" animBg="1"/>
      <p:bldP spid="13" grpId="0" animBg="1"/>
      <p:bldP spid="18" grpId="0" animBg="1"/>
      <p:bldP spid="19" grpId="0"/>
      <p:bldP spid="20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本講義の達成目標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論理回路の基礎知識である数体系，ブール代数，論理素子について理解できる</a:t>
            </a:r>
            <a:endParaRPr lang="en-US" altLang="ja-JP" dirty="0" smtClean="0"/>
          </a:p>
          <a:p>
            <a:r>
              <a:rPr lang="ja-JP" altLang="en-US" dirty="0" smtClean="0"/>
              <a:t>真理値表，論理関数，カルノー図による簡単化を理解し，組み合わせ回路の設計ができる</a:t>
            </a:r>
            <a:endParaRPr lang="en-US" altLang="ja-JP" dirty="0" smtClean="0"/>
          </a:p>
          <a:p>
            <a:r>
              <a:rPr lang="ja-JP" altLang="en-US" dirty="0" smtClean="0"/>
              <a:t>フリップフロップの動作を理解し，設計することができる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講義スケジュールと内容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ja-JP" altLang="en-US" dirty="0" smtClean="0"/>
              <a:t>１．論理回路の概要</a:t>
            </a:r>
            <a:br>
              <a:rPr lang="ja-JP" altLang="en-US" dirty="0" smtClean="0"/>
            </a:br>
            <a:r>
              <a:rPr lang="ja-JP" altLang="en-US" dirty="0" smtClean="0"/>
              <a:t>２．アナログとデジタル</a:t>
            </a:r>
            <a:br>
              <a:rPr lang="ja-JP" altLang="en-US" dirty="0" smtClean="0"/>
            </a:br>
            <a:r>
              <a:rPr lang="ja-JP" altLang="en-US" dirty="0" smtClean="0"/>
              <a:t>３．数体系（</a:t>
            </a:r>
            <a:r>
              <a:rPr lang="en-US" altLang="ja-JP" dirty="0" smtClean="0"/>
              <a:t>10</a:t>
            </a:r>
            <a:r>
              <a:rPr lang="ja-JP" altLang="en-US" dirty="0" smtClean="0"/>
              <a:t>進数と</a:t>
            </a:r>
            <a:r>
              <a:rPr lang="en-US" altLang="ja-JP" dirty="0" smtClean="0"/>
              <a:t>2</a:t>
            </a:r>
            <a:r>
              <a:rPr lang="ja-JP" altLang="en-US" dirty="0" smtClean="0"/>
              <a:t>進数の関係）について</a:t>
            </a:r>
            <a:br>
              <a:rPr lang="ja-JP" altLang="en-US" dirty="0" smtClean="0"/>
            </a:br>
            <a:r>
              <a:rPr lang="ja-JP" altLang="en-US" dirty="0" smtClean="0"/>
              <a:t>４．ブール代数と論理関数（基本法則，ド・モルガンの定理など）</a:t>
            </a:r>
            <a:br>
              <a:rPr lang="ja-JP" altLang="en-US" dirty="0" smtClean="0"/>
            </a:br>
            <a:r>
              <a:rPr lang="ja-JP" altLang="en-US" dirty="0" smtClean="0"/>
              <a:t>５．論理関数の表現方法（真理値表，論理式）</a:t>
            </a:r>
            <a:br>
              <a:rPr lang="ja-JP" altLang="en-US" dirty="0" smtClean="0"/>
            </a:br>
            <a:r>
              <a:rPr lang="ja-JP" altLang="en-US" dirty="0" smtClean="0"/>
              <a:t>６．論理式の簡単化（カルノー図，積和論理式の最簡形）</a:t>
            </a:r>
            <a:br>
              <a:rPr lang="ja-JP" altLang="en-US" dirty="0" smtClean="0"/>
            </a:br>
            <a:r>
              <a:rPr lang="ja-JP" altLang="en-US" dirty="0" smtClean="0"/>
              <a:t>７．復習</a:t>
            </a:r>
            <a:br>
              <a:rPr lang="ja-JP" altLang="en-US" dirty="0" smtClean="0"/>
            </a:br>
            <a:r>
              <a:rPr lang="ja-JP" altLang="en-US" dirty="0" smtClean="0"/>
              <a:t>８．組み合わせ回路の設計（１）（</a:t>
            </a:r>
            <a:r>
              <a:rPr lang="en-US" altLang="ja-JP" dirty="0" smtClean="0"/>
              <a:t>AND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OR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NOT</a:t>
            </a:r>
            <a:r>
              <a:rPr lang="ja-JP" altLang="en-US" dirty="0" smtClean="0"/>
              <a:t>）</a:t>
            </a:r>
            <a:br>
              <a:rPr lang="ja-JP" altLang="en-US" dirty="0" smtClean="0"/>
            </a:br>
            <a:r>
              <a:rPr lang="ja-JP" altLang="en-US" dirty="0" smtClean="0"/>
              <a:t>９．組み合わせ回路の設計（２）（半加算器，全加算器）</a:t>
            </a:r>
            <a:br>
              <a:rPr lang="ja-JP" altLang="en-US" dirty="0" smtClean="0"/>
            </a:br>
            <a:r>
              <a:rPr lang="ja-JP" altLang="en-US" dirty="0" smtClean="0"/>
              <a:t>１０．順序回路</a:t>
            </a:r>
            <a:br>
              <a:rPr lang="ja-JP" altLang="en-US" dirty="0" smtClean="0"/>
            </a:br>
            <a:r>
              <a:rPr lang="ja-JP" altLang="en-US" dirty="0" smtClean="0"/>
              <a:t>１１．復習</a:t>
            </a:r>
            <a:br>
              <a:rPr lang="ja-JP" altLang="en-US" dirty="0" smtClean="0"/>
            </a:br>
            <a:r>
              <a:rPr lang="ja-JP" altLang="en-US" dirty="0" smtClean="0"/>
              <a:t>１２．フリップフロップ（１）</a:t>
            </a:r>
            <a:br>
              <a:rPr lang="ja-JP" altLang="en-US" dirty="0" smtClean="0"/>
            </a:br>
            <a:r>
              <a:rPr lang="ja-JP" altLang="en-US" dirty="0" smtClean="0"/>
              <a:t>１３．フリップフロップ（２）</a:t>
            </a:r>
            <a:br>
              <a:rPr lang="ja-JP" altLang="en-US" dirty="0" smtClean="0"/>
            </a:br>
            <a:r>
              <a:rPr lang="ja-JP" altLang="en-US" dirty="0" smtClean="0"/>
              <a:t>１４．定期試験</a:t>
            </a:r>
            <a:br>
              <a:rPr lang="ja-JP" altLang="en-US" dirty="0" smtClean="0"/>
            </a:br>
            <a:r>
              <a:rPr lang="ja-JP" altLang="en-US" dirty="0" smtClean="0"/>
              <a:t>１５．試験の解答と説明　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受講時の注意事項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毎回の講義の積み重ねで全体の講義が構成されています．各回の講義内容をしっかりと消化するように努めてください．</a:t>
            </a:r>
            <a:endParaRPr lang="en-US" altLang="ja-JP" dirty="0" smtClean="0"/>
          </a:p>
          <a:p>
            <a:r>
              <a:rPr lang="ja-JP" altLang="en-US" dirty="0" smtClean="0"/>
              <a:t>講義に対応したオフィスアワーを設ける予定ですので，積極的に活用して</a:t>
            </a:r>
            <a:r>
              <a:rPr lang="ja-JP" altLang="en-US" smtClean="0"/>
              <a:t>ください．</a:t>
            </a:r>
            <a:endParaRPr lang="en-US" altLang="ja-JP" smtClean="0"/>
          </a:p>
          <a:p>
            <a:r>
              <a:rPr lang="ja-JP" altLang="en-US" smtClean="0"/>
              <a:t>私語，携帯の使用は厳禁です．</a:t>
            </a:r>
            <a:r>
              <a:rPr lang="ja-JP" altLang="en-US" dirty="0" smtClean="0"/>
              <a:t>　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定期試験（５０％），小テスト（３０％），学習態度（２０％）</a:t>
            </a:r>
            <a:endParaRPr lang="en-US" altLang="ja-JP" dirty="0" smtClean="0"/>
          </a:p>
          <a:p>
            <a:r>
              <a:rPr lang="ja-JP" altLang="en-US" dirty="0" smtClean="0"/>
              <a:t>定期試験，小テストでは，本科目の主要事項が正しく理解できているかを確認します．</a:t>
            </a:r>
            <a:endParaRPr lang="en-US" altLang="ja-JP" dirty="0" smtClean="0"/>
          </a:p>
          <a:p>
            <a:r>
              <a:rPr lang="ja-JP" altLang="en-US" dirty="0" smtClean="0"/>
              <a:t>学習態度は学習意欲，受講態度，および出席状況を勘案します．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今日の内容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論理回路とは？</a:t>
            </a:r>
            <a:endParaRPr lang="en-US" altLang="ja-JP" dirty="0" smtClean="0"/>
          </a:p>
          <a:p>
            <a:r>
              <a:rPr kumimoji="1" lang="ja-JP" altLang="en-US" dirty="0" smtClean="0"/>
              <a:t>本講義の位置づけ</a:t>
            </a:r>
            <a:r>
              <a:rPr lang="ja-JP" altLang="en-US" dirty="0" smtClean="0"/>
              <a:t>，達成目標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講義スケジュール</a:t>
            </a:r>
            <a:r>
              <a:rPr kumimoji="1" lang="ja-JP" altLang="en-US" smtClean="0"/>
              <a:t>と内容</a:t>
            </a:r>
            <a:endParaRPr kumimoji="1" lang="en-US" altLang="ja-JP" dirty="0" smtClean="0"/>
          </a:p>
          <a:p>
            <a:r>
              <a:rPr kumimoji="1" lang="ja-JP" altLang="en-US" dirty="0" smtClean="0"/>
              <a:t>受講</a:t>
            </a:r>
            <a:r>
              <a:rPr kumimoji="1" lang="ja-JP" altLang="en-US" dirty="0"/>
              <a:t>時</a:t>
            </a:r>
            <a:r>
              <a:rPr kumimoji="1" lang="ja-JP" altLang="en-US" dirty="0" smtClean="0"/>
              <a:t>の注意事項</a:t>
            </a:r>
            <a:endParaRPr kumimoji="1" lang="en-US" altLang="ja-JP" dirty="0" smtClean="0"/>
          </a:p>
          <a:p>
            <a:r>
              <a:rPr kumimoji="1" lang="ja-JP" altLang="en-US" dirty="0" smtClean="0"/>
              <a:t>成績の評価</a:t>
            </a:r>
            <a:r>
              <a:rPr kumimoji="1" lang="ja-JP" altLang="en-US" dirty="0"/>
              <a:t>方法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雲形吹き出し 19"/>
          <p:cNvSpPr/>
          <p:nvPr/>
        </p:nvSpPr>
        <p:spPr>
          <a:xfrm>
            <a:off x="6143636" y="3857628"/>
            <a:ext cx="2786082" cy="1714512"/>
          </a:xfrm>
          <a:prstGeom prst="cloudCallout">
            <a:avLst>
              <a:gd name="adj1" fmla="val -71704"/>
              <a:gd name="adj2" fmla="val 3138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論理回路とは？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コンピュータなどの</a:t>
            </a:r>
            <a:r>
              <a:rPr lang="ja-JP" altLang="en-US" u="sng" dirty="0" smtClean="0">
                <a:solidFill>
                  <a:srgbClr val="FF0000"/>
                </a:solidFill>
              </a:rPr>
              <a:t>デジタル</a:t>
            </a:r>
            <a:r>
              <a:rPr lang="ja-JP" altLang="en-US" dirty="0" smtClean="0"/>
              <a:t>信号を扱う機器において論理演算を行う電子回路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28992" y="3000372"/>
            <a:ext cx="178595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デジタル機器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86116" y="3916924"/>
            <a:ext cx="1143008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演算回路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429124" y="3916924"/>
            <a:ext cx="1143008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記憶回路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00430" y="4854371"/>
            <a:ext cx="18573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論理素子</a:t>
            </a:r>
            <a:r>
              <a:rPr kumimoji="1" lang="ja-JP" altLang="en-US" smtClean="0"/>
              <a:t>の組み合わせ回路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15140" y="4143380"/>
            <a:ext cx="1857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単純な論理素子</a:t>
            </a:r>
            <a:endParaRPr kumimoji="1" lang="en-US" altLang="ja-JP" dirty="0" smtClean="0"/>
          </a:p>
          <a:p>
            <a:r>
              <a:rPr lang="en-US" altLang="ja-JP" smtClean="0"/>
              <a:t>AND</a:t>
            </a:r>
            <a:r>
              <a:rPr lang="ja-JP" altLang="en-US" smtClean="0"/>
              <a:t>回路，</a:t>
            </a:r>
            <a:r>
              <a:rPr lang="en-US" altLang="ja-JP" smtClean="0"/>
              <a:t>OR</a:t>
            </a:r>
            <a:r>
              <a:rPr lang="ja-JP" altLang="en-US" smtClean="0"/>
              <a:t>回路，</a:t>
            </a:r>
            <a:r>
              <a:rPr lang="en-US" altLang="ja-JP" smtClean="0"/>
              <a:t>NOT</a:t>
            </a:r>
            <a:r>
              <a:rPr lang="ja-JP" altLang="en-US" smtClean="0"/>
              <a:t>回路で</a:t>
            </a:r>
            <a:r>
              <a:rPr lang="ja-JP" altLang="en-US" dirty="0" smtClean="0"/>
              <a:t>構成される</a:t>
            </a:r>
            <a:endParaRPr kumimoji="1" lang="ja-JP" altLang="en-US" dirty="0"/>
          </a:p>
        </p:txBody>
      </p:sp>
      <p:sp>
        <p:nvSpPr>
          <p:cNvPr id="13" name="下矢印 12"/>
          <p:cNvSpPr/>
          <p:nvPr/>
        </p:nvSpPr>
        <p:spPr>
          <a:xfrm>
            <a:off x="4143372" y="3500438"/>
            <a:ext cx="50006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4143372" y="4357694"/>
            <a:ext cx="50006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4" grpId="0" animBg="1"/>
      <p:bldP spid="5" grpId="0" animBg="1"/>
      <p:bldP spid="6" grpId="0" animBg="1"/>
      <p:bldP spid="7" grpId="0" animBg="1"/>
      <p:bldP spid="10" grpId="0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角丸四角形 27"/>
          <p:cNvSpPr/>
          <p:nvPr/>
        </p:nvSpPr>
        <p:spPr>
          <a:xfrm>
            <a:off x="1571604" y="5857892"/>
            <a:ext cx="56436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雲形吹き出し 5"/>
          <p:cNvSpPr/>
          <p:nvPr/>
        </p:nvSpPr>
        <p:spPr>
          <a:xfrm>
            <a:off x="2285984" y="1785926"/>
            <a:ext cx="2714644" cy="1785950"/>
          </a:xfrm>
          <a:prstGeom prst="cloudCallout">
            <a:avLst>
              <a:gd name="adj1" fmla="val -51149"/>
              <a:gd name="adj2" fmla="val -42459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928670"/>
            <a:ext cx="112374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1928802"/>
            <a:ext cx="1905013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3500438"/>
            <a:ext cx="2143140" cy="216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4942" y="3143248"/>
            <a:ext cx="1905013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テキスト ボックス 10"/>
          <p:cNvSpPr txBox="1"/>
          <p:nvPr/>
        </p:nvSpPr>
        <p:spPr>
          <a:xfrm>
            <a:off x="1357290" y="4857760"/>
            <a:ext cx="1883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メモリ（記憶回路）</a:t>
            </a:r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572132" y="4429132"/>
            <a:ext cx="1728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CPU</a:t>
            </a:r>
            <a:r>
              <a:rPr kumimoji="1" lang="ja-JP" altLang="en-US" smtClean="0"/>
              <a:t>（演算回路）</a:t>
            </a:r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357554" y="2786058"/>
            <a:ext cx="1214446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3929058" y="2285992"/>
            <a:ext cx="500066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>
            <a:stCxn id="14" idx="6"/>
          </p:cNvCxnSpPr>
          <p:nvPr/>
        </p:nvCxnSpPr>
        <p:spPr>
          <a:xfrm>
            <a:off x="4429124" y="2536025"/>
            <a:ext cx="1071570" cy="8215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13" idx="3"/>
          </p:cNvCxnSpPr>
          <p:nvPr/>
        </p:nvCxnSpPr>
        <p:spPr>
          <a:xfrm rot="5400000">
            <a:off x="2445453" y="3124864"/>
            <a:ext cx="1001926" cy="117798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3758677" y="6039169"/>
            <a:ext cx="136608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400" smtClean="0"/>
              <a:t>AND</a:t>
            </a:r>
            <a:r>
              <a:rPr lang="ja-JP" altLang="en-US" sz="2400" smtClean="0"/>
              <a:t>回路</a:t>
            </a:r>
            <a:endParaRPr kumimoji="1" lang="ja-JP" altLang="en-US" sz="240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616065" y="6039169"/>
            <a:ext cx="1170513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400" smtClean="0"/>
              <a:t>OR</a:t>
            </a:r>
            <a:r>
              <a:rPr lang="ja-JP" altLang="en-US" sz="2400" smtClean="0"/>
              <a:t>回路</a:t>
            </a:r>
            <a:endParaRPr kumimoji="1" lang="ja-JP" altLang="en-US" sz="240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44165" y="6039169"/>
            <a:ext cx="134498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400" smtClean="0"/>
              <a:t>NOT</a:t>
            </a:r>
            <a:r>
              <a:rPr lang="ja-JP" altLang="en-US" sz="2400" smtClean="0"/>
              <a:t>回路</a:t>
            </a:r>
            <a:endParaRPr kumimoji="1" lang="ja-JP" altLang="en-US" sz="2400"/>
          </a:p>
        </p:txBody>
      </p:sp>
      <p:cxnSp>
        <p:nvCxnSpPr>
          <p:cNvPr id="29" name="直線矢印コネクタ 28"/>
          <p:cNvCxnSpPr/>
          <p:nvPr/>
        </p:nvCxnSpPr>
        <p:spPr>
          <a:xfrm>
            <a:off x="3214678" y="4857762"/>
            <a:ext cx="1000132" cy="9304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rot="5400000">
            <a:off x="4517151" y="4698295"/>
            <a:ext cx="1001926" cy="117798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6" grpId="0" animBg="1"/>
      <p:bldP spid="11" grpId="0"/>
      <p:bldP spid="12" grpId="0"/>
      <p:bldP spid="13" grpId="0" animBg="1"/>
      <p:bldP spid="14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Documents and Settings\Administrator\Local Settings\Temporary Internet Files\Content.IE5\MIZ9LZDZ\MCj034577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2367" y="3143248"/>
            <a:ext cx="2284413" cy="498475"/>
          </a:xfrm>
          <a:prstGeom prst="rect">
            <a:avLst/>
          </a:prstGeom>
          <a:noFill/>
        </p:spPr>
      </p:pic>
      <p:pic>
        <p:nvPicPr>
          <p:cNvPr id="4100" name="Picture 4" descr="C:\Documents and Settings\Administrator\Local Settings\Temporary Internet Files\Content.IE5\8DIJKDEF\MCj0434731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90599" y="642918"/>
            <a:ext cx="2286000" cy="2286000"/>
          </a:xfrm>
          <a:prstGeom prst="rect">
            <a:avLst/>
          </a:prstGeom>
          <a:noFill/>
        </p:spPr>
      </p:pic>
      <p:pic>
        <p:nvPicPr>
          <p:cNvPr id="4101" name="Picture 5" descr="C:\Documents and Settings\Administrator\Local Settings\Temporary Internet Files\Content.IE5\GPIJOPUR\MCj0240223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4810" y="1071546"/>
            <a:ext cx="1084262" cy="1773238"/>
          </a:xfrm>
          <a:prstGeom prst="rect">
            <a:avLst/>
          </a:prstGeom>
          <a:noFill/>
        </p:spPr>
      </p:pic>
      <p:pic>
        <p:nvPicPr>
          <p:cNvPr id="4102" name="Picture 6" descr="C:\Documents and Settings\Administrator\Local Settings\Temporary Internet Files\Content.IE5\4963C9EF\MCj0404041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19887" y="928670"/>
            <a:ext cx="1552575" cy="1835150"/>
          </a:xfrm>
          <a:prstGeom prst="rect">
            <a:avLst/>
          </a:prstGeom>
          <a:noFill/>
        </p:spPr>
      </p:pic>
      <p:grpSp>
        <p:nvGrpSpPr>
          <p:cNvPr id="21" name="グループ化 20"/>
          <p:cNvGrpSpPr/>
          <p:nvPr/>
        </p:nvGrpSpPr>
        <p:grpSpPr>
          <a:xfrm rot="16200000">
            <a:off x="1768863" y="3036488"/>
            <a:ext cx="928694" cy="1285090"/>
            <a:chOff x="1500166" y="4715678"/>
            <a:chExt cx="928694" cy="1285090"/>
          </a:xfrm>
        </p:grpSpPr>
        <p:cxnSp>
          <p:nvCxnSpPr>
            <p:cNvPr id="12" name="直線コネクタ 11"/>
            <p:cNvCxnSpPr/>
            <p:nvPr/>
          </p:nvCxnSpPr>
          <p:spPr>
            <a:xfrm>
              <a:off x="1500166" y="5286388"/>
              <a:ext cx="928694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 flipV="1">
              <a:off x="1750199" y="5429264"/>
              <a:ext cx="428628" cy="95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rot="5400000" flipH="1" flipV="1">
              <a:off x="1678761" y="5000636"/>
              <a:ext cx="57150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rot="5400000" flipH="1" flipV="1">
              <a:off x="1678761" y="5714222"/>
              <a:ext cx="57150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フローチャート : 和接合 19"/>
          <p:cNvSpPr/>
          <p:nvPr/>
        </p:nvSpPr>
        <p:spPr>
          <a:xfrm>
            <a:off x="6734201" y="3143248"/>
            <a:ext cx="857256" cy="857256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/>
          <p:cNvGrpSpPr/>
          <p:nvPr/>
        </p:nvGrpSpPr>
        <p:grpSpPr>
          <a:xfrm>
            <a:off x="1403010" y="5244633"/>
            <a:ext cx="928694" cy="1285090"/>
            <a:chOff x="1500166" y="4715678"/>
            <a:chExt cx="928694" cy="1285090"/>
          </a:xfrm>
        </p:grpSpPr>
        <p:cxnSp>
          <p:nvCxnSpPr>
            <p:cNvPr id="23" name="直線コネクタ 22"/>
            <p:cNvCxnSpPr/>
            <p:nvPr/>
          </p:nvCxnSpPr>
          <p:spPr>
            <a:xfrm>
              <a:off x="1500166" y="5286388"/>
              <a:ext cx="928694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V="1">
              <a:off x="1750199" y="5429264"/>
              <a:ext cx="428628" cy="95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rot="5400000" flipH="1" flipV="1">
              <a:off x="1678761" y="5000636"/>
              <a:ext cx="57150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 rot="5400000" flipH="1" flipV="1">
              <a:off x="1678761" y="5714222"/>
              <a:ext cx="57150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7" name="Picture 3" descr="C:\Documents and Settings\Administrator\Local Settings\Temporary Internet Files\Content.IE5\MIZ9LZDZ\MCj034577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62118" y="4857760"/>
            <a:ext cx="2284413" cy="498475"/>
          </a:xfrm>
          <a:prstGeom prst="rect">
            <a:avLst/>
          </a:prstGeom>
          <a:noFill/>
        </p:spPr>
      </p:pic>
      <p:cxnSp>
        <p:nvCxnSpPr>
          <p:cNvPr id="30" name="直線コネクタ 29"/>
          <p:cNvCxnSpPr/>
          <p:nvPr/>
        </p:nvCxnSpPr>
        <p:spPr>
          <a:xfrm rot="5400000">
            <a:off x="3497969" y="5909244"/>
            <a:ext cx="1240164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フローチャート : 和接合 27"/>
          <p:cNvSpPr/>
          <p:nvPr/>
        </p:nvSpPr>
        <p:spPr>
          <a:xfrm>
            <a:off x="3786182" y="5601029"/>
            <a:ext cx="642942" cy="642942"/>
          </a:xfrm>
          <a:prstGeom prst="flowChartSummingJunct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コネクタ 30"/>
          <p:cNvCxnSpPr/>
          <p:nvPr/>
        </p:nvCxnSpPr>
        <p:spPr>
          <a:xfrm rot="10800000">
            <a:off x="1877358" y="6529723"/>
            <a:ext cx="22402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表 37"/>
          <p:cNvGraphicFramePr>
            <a:graphicFrameLocks noGrp="1"/>
          </p:cNvGraphicFramePr>
          <p:nvPr/>
        </p:nvGraphicFramePr>
        <p:xfrm>
          <a:off x="5072066" y="5214950"/>
          <a:ext cx="3571900" cy="111252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785950"/>
                <a:gridCol w="178595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スイッチ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電球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9" name="テキスト ボックス 38"/>
          <p:cNvSpPr txBox="1"/>
          <p:nvPr/>
        </p:nvSpPr>
        <p:spPr>
          <a:xfrm>
            <a:off x="1928794" y="214314"/>
            <a:ext cx="697627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電池</a:t>
            </a:r>
            <a:endParaRPr kumimoji="1" lang="ja-JP" altLang="en-US" sz="200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282859" y="214290"/>
            <a:ext cx="1050288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スイッチ</a:t>
            </a:r>
            <a:endParaRPr kumimoji="1" lang="ja-JP" altLang="en-US" sz="200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997503" y="214290"/>
            <a:ext cx="697627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電球</a:t>
            </a:r>
            <a:endParaRPr kumimoji="1" lang="ja-JP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Documents and Settings\Administrator\Local Settings\Temporary Internet Files\Content.IE5\MIZ9LZDZ\MCj034577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2367" y="3143248"/>
            <a:ext cx="2284413" cy="498475"/>
          </a:xfrm>
          <a:prstGeom prst="rect">
            <a:avLst/>
          </a:prstGeom>
          <a:noFill/>
        </p:spPr>
      </p:pic>
      <p:pic>
        <p:nvPicPr>
          <p:cNvPr id="4100" name="Picture 4" descr="C:\Documents and Settings\Administrator\Local Settings\Temporary Internet Files\Content.IE5\8DIJKDEF\MCj0434731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90599" y="642918"/>
            <a:ext cx="2286000" cy="2286000"/>
          </a:xfrm>
          <a:prstGeom prst="rect">
            <a:avLst/>
          </a:prstGeom>
          <a:noFill/>
        </p:spPr>
      </p:pic>
      <p:pic>
        <p:nvPicPr>
          <p:cNvPr id="4101" name="Picture 5" descr="C:\Documents and Settings\Administrator\Local Settings\Temporary Internet Files\Content.IE5\GPIJOPUR\MCj0240223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4810" y="1071546"/>
            <a:ext cx="1084262" cy="1773238"/>
          </a:xfrm>
          <a:prstGeom prst="rect">
            <a:avLst/>
          </a:prstGeom>
          <a:noFill/>
        </p:spPr>
      </p:pic>
      <p:pic>
        <p:nvPicPr>
          <p:cNvPr id="4102" name="Picture 6" descr="C:\Documents and Settings\Administrator\Local Settings\Temporary Internet Files\Content.IE5\4963C9EF\MCj0404041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19887" y="928670"/>
            <a:ext cx="1552575" cy="1835150"/>
          </a:xfrm>
          <a:prstGeom prst="rect">
            <a:avLst/>
          </a:prstGeom>
          <a:noFill/>
        </p:spPr>
      </p:pic>
      <p:grpSp>
        <p:nvGrpSpPr>
          <p:cNvPr id="2" name="グループ化 20"/>
          <p:cNvGrpSpPr/>
          <p:nvPr/>
        </p:nvGrpSpPr>
        <p:grpSpPr>
          <a:xfrm rot="16200000">
            <a:off x="1768863" y="3036488"/>
            <a:ext cx="928694" cy="1285090"/>
            <a:chOff x="1500166" y="4715678"/>
            <a:chExt cx="928694" cy="1285090"/>
          </a:xfrm>
        </p:grpSpPr>
        <p:cxnSp>
          <p:nvCxnSpPr>
            <p:cNvPr id="12" name="直線コネクタ 11"/>
            <p:cNvCxnSpPr/>
            <p:nvPr/>
          </p:nvCxnSpPr>
          <p:spPr>
            <a:xfrm>
              <a:off x="1500166" y="5286388"/>
              <a:ext cx="928694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 flipV="1">
              <a:off x="1750199" y="5429264"/>
              <a:ext cx="428628" cy="95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rot="5400000" flipH="1" flipV="1">
              <a:off x="1678761" y="5000636"/>
              <a:ext cx="57150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rot="5400000" flipH="1" flipV="1">
              <a:off x="1678761" y="5714222"/>
              <a:ext cx="57150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フローチャート : 和接合 19"/>
          <p:cNvSpPr/>
          <p:nvPr/>
        </p:nvSpPr>
        <p:spPr>
          <a:xfrm>
            <a:off x="6734201" y="3143248"/>
            <a:ext cx="857256" cy="857256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8" name="表 37"/>
          <p:cNvGraphicFramePr>
            <a:graphicFrameLocks noGrp="1"/>
          </p:cNvGraphicFramePr>
          <p:nvPr/>
        </p:nvGraphicFramePr>
        <p:xfrm>
          <a:off x="5072066" y="5214950"/>
          <a:ext cx="3571900" cy="116332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785950"/>
                <a:gridCol w="178595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スイッチ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電球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ON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OFF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9" name="テキスト ボックス 38"/>
          <p:cNvSpPr txBox="1"/>
          <p:nvPr/>
        </p:nvSpPr>
        <p:spPr>
          <a:xfrm>
            <a:off x="1928794" y="214314"/>
            <a:ext cx="697627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電池</a:t>
            </a:r>
            <a:endParaRPr kumimoji="1" lang="ja-JP" altLang="en-US" sz="200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282859" y="214290"/>
            <a:ext cx="1050288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スイッチ</a:t>
            </a:r>
            <a:endParaRPr kumimoji="1" lang="ja-JP" altLang="en-US" sz="200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997503" y="214290"/>
            <a:ext cx="697627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電球</a:t>
            </a:r>
            <a:endParaRPr kumimoji="1" lang="ja-JP" altLang="en-US" sz="2000"/>
          </a:p>
        </p:txBody>
      </p:sp>
      <p:sp>
        <p:nvSpPr>
          <p:cNvPr id="46" name="雲 45"/>
          <p:cNvSpPr/>
          <p:nvPr/>
        </p:nvSpPr>
        <p:spPr>
          <a:xfrm>
            <a:off x="571472" y="4214818"/>
            <a:ext cx="4286280" cy="264318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929322" y="4714884"/>
            <a:ext cx="2056525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smtClean="0"/>
              <a:t>NOT</a:t>
            </a:r>
            <a:r>
              <a:rPr lang="ja-JP" altLang="en-US" sz="2000" smtClean="0"/>
              <a:t>回路（もどき）</a:t>
            </a:r>
            <a:endParaRPr kumimoji="1" lang="ja-JP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Documents and Settings\Administrator\Local Settings\Temporary Internet Files\Content.IE5\MIZ9LZDZ\MCj034577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2367" y="3143248"/>
            <a:ext cx="2284413" cy="498475"/>
          </a:xfrm>
          <a:prstGeom prst="rect">
            <a:avLst/>
          </a:prstGeom>
          <a:noFill/>
        </p:spPr>
      </p:pic>
      <p:pic>
        <p:nvPicPr>
          <p:cNvPr id="4100" name="Picture 4" descr="C:\Documents and Settings\Administrator\Local Settings\Temporary Internet Files\Content.IE5\8DIJKDEF\MCj0434731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90599" y="642918"/>
            <a:ext cx="2286000" cy="2286000"/>
          </a:xfrm>
          <a:prstGeom prst="rect">
            <a:avLst/>
          </a:prstGeom>
          <a:noFill/>
        </p:spPr>
      </p:pic>
      <p:pic>
        <p:nvPicPr>
          <p:cNvPr id="4101" name="Picture 5" descr="C:\Documents and Settings\Administrator\Local Settings\Temporary Internet Files\Content.IE5\GPIJOPUR\MCj0240223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928670"/>
            <a:ext cx="1084262" cy="1773238"/>
          </a:xfrm>
          <a:prstGeom prst="rect">
            <a:avLst/>
          </a:prstGeom>
          <a:noFill/>
        </p:spPr>
      </p:pic>
      <p:pic>
        <p:nvPicPr>
          <p:cNvPr id="4102" name="Picture 6" descr="C:\Documents and Settings\Administrator\Local Settings\Temporary Internet Files\Content.IE5\4963C9EF\MCj0404041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19887" y="928670"/>
            <a:ext cx="1552575" cy="1835150"/>
          </a:xfrm>
          <a:prstGeom prst="rect">
            <a:avLst/>
          </a:prstGeom>
          <a:noFill/>
        </p:spPr>
      </p:pic>
      <p:grpSp>
        <p:nvGrpSpPr>
          <p:cNvPr id="2" name="グループ化 20"/>
          <p:cNvGrpSpPr/>
          <p:nvPr/>
        </p:nvGrpSpPr>
        <p:grpSpPr>
          <a:xfrm rot="16200000">
            <a:off x="1768863" y="3036488"/>
            <a:ext cx="928694" cy="1285090"/>
            <a:chOff x="1500166" y="4715678"/>
            <a:chExt cx="928694" cy="1285090"/>
          </a:xfrm>
        </p:grpSpPr>
        <p:cxnSp>
          <p:nvCxnSpPr>
            <p:cNvPr id="12" name="直線コネクタ 11"/>
            <p:cNvCxnSpPr/>
            <p:nvPr/>
          </p:nvCxnSpPr>
          <p:spPr>
            <a:xfrm>
              <a:off x="1500166" y="5286388"/>
              <a:ext cx="928694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 flipV="1">
              <a:off x="1750199" y="5429264"/>
              <a:ext cx="428628" cy="95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rot="5400000" flipH="1" flipV="1">
              <a:off x="1678761" y="5000636"/>
              <a:ext cx="57150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rot="5400000" flipH="1" flipV="1">
              <a:off x="1678761" y="5714222"/>
              <a:ext cx="57150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フローチャート : 和接合 19"/>
          <p:cNvSpPr/>
          <p:nvPr/>
        </p:nvSpPr>
        <p:spPr>
          <a:xfrm>
            <a:off x="6734201" y="3143248"/>
            <a:ext cx="857256" cy="857256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8" name="表 37"/>
          <p:cNvGraphicFramePr>
            <a:graphicFrameLocks noGrp="1"/>
          </p:cNvGraphicFramePr>
          <p:nvPr/>
        </p:nvGraphicFramePr>
        <p:xfrm>
          <a:off x="1142976" y="4545034"/>
          <a:ext cx="3571899" cy="195580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190633"/>
                <a:gridCol w="1190633"/>
                <a:gridCol w="119063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スイッチ</a:t>
                      </a:r>
                      <a:r>
                        <a:rPr kumimoji="1" lang="en-US" altLang="ja-JP" smtClean="0"/>
                        <a:t>A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スイッチ</a:t>
                      </a:r>
                      <a:r>
                        <a:rPr kumimoji="1" lang="en-US" altLang="ja-JP" smtClean="0"/>
                        <a:t>B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電球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OFF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ON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ON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ON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9" name="テキスト ボックス 38"/>
          <p:cNvSpPr txBox="1"/>
          <p:nvPr/>
        </p:nvSpPr>
        <p:spPr>
          <a:xfrm>
            <a:off x="1928794" y="214314"/>
            <a:ext cx="697627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電池</a:t>
            </a:r>
            <a:endParaRPr kumimoji="1" lang="ja-JP" altLang="en-US" sz="200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214290"/>
            <a:ext cx="1199367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スイッチ</a:t>
            </a:r>
            <a:r>
              <a:rPr kumimoji="1" lang="en-US" altLang="ja-JP" sz="2000" smtClean="0"/>
              <a:t>A</a:t>
            </a:r>
            <a:endParaRPr kumimoji="1" lang="ja-JP" altLang="en-US" sz="200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997503" y="214290"/>
            <a:ext cx="697627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電球</a:t>
            </a:r>
            <a:endParaRPr kumimoji="1" lang="ja-JP" altLang="en-US" sz="200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143504" y="214290"/>
            <a:ext cx="1199367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smtClean="0"/>
              <a:t>スイッチ</a:t>
            </a:r>
            <a:r>
              <a:rPr kumimoji="1" lang="en-US" altLang="ja-JP" sz="2000" smtClean="0"/>
              <a:t>B</a:t>
            </a:r>
            <a:endParaRPr kumimoji="1" lang="ja-JP" altLang="en-US" sz="2000"/>
          </a:p>
        </p:txBody>
      </p:sp>
      <p:pic>
        <p:nvPicPr>
          <p:cNvPr id="32" name="Picture 5" descr="C:\Documents and Settings\Administrator\Local Settings\Temporary Internet Files\Content.IE5\GPIJOPUR\MCj0240223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1000108"/>
            <a:ext cx="1084262" cy="1773238"/>
          </a:xfrm>
          <a:prstGeom prst="rect">
            <a:avLst/>
          </a:prstGeom>
          <a:noFill/>
        </p:spPr>
      </p:pic>
      <p:graphicFrame>
        <p:nvGraphicFramePr>
          <p:cNvPr id="33" name="表 32"/>
          <p:cNvGraphicFramePr>
            <a:graphicFrameLocks noGrp="1"/>
          </p:cNvGraphicFramePr>
          <p:nvPr/>
        </p:nvGraphicFramePr>
        <p:xfrm>
          <a:off x="5286380" y="4572008"/>
          <a:ext cx="3571899" cy="195580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190633"/>
                <a:gridCol w="1190633"/>
                <a:gridCol w="119063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スイッチ</a:t>
                      </a:r>
                      <a:r>
                        <a:rPr kumimoji="1" lang="en-US" altLang="ja-JP" smtClean="0"/>
                        <a:t>A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スイッチ</a:t>
                      </a:r>
                      <a:r>
                        <a:rPr kumimoji="1" lang="en-US" altLang="ja-JP" smtClean="0"/>
                        <a:t>B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電球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OFF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OFF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OFF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ON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" name="テキスト ボックス 33"/>
          <p:cNvSpPr txBox="1"/>
          <p:nvPr/>
        </p:nvSpPr>
        <p:spPr>
          <a:xfrm>
            <a:off x="1928794" y="4071942"/>
            <a:ext cx="191270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000" smtClean="0"/>
              <a:t>OR</a:t>
            </a:r>
            <a:r>
              <a:rPr lang="ja-JP" altLang="en-US" sz="2000" smtClean="0"/>
              <a:t>回路（もどき）</a:t>
            </a:r>
            <a:endParaRPr kumimoji="1" lang="ja-JP" altLang="en-US" sz="200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072198" y="4071942"/>
            <a:ext cx="2074607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000" smtClean="0"/>
              <a:t>AND</a:t>
            </a:r>
            <a:r>
              <a:rPr lang="ja-JP" altLang="en-US" sz="2000" smtClean="0"/>
              <a:t>回路（もどき）</a:t>
            </a:r>
            <a:endParaRPr kumimoji="1" lang="ja-JP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スイッチ</a:t>
            </a:r>
            <a:r>
              <a:rPr kumimoji="1" lang="en-US" altLang="ja-JP" smtClean="0"/>
              <a:t>A</a:t>
            </a:r>
            <a:r>
              <a:rPr kumimoji="1" lang="ja-JP" altLang="en-US" smtClean="0"/>
              <a:t>，スイッチ</a:t>
            </a:r>
            <a:r>
              <a:rPr kumimoji="1" lang="en-US" altLang="ja-JP" smtClean="0"/>
              <a:t>B</a:t>
            </a:r>
            <a:r>
              <a:rPr kumimoji="1" lang="ja-JP" altLang="en-US" smtClean="0"/>
              <a:t>　⇒　入力</a:t>
            </a:r>
            <a:endParaRPr kumimoji="1" lang="en-US" altLang="ja-JP" smtClean="0"/>
          </a:p>
          <a:p>
            <a:r>
              <a:rPr lang="ja-JP" altLang="en-US" smtClean="0"/>
              <a:t>電球　⇒　出力</a:t>
            </a:r>
            <a:endParaRPr lang="en-US" altLang="ja-JP" smtClean="0"/>
          </a:p>
          <a:p>
            <a:endParaRPr kumimoji="1" lang="en-US" altLang="ja-JP" smtClean="0"/>
          </a:p>
          <a:p>
            <a:endParaRPr lang="en-US" altLang="ja-JP" smtClean="0"/>
          </a:p>
          <a:p>
            <a:endParaRPr kumimoji="1" lang="en-US" altLang="ja-JP" smtClean="0"/>
          </a:p>
          <a:p>
            <a:endParaRPr lang="en-US" altLang="ja-JP" smtClean="0"/>
          </a:p>
          <a:p>
            <a:pPr>
              <a:buNone/>
            </a:pPr>
            <a:endParaRPr kumimoji="1" lang="ja-JP" altLang="en-US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857488" y="2786058"/>
          <a:ext cx="3571899" cy="195580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190633"/>
                <a:gridCol w="1190633"/>
                <a:gridCol w="119063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スイッチ</a:t>
                      </a:r>
                      <a:r>
                        <a:rPr kumimoji="1" lang="en-US" altLang="ja-JP" smtClean="0"/>
                        <a:t>A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スイッチ</a:t>
                      </a:r>
                      <a:r>
                        <a:rPr kumimoji="1" lang="en-US" altLang="ja-JP" smtClean="0"/>
                        <a:t>B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電球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OFF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ON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OFF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ON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ON</a:t>
                      </a:r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smtClean="0">
                          <a:solidFill>
                            <a:srgbClr val="FF0000"/>
                          </a:solidFill>
                        </a:rPr>
                        <a:t>ON</a:t>
                      </a:r>
                      <a:endParaRPr kumimoji="1" lang="ja-JP" altLang="en-US" sz="20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直線コネクタ 6"/>
          <p:cNvCxnSpPr/>
          <p:nvPr/>
        </p:nvCxnSpPr>
        <p:spPr>
          <a:xfrm rot="10800000">
            <a:off x="2714612" y="5856304"/>
            <a:ext cx="1071570" cy="1588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 rot="10800000">
            <a:off x="2714612" y="6357958"/>
            <a:ext cx="1071570" cy="1588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rot="10800000">
            <a:off x="5771206" y="6126815"/>
            <a:ext cx="1071570" cy="1588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3782793" y="5643578"/>
            <a:ext cx="2000264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smtClean="0"/>
              <a:t>論理回路</a:t>
            </a:r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68215" y="5715016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スイッチ</a:t>
            </a:r>
            <a:r>
              <a:rPr kumimoji="1" lang="en-US" altLang="ja-JP" smtClean="0"/>
              <a:t>A</a:t>
            </a:r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68215" y="6143644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スイッチ</a:t>
            </a:r>
            <a:r>
              <a:rPr lang="en-US" altLang="ja-JP" smtClean="0"/>
              <a:t>B</a:t>
            </a:r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783189" y="592933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電球</a:t>
            </a:r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853967" y="5274246"/>
            <a:ext cx="64633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mtClean="0"/>
              <a:t>入力</a:t>
            </a:r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783189" y="5274246"/>
            <a:ext cx="646331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ja-JP" altLang="en-US" smtClean="0"/>
              <a:t>出</a:t>
            </a:r>
            <a:r>
              <a:rPr kumimoji="1" lang="ja-JP" altLang="en-US" smtClean="0"/>
              <a:t>力</a:t>
            </a:r>
            <a:endParaRPr kumimoji="1" lang="ja-JP" altLang="en-US"/>
          </a:p>
        </p:txBody>
      </p:sp>
      <p:sp>
        <p:nvSpPr>
          <p:cNvPr id="15" name="下矢印 14"/>
          <p:cNvSpPr/>
          <p:nvPr/>
        </p:nvSpPr>
        <p:spPr>
          <a:xfrm>
            <a:off x="4572000" y="4857760"/>
            <a:ext cx="428628" cy="714380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論理回路の仕組みとは？</a:t>
            </a:r>
            <a:endParaRPr kumimoji="1" lang="ja-JP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1928802"/>
            <a:ext cx="4762525" cy="3581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425</Words>
  <Application>Microsoft Office PowerPoint</Application>
  <PresentationFormat>画面に合わせる (4:3)</PresentationFormat>
  <Paragraphs>147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Office テーマ</vt:lpstr>
      <vt:lpstr>論理回路 第１回</vt:lpstr>
      <vt:lpstr>今日の内容</vt:lpstr>
      <vt:lpstr>論理回路とは？</vt:lpstr>
      <vt:lpstr>スライド 4</vt:lpstr>
      <vt:lpstr>スライド 5</vt:lpstr>
      <vt:lpstr>スライド 6</vt:lpstr>
      <vt:lpstr>スライド 7</vt:lpstr>
      <vt:lpstr>スライド 8</vt:lpstr>
      <vt:lpstr>論理回路の仕組みとは？</vt:lpstr>
      <vt:lpstr>本講義の位置づけ</vt:lpstr>
      <vt:lpstr>本講義の達成目標</vt:lpstr>
      <vt:lpstr>講義スケジュールと内容</vt:lpstr>
      <vt:lpstr>受講時の注意事項</vt:lpstr>
      <vt:lpstr>評価方法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論理回路 第１回</dc:title>
  <dc:creator>MY</dc:creator>
  <cp:lastModifiedBy>MY</cp:lastModifiedBy>
  <cp:revision>32</cp:revision>
  <dcterms:created xsi:type="dcterms:W3CDTF">2009-04-08T03:04:08Z</dcterms:created>
  <dcterms:modified xsi:type="dcterms:W3CDTF">2009-04-14T01:34:41Z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