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64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57" r:id="rId11"/>
    <p:sldId id="279" r:id="rId12"/>
    <p:sldId id="278" r:id="rId13"/>
    <p:sldId id="280" r:id="rId14"/>
    <p:sldId id="281" r:id="rId15"/>
    <p:sldId id="256" r:id="rId16"/>
    <p:sldId id="282" r:id="rId17"/>
    <p:sldId id="283" r:id="rId18"/>
    <p:sldId id="284" r:id="rId19"/>
    <p:sldId id="285" r:id="rId20"/>
    <p:sldId id="286" r:id="rId21"/>
    <p:sldId id="267" r:id="rId22"/>
    <p:sldId id="268" r:id="rId23"/>
    <p:sldId id="265" r:id="rId24"/>
    <p:sldId id="287" r:id="rId25"/>
    <p:sldId id="266" r:id="rId26"/>
    <p:sldId id="258" r:id="rId27"/>
    <p:sldId id="269" r:id="rId28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172" autoAdjust="0"/>
  </p:normalViewPr>
  <p:slideViewPr>
    <p:cSldViewPr>
      <p:cViewPr varScale="1">
        <p:scale>
          <a:sx n="77" d="100"/>
          <a:sy n="77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65DC6-77D1-42AA-9BFD-1788B64FCA1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C622-672A-4B38-BC01-A60394BEB64B}" type="datetimeFigureOut">
              <a:rPr kumimoji="1" lang="ja-JP" altLang="en-US" smtClean="0"/>
              <a:pPr/>
              <a:t>2009/6/2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D6C3-21AC-409E-819E-41EE631460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D6C3-21AC-409E-819E-41EE6314602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42A71-556F-4DEA-897B-54A6FA84131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2D2A3-4C95-4991-B816-1C85E19E9A0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EF9AC-50EE-467D-9B6B-F8ACBC335BB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BDE3C-A7C1-4164-9EE7-19C6527501E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63D5-7991-4A3E-8F7D-7720641347D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05A74-1935-424C-94A1-7E114F246CC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EBB1C-C4C8-489B-B9AF-A16BFEC77C9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7C16-3B5A-4912-99D7-5F3C80A0281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6988D-A02C-4450-B493-F4E67E842E9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FC447-7000-444A-999A-1249A3A5414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04EEE-494B-4D8A-B67F-88EB5918623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615029-C4E3-48EE-AD8E-EFE044CE04B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hyperlink" Target="http://news.bbc.co.uk/1/hi/programmes/click_online/7820866.s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ediaselector/check/player/nol/newsid_6640000/newsid_6645400?redirect=6645429.stm&amp;news=1&amp;nbram=1&amp;nbwm=1&amp;bbwm=1&amp;bbram=1" TargetMode="External"/><Relationship Id="rId2" Type="http://schemas.openxmlformats.org/officeDocument/2006/relationships/hyperlink" Target="http://news.bbc.co.uk/2/hi/science/nature/7426822.stm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ews.bbc.co.uk/2/hi/uk_news/scotland/7423404.s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_________1.pptx"/><Relationship Id="rId4" Type="http://schemas.openxmlformats.org/officeDocument/2006/relationships/hyperlink" Target="ppt_VirtualWindowLight/Porthole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PowerPoint__________2.pptx"/><Relationship Id="rId4" Type="http://schemas.openxmlformats.org/officeDocument/2006/relationships/hyperlink" Target="ppt_ClickMapLight/fingertip_shadow.ppt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hyperlink" Target="http://www.fit.ac.jp/~m-ishihara/Lectures/SpecialClass/onthefly/SMART.AVI" TargetMode="External"/><Relationship Id="rId4" Type="http://schemas.openxmlformats.org/officeDocument/2006/relationships/hyperlink" Target="http://www.fit.ac.jp/~m-ishihara/Lectures/SpecialClass/onthefly/MS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hyperlink" Target="http://www.fit.ac.jp/~m-ishihara/Lectures/SpecialClass/onthefly/banquets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2781300"/>
            <a:ext cx="6588125" cy="7143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349500"/>
            <a:ext cx="6588125" cy="358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79500" y="2101850"/>
            <a:ext cx="6985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ja-JP" altLang="en-US" b="1" dirty="0"/>
              <a:t>情報工学特別講義（</a:t>
            </a:r>
            <a:r>
              <a:rPr lang="ja-JP" altLang="en-US" b="1" dirty="0" smtClean="0"/>
              <a:t>第８回目</a:t>
            </a:r>
            <a:r>
              <a:rPr lang="ja-JP" altLang="en-US" b="1" dirty="0"/>
              <a:t>）</a:t>
            </a:r>
          </a:p>
          <a:p>
            <a:r>
              <a:rPr lang="ja-JP" altLang="en-US" b="1" dirty="0" smtClean="0"/>
              <a:t>２００９年６月３日</a:t>
            </a:r>
            <a:endParaRPr lang="ja-JP" altLang="en-US" b="1" dirty="0"/>
          </a:p>
          <a:p>
            <a:r>
              <a:rPr lang="ja-JP" altLang="en-US" b="1" dirty="0"/>
              <a:t>担当　石原</a:t>
            </a: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3120321" y="4652963"/>
            <a:ext cx="29033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en-US" b="1" dirty="0"/>
              <a:t>ＨＣＩ研究分野の</a:t>
            </a:r>
            <a:r>
              <a:rPr lang="ja-JP" altLang="en-US" b="1" dirty="0" smtClean="0"/>
              <a:t>紹介</a:t>
            </a:r>
            <a:endParaRPr lang="ja-JP" altLang="en-US" b="1" dirty="0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3203575" y="5086350"/>
            <a:ext cx="5940425" cy="7143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250825" y="1071546"/>
            <a:ext cx="5184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>
                <a:latin typeface="Verdana" pitchFamily="34" charset="0"/>
              </a:rPr>
              <a:t>PUI - </a:t>
            </a:r>
            <a:r>
              <a:rPr lang="en-US" altLang="ja-JP" sz="1800" b="1" dirty="0" smtClean="0">
                <a:latin typeface="Verdana" pitchFamily="34" charset="0"/>
              </a:rPr>
              <a:t>Perceptual </a:t>
            </a:r>
            <a:r>
              <a:rPr lang="en-US" altLang="ja-JP" sz="1800" b="1" dirty="0">
                <a:latin typeface="Verdana" pitchFamily="34" charset="0"/>
              </a:rPr>
              <a:t>U</a:t>
            </a:r>
            <a:r>
              <a:rPr lang="en-US" altLang="ja-JP" sz="1800" b="1" dirty="0" smtClean="0">
                <a:latin typeface="Verdana" pitchFamily="34" charset="0"/>
              </a:rPr>
              <a:t>ser </a:t>
            </a:r>
            <a:r>
              <a:rPr lang="en-US" altLang="ja-JP" sz="1800" b="1" dirty="0">
                <a:latin typeface="Verdana" pitchFamily="34" charset="0"/>
              </a:rPr>
              <a:t>I</a:t>
            </a:r>
            <a:r>
              <a:rPr lang="en-US" altLang="ja-JP" sz="1800" b="1" dirty="0" smtClean="0">
                <a:latin typeface="Verdana" pitchFamily="34" charset="0"/>
              </a:rPr>
              <a:t>nterface</a:t>
            </a:r>
            <a:endParaRPr lang="en-US" altLang="ja-JP" sz="1800" b="1" dirty="0">
              <a:latin typeface="Verdana" pitchFamily="34" charset="0"/>
            </a:endParaRPr>
          </a:p>
        </p:txBody>
      </p:sp>
      <p:grpSp>
        <p:nvGrpSpPr>
          <p:cNvPr id="4235" name="Group 139"/>
          <p:cNvGrpSpPr>
            <a:grpSpLocks/>
          </p:cNvGrpSpPr>
          <p:nvPr/>
        </p:nvGrpSpPr>
        <p:grpSpPr bwMode="auto">
          <a:xfrm>
            <a:off x="3397270" y="1812582"/>
            <a:ext cx="1397000" cy="2016125"/>
            <a:chOff x="1637" y="2750"/>
            <a:chExt cx="880" cy="1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08" name="Text Box 112"/>
            <p:cNvSpPr txBox="1">
              <a:spLocks noChangeArrowheads="1"/>
            </p:cNvSpPr>
            <p:nvPr/>
          </p:nvSpPr>
          <p:spPr bwMode="auto">
            <a:xfrm>
              <a:off x="1655" y="3616"/>
              <a:ext cx="86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Sign</a:t>
              </a:r>
            </a:p>
            <a:p>
              <a:pPr algn="l"/>
              <a:r>
                <a:rPr lang="en-US" altLang="ja-JP" sz="1800" b="1" dirty="0">
                  <a:latin typeface="Verdana" pitchFamily="34" charset="0"/>
                </a:rPr>
                <a:t>language</a:t>
              </a:r>
            </a:p>
          </p:txBody>
        </p:sp>
        <p:grpSp>
          <p:nvGrpSpPr>
            <p:cNvPr id="4232" name="Group 136"/>
            <p:cNvGrpSpPr>
              <a:grpSpLocks/>
            </p:cNvGrpSpPr>
            <p:nvPr/>
          </p:nvGrpSpPr>
          <p:grpSpPr bwMode="auto">
            <a:xfrm>
              <a:off x="1637" y="2750"/>
              <a:ext cx="807" cy="862"/>
              <a:chOff x="1338" y="2750"/>
              <a:chExt cx="807" cy="862"/>
            </a:xfrm>
          </p:grpSpPr>
          <p:grpSp>
            <p:nvGrpSpPr>
              <p:cNvPr id="4226" name="Group 130"/>
              <p:cNvGrpSpPr>
                <a:grpSpLocks/>
              </p:cNvGrpSpPr>
              <p:nvPr/>
            </p:nvGrpSpPr>
            <p:grpSpPr bwMode="auto">
              <a:xfrm>
                <a:off x="1701" y="3085"/>
                <a:ext cx="444" cy="209"/>
                <a:chOff x="1701" y="3085"/>
                <a:chExt cx="444" cy="209"/>
              </a:xfrm>
            </p:grpSpPr>
            <p:sp>
              <p:nvSpPr>
                <p:cNvPr id="42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701" y="3113"/>
                  <a:ext cx="408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25" name="Oval 129"/>
                <p:cNvSpPr>
                  <a:spLocks noChangeArrowheads="1"/>
                </p:cNvSpPr>
                <p:nvPr/>
              </p:nvSpPr>
              <p:spPr bwMode="auto">
                <a:xfrm>
                  <a:off x="2099" y="3085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10" name="Group 114"/>
              <p:cNvGrpSpPr>
                <a:grpSpLocks/>
              </p:cNvGrpSpPr>
              <p:nvPr/>
            </p:nvGrpSpPr>
            <p:grpSpPr bwMode="auto">
              <a:xfrm>
                <a:off x="1338" y="2750"/>
                <a:ext cx="590" cy="862"/>
                <a:chOff x="657" y="1412"/>
                <a:chExt cx="590" cy="862"/>
              </a:xfrm>
            </p:grpSpPr>
            <p:sp>
              <p:nvSpPr>
                <p:cNvPr id="4211" name="AutoShape 115"/>
                <p:cNvSpPr>
                  <a:spLocks noChangeArrowheads="1"/>
                </p:cNvSpPr>
                <p:nvPr/>
              </p:nvSpPr>
              <p:spPr bwMode="auto">
                <a:xfrm>
                  <a:off x="793" y="1503"/>
                  <a:ext cx="454" cy="771"/>
                </a:xfrm>
                <a:prstGeom prst="rtTriangl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12" name="Oval 116"/>
                <p:cNvSpPr>
                  <a:spLocks noChangeArrowheads="1"/>
                </p:cNvSpPr>
                <p:nvPr/>
              </p:nvSpPr>
              <p:spPr bwMode="auto">
                <a:xfrm>
                  <a:off x="657" y="1412"/>
                  <a:ext cx="499" cy="49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13" name="Oval 117"/>
                <p:cNvSpPr>
                  <a:spLocks noChangeArrowheads="1"/>
                </p:cNvSpPr>
                <p:nvPr/>
              </p:nvSpPr>
              <p:spPr bwMode="auto">
                <a:xfrm>
                  <a:off x="975" y="1957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14" name="Oval 118"/>
                <p:cNvSpPr>
                  <a:spLocks noChangeArrowheads="1"/>
                </p:cNvSpPr>
                <p:nvPr/>
              </p:nvSpPr>
              <p:spPr bwMode="auto">
                <a:xfrm>
                  <a:off x="1020" y="2048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4236" name="Group 140"/>
          <p:cNvGrpSpPr>
            <a:grpSpLocks/>
          </p:cNvGrpSpPr>
          <p:nvPr/>
        </p:nvGrpSpPr>
        <p:grpSpPr bwMode="auto">
          <a:xfrm>
            <a:off x="968378" y="1785607"/>
            <a:ext cx="1368425" cy="1741487"/>
            <a:chOff x="340" y="2750"/>
            <a:chExt cx="862" cy="1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07" name="Text Box 111"/>
            <p:cNvSpPr txBox="1">
              <a:spLocks noChangeArrowheads="1"/>
            </p:cNvSpPr>
            <p:nvPr/>
          </p:nvSpPr>
          <p:spPr bwMode="auto">
            <a:xfrm>
              <a:off x="340" y="3616"/>
              <a:ext cx="86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Voice</a:t>
              </a:r>
            </a:p>
          </p:txBody>
        </p:sp>
        <p:grpSp>
          <p:nvGrpSpPr>
            <p:cNvPr id="4231" name="Group 135"/>
            <p:cNvGrpSpPr>
              <a:grpSpLocks/>
            </p:cNvGrpSpPr>
            <p:nvPr/>
          </p:nvGrpSpPr>
          <p:grpSpPr bwMode="auto">
            <a:xfrm>
              <a:off x="340" y="2750"/>
              <a:ext cx="590" cy="862"/>
              <a:chOff x="340" y="2750"/>
              <a:chExt cx="590" cy="862"/>
            </a:xfrm>
          </p:grpSpPr>
          <p:grpSp>
            <p:nvGrpSpPr>
              <p:cNvPr id="4190" name="Group 94"/>
              <p:cNvGrpSpPr>
                <a:grpSpLocks/>
              </p:cNvGrpSpPr>
              <p:nvPr/>
            </p:nvGrpSpPr>
            <p:grpSpPr bwMode="auto">
              <a:xfrm>
                <a:off x="340" y="2750"/>
                <a:ext cx="590" cy="862"/>
                <a:chOff x="657" y="1412"/>
                <a:chExt cx="590" cy="862"/>
              </a:xfrm>
            </p:grpSpPr>
            <p:sp>
              <p:nvSpPr>
                <p:cNvPr id="4191" name="AutoShape 95"/>
                <p:cNvSpPr>
                  <a:spLocks noChangeArrowheads="1"/>
                </p:cNvSpPr>
                <p:nvPr/>
              </p:nvSpPr>
              <p:spPr bwMode="auto">
                <a:xfrm>
                  <a:off x="793" y="1503"/>
                  <a:ext cx="454" cy="771"/>
                </a:xfrm>
                <a:prstGeom prst="rtTriangl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92" name="Oval 96"/>
                <p:cNvSpPr>
                  <a:spLocks noChangeArrowheads="1"/>
                </p:cNvSpPr>
                <p:nvPr/>
              </p:nvSpPr>
              <p:spPr bwMode="auto">
                <a:xfrm>
                  <a:off x="657" y="1412"/>
                  <a:ext cx="499" cy="49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93" name="Oval 97"/>
                <p:cNvSpPr>
                  <a:spLocks noChangeArrowheads="1"/>
                </p:cNvSpPr>
                <p:nvPr/>
              </p:nvSpPr>
              <p:spPr bwMode="auto">
                <a:xfrm>
                  <a:off x="975" y="1957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94" name="Oval 98"/>
                <p:cNvSpPr>
                  <a:spLocks noChangeArrowheads="1"/>
                </p:cNvSpPr>
                <p:nvPr/>
              </p:nvSpPr>
              <p:spPr bwMode="auto">
                <a:xfrm>
                  <a:off x="1020" y="2048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229" name="Oval 133"/>
              <p:cNvSpPr>
                <a:spLocks noChangeArrowheads="1"/>
              </p:cNvSpPr>
              <p:nvPr/>
            </p:nvSpPr>
            <p:spPr bwMode="auto">
              <a:xfrm>
                <a:off x="603" y="3094"/>
                <a:ext cx="136" cy="91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7" name="グループ化 56"/>
          <p:cNvGrpSpPr/>
          <p:nvPr/>
        </p:nvGrpSpPr>
        <p:grpSpPr>
          <a:xfrm>
            <a:off x="3397270" y="3929066"/>
            <a:ext cx="2428892" cy="2119873"/>
            <a:chOff x="3397270" y="3929066"/>
            <a:chExt cx="2428892" cy="2119873"/>
          </a:xfrm>
        </p:grpSpPr>
        <p:sp>
          <p:nvSpPr>
            <p:cNvPr id="98" name="Text Box 142"/>
            <p:cNvSpPr txBox="1">
              <a:spLocks noChangeArrowheads="1"/>
            </p:cNvSpPr>
            <p:nvPr/>
          </p:nvSpPr>
          <p:spPr bwMode="auto">
            <a:xfrm>
              <a:off x="3397270" y="3929066"/>
              <a:ext cx="242889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800" b="1" dirty="0" smtClean="0">
                  <a:latin typeface="Verdana" pitchFamily="34" charset="0"/>
                </a:rPr>
                <a:t>・</a:t>
              </a:r>
              <a:r>
                <a:rPr lang="en-US" altLang="ja-JP" sz="1800" b="1" dirty="0" err="1" smtClean="0">
                  <a:latin typeface="Verdana" pitchFamily="34" charset="0"/>
                </a:rPr>
                <a:t>DGTech</a:t>
              </a:r>
              <a:r>
                <a:rPr lang="en-US" altLang="ja-JP" sz="1800" b="1" dirty="0" smtClean="0">
                  <a:latin typeface="Verdana" pitchFamily="34" charset="0"/>
                </a:rPr>
                <a:t> </a:t>
              </a:r>
              <a:r>
                <a:rPr lang="en-US" altLang="ja-JP" sz="1800" b="1" dirty="0" err="1" smtClean="0">
                  <a:latin typeface="Verdana" pitchFamily="34" charset="0"/>
                </a:rPr>
                <a:t>VHand</a:t>
              </a:r>
              <a:endParaRPr lang="en-US" altLang="ja-JP" sz="1800" b="1" dirty="0" smtClean="0">
                <a:latin typeface="Verdana" pitchFamily="34" charset="0"/>
              </a:endParaRPr>
            </a:p>
            <a:p>
              <a:pPr algn="l"/>
              <a:r>
                <a:rPr lang="en-US" altLang="ja-JP" sz="1800" b="1" dirty="0" smtClean="0">
                  <a:latin typeface="Verdana" pitchFamily="34" charset="0"/>
                </a:rPr>
                <a:t> (Data Glove)</a:t>
              </a:r>
            </a:p>
          </p:txBody>
        </p:sp>
        <p:pic>
          <p:nvPicPr>
            <p:cNvPr id="43009" name="Picture 1" descr="D:\home\makio\FIT\Lectures\SpecialClass\08\images\DG1.bmp"/>
            <p:cNvPicPr>
              <a:picLocks noChangeAspect="1" noChangeArrowheads="1"/>
            </p:cNvPicPr>
            <p:nvPr/>
          </p:nvPicPr>
          <p:blipFill>
            <a:blip r:embed="rId2" cstate="print">
              <a:lum bright="-16000" contrast="18000"/>
            </a:blip>
            <a:srcRect/>
            <a:stretch>
              <a:fillRect/>
            </a:stretch>
          </p:blipFill>
          <p:spPr bwMode="auto">
            <a:xfrm>
              <a:off x="3540146" y="4646835"/>
              <a:ext cx="1071570" cy="14021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" name="グループ化 102"/>
          <p:cNvGrpSpPr/>
          <p:nvPr/>
        </p:nvGrpSpPr>
        <p:grpSpPr>
          <a:xfrm>
            <a:off x="5969038" y="1342716"/>
            <a:ext cx="2389176" cy="2470130"/>
            <a:chOff x="2571736" y="3959266"/>
            <a:chExt cx="2389176" cy="2470130"/>
          </a:xfrm>
        </p:grpSpPr>
        <p:grpSp>
          <p:nvGrpSpPr>
            <p:cNvPr id="100" name="グループ化 99"/>
            <p:cNvGrpSpPr/>
            <p:nvPr/>
          </p:nvGrpSpPr>
          <p:grpSpPr>
            <a:xfrm>
              <a:off x="2571736" y="3959266"/>
              <a:ext cx="2389176" cy="2470130"/>
              <a:chOff x="763581" y="4000504"/>
              <a:chExt cx="2389176" cy="2470130"/>
            </a:xfrm>
          </p:grpSpPr>
          <p:grpSp>
            <p:nvGrpSpPr>
              <p:cNvPr id="4186" name="Group 90"/>
              <p:cNvGrpSpPr>
                <a:grpSpLocks/>
              </p:cNvGrpSpPr>
              <p:nvPr/>
            </p:nvGrpSpPr>
            <p:grpSpPr bwMode="auto">
              <a:xfrm>
                <a:off x="2000232" y="4000504"/>
                <a:ext cx="1152525" cy="2159000"/>
                <a:chOff x="3651" y="3067"/>
                <a:chExt cx="726" cy="113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82" name="Line 86"/>
                <p:cNvSpPr>
                  <a:spLocks noChangeShapeType="1"/>
                </p:cNvSpPr>
                <p:nvPr/>
              </p:nvSpPr>
              <p:spPr bwMode="auto">
                <a:xfrm>
                  <a:off x="3651" y="3385"/>
                  <a:ext cx="0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8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651" y="3067"/>
                  <a:ext cx="726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84" name="Line 88"/>
                <p:cNvSpPr>
                  <a:spLocks noChangeShapeType="1"/>
                </p:cNvSpPr>
                <p:nvPr/>
              </p:nvSpPr>
              <p:spPr bwMode="auto">
                <a:xfrm>
                  <a:off x="4377" y="3067"/>
                  <a:ext cx="0" cy="1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85" name="Line 89"/>
                <p:cNvSpPr>
                  <a:spLocks noChangeShapeType="1"/>
                </p:cNvSpPr>
                <p:nvPr/>
              </p:nvSpPr>
              <p:spPr bwMode="auto">
                <a:xfrm>
                  <a:off x="3651" y="3929"/>
                  <a:ext cx="726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34" name="Group 138"/>
              <p:cNvGrpSpPr>
                <a:grpSpLocks/>
              </p:cNvGrpSpPr>
              <p:nvPr/>
            </p:nvGrpSpPr>
            <p:grpSpPr bwMode="auto">
              <a:xfrm>
                <a:off x="763581" y="4454509"/>
                <a:ext cx="1368425" cy="2016125"/>
                <a:chOff x="3107" y="2750"/>
                <a:chExt cx="862" cy="127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09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107" y="3616"/>
                  <a:ext cx="862" cy="40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ja-JP" sz="1800" b="1">
                      <a:latin typeface="Verdana" pitchFamily="34" charset="0"/>
                    </a:rPr>
                    <a:t>Eye</a:t>
                  </a:r>
                </a:p>
                <a:p>
                  <a:pPr algn="l"/>
                  <a:r>
                    <a:rPr lang="en-US" altLang="ja-JP" sz="1800" b="1">
                      <a:latin typeface="Verdana" pitchFamily="34" charset="0"/>
                    </a:rPr>
                    <a:t>tracking</a:t>
                  </a:r>
                </a:p>
              </p:txBody>
            </p:sp>
            <p:grpSp>
              <p:nvGrpSpPr>
                <p:cNvPr id="4233" name="Group 137"/>
                <p:cNvGrpSpPr>
                  <a:grpSpLocks/>
                </p:cNvGrpSpPr>
                <p:nvPr/>
              </p:nvGrpSpPr>
              <p:grpSpPr bwMode="auto">
                <a:xfrm>
                  <a:off x="3152" y="2750"/>
                  <a:ext cx="590" cy="862"/>
                  <a:chOff x="2381" y="2704"/>
                  <a:chExt cx="590" cy="862"/>
                </a:xfrm>
              </p:grpSpPr>
              <p:grpSp>
                <p:nvGrpSpPr>
                  <p:cNvPr id="421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2381" y="2704"/>
                    <a:ext cx="590" cy="862"/>
                    <a:chOff x="657" y="1412"/>
                    <a:chExt cx="590" cy="862"/>
                  </a:xfrm>
                </p:grpSpPr>
                <p:sp>
                  <p:nvSpPr>
                    <p:cNvPr id="4216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" y="1503"/>
                      <a:ext cx="454" cy="771"/>
                    </a:xfrm>
                    <a:prstGeom prst="rtTriangl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17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7" y="1412"/>
                      <a:ext cx="499" cy="499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1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5" y="1957"/>
                      <a:ext cx="45" cy="4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19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2048"/>
                      <a:ext cx="45" cy="4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422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653" y="2795"/>
                    <a:ext cx="136" cy="227"/>
                    <a:chOff x="3198" y="2840"/>
                    <a:chExt cx="136" cy="227"/>
                  </a:xfrm>
                </p:grpSpPr>
                <p:sp>
                  <p:nvSpPr>
                    <p:cNvPr id="4220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8" y="2840"/>
                      <a:ext cx="136" cy="2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21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2895"/>
                      <a:ext cx="46" cy="9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4237" name="Line 141"/>
              <p:cNvSpPr>
                <a:spLocks noChangeShapeType="1"/>
              </p:cNvSpPr>
              <p:nvPr/>
            </p:nvSpPr>
            <p:spPr bwMode="auto">
              <a:xfrm flipV="1">
                <a:off x="1411281" y="4598971"/>
                <a:ext cx="1152525" cy="144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101" name="直線矢印コネクタ 100"/>
            <p:cNvCxnSpPr/>
            <p:nvPr/>
          </p:nvCxnSpPr>
          <p:spPr bwMode="auto">
            <a:xfrm rot="5400000" flipH="1" flipV="1">
              <a:off x="4250529" y="4607727"/>
              <a:ext cx="214314" cy="14287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5897600" y="3929066"/>
            <a:ext cx="2428892" cy="1595732"/>
            <a:chOff x="5897600" y="3929066"/>
            <a:chExt cx="2428892" cy="1595732"/>
          </a:xfrm>
        </p:grpSpPr>
        <p:sp>
          <p:nvSpPr>
            <p:cNvPr id="104" name="Text Box 142"/>
            <p:cNvSpPr txBox="1">
              <a:spLocks noChangeArrowheads="1"/>
            </p:cNvSpPr>
            <p:nvPr/>
          </p:nvSpPr>
          <p:spPr bwMode="auto">
            <a:xfrm>
              <a:off x="5897600" y="3929066"/>
              <a:ext cx="242889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800" b="1" dirty="0" smtClean="0">
                  <a:latin typeface="Verdana" pitchFamily="34" charset="0"/>
                </a:rPr>
                <a:t>・</a:t>
              </a:r>
              <a:r>
                <a:rPr lang="en-US" altLang="ja-JP" sz="1800" b="1" dirty="0" smtClean="0">
                  <a:latin typeface="Verdana" pitchFamily="34" charset="0"/>
                </a:rPr>
                <a:t>NAC EMR9</a:t>
              </a:r>
            </a:p>
          </p:txBody>
        </p:sp>
        <p:pic>
          <p:nvPicPr>
            <p:cNvPr id="43011" name="Picture 3" descr="D:\home\makio\FIT\Lectures\SpecialClass\08\images\NA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40476" y="4361083"/>
              <a:ext cx="1744210" cy="11637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グループ化 59"/>
          <p:cNvGrpSpPr/>
          <p:nvPr/>
        </p:nvGrpSpPr>
        <p:grpSpPr>
          <a:xfrm>
            <a:off x="2571736" y="6247977"/>
            <a:ext cx="6429420" cy="538609"/>
            <a:chOff x="2571736" y="6247977"/>
            <a:chExt cx="6429420" cy="538609"/>
          </a:xfrm>
        </p:grpSpPr>
        <p:sp>
          <p:nvSpPr>
            <p:cNvPr id="106" name="Text Box 55"/>
            <p:cNvSpPr txBox="1">
              <a:spLocks noChangeArrowheads="1"/>
            </p:cNvSpPr>
            <p:nvPr/>
          </p:nvSpPr>
          <p:spPr bwMode="auto">
            <a:xfrm>
              <a:off x="3214678" y="6247977"/>
              <a:ext cx="5786478" cy="538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800" b="1" dirty="0" smtClean="0">
                  <a:latin typeface="Verdana" pitchFamily="34" charset="0"/>
                </a:rPr>
                <a:t>Hands are the new remote control</a:t>
              </a:r>
            </a:p>
            <a:p>
              <a:pPr algn="l"/>
              <a:r>
                <a:rPr lang="en-US" altLang="ja-JP" sz="1100" b="1" dirty="0" smtClean="0">
                  <a:latin typeface="Verdana" pitchFamily="34" charset="0"/>
                </a:rPr>
                <a:t>http://news.bbc.co.uk/1/hi/programmes/click_online/7820866.stm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107" name="動作設定ボタン : ビデオ 106">
              <a:hlinkClick r:id="rId4" highlightClick="1"/>
            </p:cNvPr>
            <p:cNvSpPr/>
            <p:nvPr/>
          </p:nvSpPr>
          <p:spPr>
            <a:xfrm>
              <a:off x="2571736" y="6311572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896940" y="3929066"/>
            <a:ext cx="1928826" cy="1865136"/>
            <a:chOff x="896940" y="3929066"/>
            <a:chExt cx="1928826" cy="1865136"/>
          </a:xfrm>
        </p:grpSpPr>
        <p:sp>
          <p:nvSpPr>
            <p:cNvPr id="97" name="Text Box 142"/>
            <p:cNvSpPr txBox="1">
              <a:spLocks noChangeArrowheads="1"/>
            </p:cNvSpPr>
            <p:nvPr/>
          </p:nvSpPr>
          <p:spPr bwMode="auto">
            <a:xfrm>
              <a:off x="896940" y="3929066"/>
              <a:ext cx="19288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800" b="1" dirty="0" smtClean="0">
                  <a:latin typeface="Verdana" pitchFamily="34" charset="0"/>
                </a:rPr>
                <a:t>・</a:t>
              </a:r>
              <a:r>
                <a:rPr lang="en-US" altLang="ja-JP" sz="1800" b="1" dirty="0" smtClean="0">
                  <a:latin typeface="Verdana" pitchFamily="34" charset="0"/>
                </a:rPr>
                <a:t>MS Speech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  <p:pic>
          <p:nvPicPr>
            <p:cNvPr id="27649" name="Picture 1" descr="C:\Users\root\AppData\Local\Microsoft\Windows\Temporary Internet Files\Content.IE5\CKN3Z8R6\MCj0307877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4414" y="4714884"/>
              <a:ext cx="928694" cy="1079318"/>
            </a:xfrm>
            <a:prstGeom prst="rect">
              <a:avLst/>
            </a:prstGeom>
            <a:noFill/>
          </p:spPr>
        </p:pic>
      </p:grp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250825" y="1071546"/>
            <a:ext cx="5184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>
                <a:latin typeface="Verdana" pitchFamily="34" charset="0"/>
              </a:rPr>
              <a:t>T</a:t>
            </a:r>
            <a:r>
              <a:rPr lang="en-US" altLang="ja-JP" sz="1800" b="1" dirty="0" smtClean="0">
                <a:latin typeface="Verdana" pitchFamily="34" charset="0"/>
              </a:rPr>
              <a:t>UI </a:t>
            </a:r>
            <a:r>
              <a:rPr lang="en-US" altLang="ja-JP" sz="1800" b="1" dirty="0">
                <a:latin typeface="Verdana" pitchFamily="34" charset="0"/>
              </a:rPr>
              <a:t>- </a:t>
            </a:r>
            <a:r>
              <a:rPr lang="en-US" altLang="ja-JP" sz="1800" b="1" dirty="0" smtClean="0">
                <a:latin typeface="Verdana" pitchFamily="34" charset="0"/>
              </a:rPr>
              <a:t>Tangible </a:t>
            </a:r>
            <a:r>
              <a:rPr lang="en-US" altLang="ja-JP" sz="1800" b="1" dirty="0">
                <a:latin typeface="Verdana" pitchFamily="34" charset="0"/>
              </a:rPr>
              <a:t>U</a:t>
            </a:r>
            <a:r>
              <a:rPr lang="en-US" altLang="ja-JP" sz="1800" b="1" dirty="0" smtClean="0">
                <a:latin typeface="Verdana" pitchFamily="34" charset="0"/>
              </a:rPr>
              <a:t>ser </a:t>
            </a:r>
            <a:r>
              <a:rPr lang="en-US" altLang="ja-JP" sz="1800" b="1" dirty="0">
                <a:latin typeface="Verdana" pitchFamily="34" charset="0"/>
              </a:rPr>
              <a:t>I</a:t>
            </a:r>
            <a:r>
              <a:rPr lang="en-US" altLang="ja-JP" sz="1800" b="1" dirty="0" smtClean="0">
                <a:latin typeface="Verdana" pitchFamily="34" charset="0"/>
              </a:rPr>
              <a:t>nterface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99" name="Text Box 142"/>
          <p:cNvSpPr txBox="1">
            <a:spLocks noChangeArrowheads="1"/>
          </p:cNvSpPr>
          <p:nvPr/>
        </p:nvSpPr>
        <p:spPr bwMode="auto">
          <a:xfrm>
            <a:off x="4871320" y="1071546"/>
            <a:ext cx="40005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800" b="1" dirty="0" smtClean="0">
                <a:latin typeface="Verdana" pitchFamily="34" charset="0"/>
              </a:rPr>
              <a:t>WUI – Web User Interface</a:t>
            </a:r>
            <a:endParaRPr lang="en-US" altLang="ja-JP" sz="1800" b="1" dirty="0">
              <a:latin typeface="Verdana" pitchFamily="34" charset="0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43603" y="1500174"/>
            <a:ext cx="4114083" cy="2143161"/>
            <a:chOff x="243603" y="1500174"/>
            <a:chExt cx="4114083" cy="2143161"/>
          </a:xfrm>
        </p:grpSpPr>
        <p:pic>
          <p:nvPicPr>
            <p:cNvPr id="47" name="Picture 77" descr="tangible1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3000"/>
            </a:blip>
            <a:srcRect/>
            <a:stretch>
              <a:fillRect/>
            </a:stretch>
          </p:blipFill>
          <p:spPr bwMode="auto">
            <a:xfrm>
              <a:off x="396864" y="1916135"/>
              <a:ext cx="2603500" cy="172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 Box 79"/>
            <p:cNvSpPr txBox="1">
              <a:spLocks noChangeArrowheads="1"/>
            </p:cNvSpPr>
            <p:nvPr/>
          </p:nvSpPr>
          <p:spPr bwMode="auto">
            <a:xfrm>
              <a:off x="243603" y="1500174"/>
              <a:ext cx="411408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800" b="1" dirty="0" smtClean="0">
                  <a:latin typeface="Verdana" pitchFamily="34" charset="0"/>
                </a:rPr>
                <a:t>・</a:t>
              </a:r>
              <a:r>
                <a:rPr lang="en-US" altLang="ja-JP" sz="1800" b="1" dirty="0" smtClean="0">
                  <a:latin typeface="Verdana" pitchFamily="34" charset="0"/>
                </a:rPr>
                <a:t>BUILD-IT</a:t>
              </a:r>
              <a:r>
                <a:rPr lang="en-US" altLang="ja-JP" sz="1800" b="1" dirty="0">
                  <a:latin typeface="Verdana" pitchFamily="34" charset="0"/>
                </a:rPr>
                <a:t>, </a:t>
              </a:r>
              <a:r>
                <a:rPr lang="en-US" altLang="ja-JP" sz="1800" b="1" dirty="0" err="1">
                  <a:latin typeface="Verdana" pitchFamily="34" charset="0"/>
                </a:rPr>
                <a:t>Morten</a:t>
              </a:r>
              <a:r>
                <a:rPr lang="en-US" altLang="ja-JP" sz="1800" b="1" dirty="0">
                  <a:latin typeface="Verdana" pitchFamily="34" charset="0"/>
                </a:rPr>
                <a:t> </a:t>
              </a:r>
              <a:r>
                <a:rPr lang="en-US" altLang="ja-JP" sz="1800" b="1" dirty="0" err="1">
                  <a:latin typeface="Verdana" pitchFamily="34" charset="0"/>
                </a:rPr>
                <a:t>Fjeld</a:t>
              </a:r>
              <a:r>
                <a:rPr lang="en-US" altLang="ja-JP" sz="1800" b="1" dirty="0">
                  <a:latin typeface="Verdana" pitchFamily="34" charset="0"/>
                </a:rPr>
                <a:t> et al.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672759" y="1500174"/>
            <a:ext cx="4284096" cy="4071966"/>
            <a:chOff x="4672759" y="1500174"/>
            <a:chExt cx="4284096" cy="4071966"/>
          </a:xfrm>
        </p:grpSpPr>
        <p:pic>
          <p:nvPicPr>
            <p:cNvPr id="50178" name="Picture 2" descr="D:\home\makio\FIT\Lectures\SpecialClass\08\images\WU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1928802"/>
              <a:ext cx="4170541" cy="36433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 Box 79"/>
            <p:cNvSpPr txBox="1">
              <a:spLocks noChangeArrowheads="1"/>
            </p:cNvSpPr>
            <p:nvPr/>
          </p:nvSpPr>
          <p:spPr bwMode="auto">
            <a:xfrm>
              <a:off x="4672759" y="1500174"/>
              <a:ext cx="411408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800" b="1" dirty="0" smtClean="0">
                  <a:latin typeface="Verdana" pitchFamily="34" charset="0"/>
                </a:rPr>
                <a:t>・</a:t>
              </a:r>
              <a:r>
                <a:rPr lang="en-US" altLang="ja-JP" sz="1800" b="1" dirty="0" smtClean="0">
                  <a:latin typeface="Verdana" pitchFamily="34" charset="0"/>
                </a:rPr>
                <a:t>IE, Firefox etc.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  <p:pic>
        <p:nvPicPr>
          <p:cNvPr id="48" name="Picture 78" descr="tangible2"/>
          <p:cNvPicPr>
            <a:picLocks noChangeAspect="1" noChangeArrowheads="1"/>
          </p:cNvPicPr>
          <p:nvPr/>
        </p:nvPicPr>
        <p:blipFill>
          <a:blip r:embed="rId5" cstate="print">
            <a:lum bright="9000" contrast="37000"/>
          </a:blip>
          <a:srcRect/>
          <a:stretch>
            <a:fillRect/>
          </a:stretch>
        </p:blipFill>
        <p:spPr bwMode="auto">
          <a:xfrm>
            <a:off x="1315988" y="3075005"/>
            <a:ext cx="3240087" cy="2187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76" descr="tangibl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4" y="4701638"/>
            <a:ext cx="3035292" cy="20135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1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244481" y="1059457"/>
            <a:ext cx="5184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BMI </a:t>
            </a:r>
            <a:r>
              <a:rPr lang="en-US" altLang="ja-JP" sz="1800" b="1" dirty="0">
                <a:latin typeface="Verdana" pitchFamily="34" charset="0"/>
              </a:rPr>
              <a:t>- </a:t>
            </a:r>
            <a:r>
              <a:rPr lang="en-US" altLang="ja-JP" sz="1800" b="1" dirty="0" smtClean="0">
                <a:latin typeface="Verdana" pitchFamily="34" charset="0"/>
              </a:rPr>
              <a:t>Brain Machine </a:t>
            </a:r>
            <a:r>
              <a:rPr lang="en-US" altLang="ja-JP" sz="1800" b="1" dirty="0">
                <a:latin typeface="Verdana" pitchFamily="34" charset="0"/>
              </a:rPr>
              <a:t>I</a:t>
            </a:r>
            <a:r>
              <a:rPr lang="en-US" altLang="ja-JP" sz="1800" b="1" dirty="0" smtClean="0">
                <a:latin typeface="Verdana" pitchFamily="34" charset="0"/>
              </a:rPr>
              <a:t>nterface</a:t>
            </a:r>
            <a:endParaRPr lang="en-US" altLang="ja-JP" sz="1800" b="1" dirty="0">
              <a:latin typeface="Verdana" pitchFamily="34" charset="0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1214414" y="2071678"/>
            <a:ext cx="1397000" cy="2298105"/>
            <a:chOff x="1071538" y="4429132"/>
            <a:chExt cx="1397000" cy="2298105"/>
          </a:xfrm>
        </p:grpSpPr>
        <p:sp>
          <p:nvSpPr>
            <p:cNvPr id="64" name="Text Box 112"/>
            <p:cNvSpPr txBox="1">
              <a:spLocks noChangeArrowheads="1"/>
            </p:cNvSpPr>
            <p:nvPr/>
          </p:nvSpPr>
          <p:spPr bwMode="auto">
            <a:xfrm>
              <a:off x="1100113" y="5803907"/>
              <a:ext cx="1368425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 smtClean="0">
                  <a:latin typeface="Verdana" pitchFamily="34" charset="0"/>
                </a:rPr>
                <a:t>Brain waves</a:t>
              </a:r>
            </a:p>
            <a:p>
              <a:pPr algn="l"/>
              <a:endParaRPr lang="en-US" altLang="ja-JP" sz="1800" b="1" dirty="0">
                <a:latin typeface="Verdana" pitchFamily="34" charset="0"/>
              </a:endParaRPr>
            </a:p>
          </p:txBody>
        </p: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071538" y="4429132"/>
              <a:ext cx="936625" cy="1368425"/>
              <a:chOff x="657" y="1412"/>
              <a:chExt cx="590" cy="862"/>
            </a:xfrm>
          </p:grpSpPr>
          <p:sp>
            <p:nvSpPr>
              <p:cNvPr id="68" name="AutoShape 115"/>
              <p:cNvSpPr>
                <a:spLocks noChangeArrowheads="1"/>
              </p:cNvSpPr>
              <p:nvPr/>
            </p:nvSpPr>
            <p:spPr bwMode="auto">
              <a:xfrm>
                <a:off x="793" y="1503"/>
                <a:ext cx="454" cy="771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9" name="Oval 116"/>
              <p:cNvSpPr>
                <a:spLocks noChangeArrowheads="1"/>
              </p:cNvSpPr>
              <p:nvPr/>
            </p:nvSpPr>
            <p:spPr bwMode="auto">
              <a:xfrm>
                <a:off x="657" y="1412"/>
                <a:ext cx="499" cy="49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0" name="Oval 117"/>
              <p:cNvSpPr>
                <a:spLocks noChangeArrowheads="1"/>
              </p:cNvSpPr>
              <p:nvPr/>
            </p:nvSpPr>
            <p:spPr bwMode="auto">
              <a:xfrm>
                <a:off x="975" y="1957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" name="Oval 118"/>
              <p:cNvSpPr>
                <a:spLocks noChangeArrowheads="1"/>
              </p:cNvSpPr>
              <p:nvPr/>
            </p:nvSpPr>
            <p:spPr bwMode="auto">
              <a:xfrm>
                <a:off x="1020" y="2048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65" name="グループ化 64"/>
          <p:cNvGrpSpPr/>
          <p:nvPr/>
        </p:nvGrpSpPr>
        <p:grpSpPr>
          <a:xfrm>
            <a:off x="1785918" y="1785926"/>
            <a:ext cx="3438541" cy="2159000"/>
            <a:chOff x="1643042" y="4143380"/>
            <a:chExt cx="3438541" cy="2159000"/>
          </a:xfrm>
        </p:grpSpPr>
        <p:sp>
          <p:nvSpPr>
            <p:cNvPr id="74" name="正方形/長方形 73"/>
            <p:cNvSpPr/>
            <p:nvPr/>
          </p:nvSpPr>
          <p:spPr>
            <a:xfrm>
              <a:off x="3000364" y="4429132"/>
              <a:ext cx="714380" cy="38100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 bwMode="auto">
            <a:xfrm>
              <a:off x="1643042" y="4357694"/>
              <a:ext cx="1465545" cy="363254"/>
            </a:xfrm>
            <a:custGeom>
              <a:avLst/>
              <a:gdLst>
                <a:gd name="connsiteX0" fmla="*/ 0 w 1465545"/>
                <a:gd name="connsiteY0" fmla="*/ 304799 h 363254"/>
                <a:gd name="connsiteX1" fmla="*/ 501041 w 1465545"/>
                <a:gd name="connsiteY1" fmla="*/ 4175 h 363254"/>
                <a:gd name="connsiteX2" fmla="*/ 977030 w 1465545"/>
                <a:gd name="connsiteY2" fmla="*/ 329851 h 363254"/>
                <a:gd name="connsiteX3" fmla="*/ 1465545 w 1465545"/>
                <a:gd name="connsiteY3" fmla="*/ 204591 h 36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545" h="363254">
                  <a:moveTo>
                    <a:pt x="0" y="304799"/>
                  </a:moveTo>
                  <a:cubicBezTo>
                    <a:pt x="169101" y="152399"/>
                    <a:pt x="338203" y="0"/>
                    <a:pt x="501041" y="4175"/>
                  </a:cubicBezTo>
                  <a:cubicBezTo>
                    <a:pt x="663879" y="8350"/>
                    <a:pt x="816279" y="296448"/>
                    <a:pt x="977030" y="329851"/>
                  </a:cubicBezTo>
                  <a:cubicBezTo>
                    <a:pt x="1137781" y="363254"/>
                    <a:pt x="1301663" y="283922"/>
                    <a:pt x="1465545" y="204591"/>
                  </a:cubicBezTo>
                </a:path>
              </a:pathLst>
            </a:cu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78" name="フリーフォーム 77"/>
            <p:cNvSpPr/>
            <p:nvPr/>
          </p:nvSpPr>
          <p:spPr bwMode="auto">
            <a:xfrm>
              <a:off x="3607496" y="4672208"/>
              <a:ext cx="313151" cy="713984"/>
            </a:xfrm>
            <a:custGeom>
              <a:avLst/>
              <a:gdLst>
                <a:gd name="connsiteX0" fmla="*/ 0 w 313151"/>
                <a:gd name="connsiteY0" fmla="*/ 0 h 713984"/>
                <a:gd name="connsiteX1" fmla="*/ 75156 w 313151"/>
                <a:gd name="connsiteY1" fmla="*/ 501041 h 713984"/>
                <a:gd name="connsiteX2" fmla="*/ 313151 w 313151"/>
                <a:gd name="connsiteY2" fmla="*/ 713984 h 71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151" h="713984">
                  <a:moveTo>
                    <a:pt x="0" y="0"/>
                  </a:moveTo>
                  <a:cubicBezTo>
                    <a:pt x="11482" y="191022"/>
                    <a:pt x="22964" y="382044"/>
                    <a:pt x="75156" y="501041"/>
                  </a:cubicBezTo>
                  <a:cubicBezTo>
                    <a:pt x="127348" y="620038"/>
                    <a:pt x="220249" y="667011"/>
                    <a:pt x="313151" y="713984"/>
                  </a:cubicBezTo>
                </a:path>
              </a:pathLst>
            </a:custGeom>
            <a:noFill/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79" name="稲妻 78"/>
            <p:cNvSpPr/>
            <p:nvPr/>
          </p:nvSpPr>
          <p:spPr>
            <a:xfrm flipV="1">
              <a:off x="2143108" y="4500570"/>
              <a:ext cx="642942" cy="214314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Group 90"/>
            <p:cNvGrpSpPr>
              <a:grpSpLocks/>
            </p:cNvGrpSpPr>
            <p:nvPr/>
          </p:nvGrpSpPr>
          <p:grpSpPr bwMode="auto">
            <a:xfrm>
              <a:off x="3929058" y="4143380"/>
              <a:ext cx="1152525" cy="2159000"/>
              <a:chOff x="3651" y="3067"/>
              <a:chExt cx="726" cy="11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>
                <a:off x="3651" y="3385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 flipV="1">
                <a:off x="3651" y="3067"/>
                <a:ext cx="7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377" y="3067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>
                <a:off x="3651" y="3929"/>
                <a:ext cx="72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91" name="直線矢印コネクタ 90"/>
            <p:cNvCxnSpPr/>
            <p:nvPr/>
          </p:nvCxnSpPr>
          <p:spPr bwMode="auto">
            <a:xfrm rot="5400000" flipH="1" flipV="1">
              <a:off x="4250529" y="5107793"/>
              <a:ext cx="214314" cy="14287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>
            <a:off x="4000496" y="4286256"/>
            <a:ext cx="4929222" cy="967237"/>
            <a:chOff x="4000496" y="4286256"/>
            <a:chExt cx="4929222" cy="967237"/>
          </a:xfrm>
        </p:grpSpPr>
        <p:sp>
          <p:nvSpPr>
            <p:cNvPr id="77" name="Text Box 55"/>
            <p:cNvSpPr txBox="1">
              <a:spLocks noChangeArrowheads="1"/>
            </p:cNvSpPr>
            <p:nvPr/>
          </p:nvSpPr>
          <p:spPr bwMode="auto">
            <a:xfrm>
              <a:off x="4000496" y="4714884"/>
              <a:ext cx="4929222" cy="538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800" b="1" dirty="0" smtClean="0">
                  <a:latin typeface="Verdana" pitchFamily="34" charset="0"/>
                </a:rPr>
                <a:t>Monkey's brain controls arm</a:t>
              </a:r>
            </a:p>
            <a:p>
              <a:pPr algn="l"/>
              <a:r>
                <a:rPr lang="en-US" altLang="ja-JP" sz="1100" b="1" dirty="0" smtClean="0">
                  <a:latin typeface="Verdana" pitchFamily="34" charset="0"/>
                </a:rPr>
                <a:t>http://news.bbc.co.uk/2/hi/science/nature/7426822.stm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80" name="動作設定ボタン : ビデオ 79">
              <a:hlinkClick r:id="rId2" highlightClick="1"/>
            </p:cNvPr>
            <p:cNvSpPr/>
            <p:nvPr/>
          </p:nvSpPr>
          <p:spPr>
            <a:xfrm>
              <a:off x="4071934" y="4286256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000496" y="5357826"/>
            <a:ext cx="4929222" cy="1305791"/>
            <a:chOff x="4000496" y="5357826"/>
            <a:chExt cx="4929222" cy="1305791"/>
          </a:xfrm>
        </p:grpSpPr>
        <p:sp>
          <p:nvSpPr>
            <p:cNvPr id="81" name="Text Box 55"/>
            <p:cNvSpPr txBox="1">
              <a:spLocks noChangeArrowheads="1"/>
            </p:cNvSpPr>
            <p:nvPr/>
          </p:nvSpPr>
          <p:spPr bwMode="auto">
            <a:xfrm>
              <a:off x="4000496" y="5786454"/>
              <a:ext cx="4929222" cy="877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800" b="1" dirty="0" smtClean="0">
                  <a:latin typeface="Verdana" pitchFamily="34" charset="0"/>
                </a:rPr>
                <a:t>Brain controls video game</a:t>
              </a:r>
            </a:p>
            <a:p>
              <a:pPr algn="l"/>
              <a:r>
                <a:rPr lang="en-US" altLang="ja-JP" sz="1100" b="1" dirty="0" smtClean="0">
                  <a:latin typeface="Verdana" pitchFamily="34" charset="0"/>
                </a:rPr>
                <a:t>http://www.bbc.co.uk/mediaselector/check/player/nol/newsid_6640000/newsid_6645400?redirect=6645429.stm&amp;news=1&amp;nbram=1&amp;nbwm=1&amp;bbwm=1&amp;bbram=1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82" name="動作設定ボタン : ビデオ 81">
              <a:hlinkClick r:id="rId3" highlightClick="1"/>
            </p:cNvPr>
            <p:cNvSpPr/>
            <p:nvPr/>
          </p:nvSpPr>
          <p:spPr>
            <a:xfrm>
              <a:off x="4071934" y="5357826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244481" y="1059457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Immersive Environment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243603" y="1714488"/>
            <a:ext cx="41140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CAVE System</a:t>
            </a:r>
          </a:p>
        </p:txBody>
      </p: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4500562" y="1714488"/>
            <a:ext cx="41140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err="1" smtClean="0">
                <a:latin typeface="Verdana" pitchFamily="34" charset="0"/>
              </a:rPr>
              <a:t>eMagin</a:t>
            </a:r>
            <a:r>
              <a:rPr lang="en-US" altLang="ja-JP" sz="1800" b="1" dirty="0" smtClean="0">
                <a:latin typeface="Verdana" pitchFamily="34" charset="0"/>
              </a:rPr>
              <a:t> Z800 3DVisor</a:t>
            </a:r>
          </a:p>
          <a:p>
            <a:pPr algn="l"/>
            <a:r>
              <a:rPr lang="en-US" altLang="ja-JP" sz="1800" b="1" dirty="0" smtClean="0">
                <a:latin typeface="Verdana" pitchFamily="34" charset="0"/>
              </a:rPr>
              <a:t> (Head-mounted display)</a:t>
            </a:r>
            <a:endParaRPr lang="en-US" altLang="ja-JP" sz="1800" b="1" dirty="0">
              <a:latin typeface="Verdana" pitchFamily="34" charset="0"/>
            </a:endParaRPr>
          </a:p>
        </p:txBody>
      </p:sp>
      <p:pic>
        <p:nvPicPr>
          <p:cNvPr id="31" name="Picture 81" descr="hapite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03695"/>
            <a:ext cx="4490884" cy="2643206"/>
          </a:xfrm>
          <a:prstGeom prst="rect">
            <a:avLst/>
          </a:prstGeom>
          <a:noFill/>
        </p:spPr>
      </p:pic>
      <p:grpSp>
        <p:nvGrpSpPr>
          <p:cNvPr id="26" name="グループ化 25"/>
          <p:cNvGrpSpPr/>
          <p:nvPr/>
        </p:nvGrpSpPr>
        <p:grpSpPr>
          <a:xfrm>
            <a:off x="928662" y="2217943"/>
            <a:ext cx="2500330" cy="1928826"/>
            <a:chOff x="928662" y="2217943"/>
            <a:chExt cx="2500330" cy="1928826"/>
          </a:xfrm>
        </p:grpSpPr>
        <p:grpSp>
          <p:nvGrpSpPr>
            <p:cNvPr id="34" name="Group 49"/>
            <p:cNvGrpSpPr>
              <a:grpSpLocks/>
            </p:cNvGrpSpPr>
            <p:nvPr/>
          </p:nvGrpSpPr>
          <p:grpSpPr bwMode="auto">
            <a:xfrm>
              <a:off x="928662" y="3003761"/>
              <a:ext cx="1071570" cy="998557"/>
              <a:chOff x="476" y="1412"/>
              <a:chExt cx="998" cy="930"/>
            </a:xfrm>
          </p:grpSpPr>
          <p:sp>
            <p:nvSpPr>
              <p:cNvPr id="35" name="Oval 47"/>
              <p:cNvSpPr>
                <a:spLocks noChangeArrowheads="1"/>
              </p:cNvSpPr>
              <p:nvPr/>
            </p:nvSpPr>
            <p:spPr bwMode="auto">
              <a:xfrm>
                <a:off x="476" y="2160"/>
                <a:ext cx="998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36" name="Group 48"/>
              <p:cNvGrpSpPr>
                <a:grpSpLocks/>
              </p:cNvGrpSpPr>
              <p:nvPr/>
            </p:nvGrpSpPr>
            <p:grpSpPr bwMode="auto">
              <a:xfrm>
                <a:off x="657" y="1412"/>
                <a:ext cx="590" cy="862"/>
                <a:chOff x="657" y="1412"/>
                <a:chExt cx="590" cy="862"/>
              </a:xfrm>
            </p:grpSpPr>
            <p:sp>
              <p:nvSpPr>
                <p:cNvPr id="37" name="AutoShape 10"/>
                <p:cNvSpPr>
                  <a:spLocks noChangeArrowheads="1"/>
                </p:cNvSpPr>
                <p:nvPr/>
              </p:nvSpPr>
              <p:spPr bwMode="auto">
                <a:xfrm>
                  <a:off x="793" y="1503"/>
                  <a:ext cx="454" cy="771"/>
                </a:xfrm>
                <a:prstGeom prst="rtTriangl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8" name="Oval 8"/>
                <p:cNvSpPr>
                  <a:spLocks noChangeArrowheads="1"/>
                </p:cNvSpPr>
                <p:nvPr/>
              </p:nvSpPr>
              <p:spPr bwMode="auto">
                <a:xfrm>
                  <a:off x="657" y="1412"/>
                  <a:ext cx="499" cy="49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>
                  <a:off x="975" y="1957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1020" y="2048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3" name="直方体 32"/>
            <p:cNvSpPr/>
            <p:nvPr/>
          </p:nvSpPr>
          <p:spPr>
            <a:xfrm>
              <a:off x="1500166" y="2217943"/>
              <a:ext cx="1928826" cy="1928826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85786" y="4357694"/>
            <a:ext cx="2857520" cy="2000264"/>
            <a:chOff x="785786" y="4643446"/>
            <a:chExt cx="2857520" cy="2000264"/>
          </a:xfrm>
        </p:grpSpPr>
        <p:sp>
          <p:nvSpPr>
            <p:cNvPr id="42" name="角丸四角形吹き出し 41"/>
            <p:cNvSpPr/>
            <p:nvPr/>
          </p:nvSpPr>
          <p:spPr>
            <a:xfrm>
              <a:off x="785786" y="4643446"/>
              <a:ext cx="2857520" cy="2000264"/>
            </a:xfrm>
            <a:prstGeom prst="wedgeRoundRectCallout">
              <a:avLst>
                <a:gd name="adj1" fmla="val -850"/>
                <a:gd name="adj2" fmla="val -75895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202" name="Picture 2" descr="D:\home\makio\FIT\Lectures\SpecialClass\08\images\CAV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8766" y="4732744"/>
              <a:ext cx="2500330" cy="18752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71406" y="6357958"/>
            <a:ext cx="571504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Wikipedia</a:t>
            </a:r>
          </a:p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http://en.wikipedia.org/wiki/Cave_Automatic_Virtual_Environment</a:t>
            </a:r>
            <a:endParaRPr lang="en-US" altLang="ja-JP" sz="1100" b="1" dirty="0">
              <a:latin typeface="Verdana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071934" y="5650072"/>
            <a:ext cx="4929222" cy="1136514"/>
            <a:chOff x="4071934" y="5650072"/>
            <a:chExt cx="4929222" cy="1136514"/>
          </a:xfrm>
        </p:grpSpPr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4071934" y="6078700"/>
              <a:ext cx="4929222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800" b="1" dirty="0" smtClean="0">
                  <a:latin typeface="Verdana" pitchFamily="34" charset="0"/>
                </a:rPr>
                <a:t>Remote Impact game in action</a:t>
              </a:r>
            </a:p>
            <a:p>
              <a:pPr algn="r"/>
              <a:r>
                <a:rPr lang="en-US" altLang="ja-JP" sz="1100" b="1" dirty="0" smtClean="0">
                  <a:latin typeface="Verdana" pitchFamily="34" charset="0"/>
                </a:rPr>
                <a:t>http://news.bbc.co.uk/go/em/fr/-/2/hi/uk_news/scotland/7423404.stm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25" name="動作設定ボタン : ビデオ 24">
              <a:hlinkClick r:id="rId4" highlightClick="1"/>
            </p:cNvPr>
            <p:cNvSpPr/>
            <p:nvPr/>
          </p:nvSpPr>
          <p:spPr>
            <a:xfrm>
              <a:off x="8215338" y="5650072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kumimoji="1" lang="ja-JP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8" grpId="0"/>
      <p:bldP spid="29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824677" y="1785926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u="sng" dirty="0" smtClean="0">
                <a:latin typeface="Verdana" pitchFamily="34" charset="0"/>
              </a:rPr>
              <a:t>Current trends</a:t>
            </a:r>
            <a:endParaRPr lang="en-US" altLang="ja-JP" sz="1800" b="1" u="sng" dirty="0">
              <a:latin typeface="Verdana" pitchFamily="34" charset="0"/>
            </a:endParaRP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824677" y="2857496"/>
            <a:ext cx="653340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MR - Mixed Reality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mixture between reality and virtuality</a:t>
            </a:r>
          </a:p>
        </p:txBody>
      </p: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824677" y="4062420"/>
            <a:ext cx="467836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Universal Access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kids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young people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elderly people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people with special needs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428860" y="2824163"/>
            <a:ext cx="24288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altLang="ja-JP" sz="1800" b="1" dirty="0" smtClean="0">
                <a:latin typeface="Verdana" pitchFamily="34" charset="0"/>
              </a:rPr>
              <a:t>a keyboard </a:t>
            </a:r>
            <a:r>
              <a:rPr lang="en-US" altLang="ja-JP" sz="1800" b="1" dirty="0">
                <a:latin typeface="Verdana" pitchFamily="34" charset="0"/>
              </a:rPr>
              <a:t>and</a:t>
            </a:r>
          </a:p>
          <a:p>
            <a:pPr algn="r"/>
            <a:r>
              <a:rPr lang="en-US" altLang="ja-JP" sz="1800" b="1" dirty="0">
                <a:latin typeface="Verdana" pitchFamily="34" charset="0"/>
              </a:rPr>
              <a:t>a screen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6769130" y="2105026"/>
            <a:ext cx="21605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  <a:ea typeface="ＭＳ ゴシック" pitchFamily="49" charset="-128"/>
              </a:rPr>
              <a:t>1D Data</a:t>
            </a:r>
          </a:p>
          <a:p>
            <a:pPr algn="l"/>
            <a:r>
              <a:rPr lang="en-US" altLang="ja-JP" sz="1800" b="1" dirty="0" smtClean="0">
                <a:latin typeface="Verdana" pitchFamily="34" charset="0"/>
                <a:ea typeface="ＭＳ ゴシック" pitchFamily="49" charset="-128"/>
              </a:rPr>
              <a:t>Ex. Characters</a:t>
            </a:r>
            <a:endParaRPr lang="en-US" altLang="ja-JP" sz="1800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173038" y="1557338"/>
            <a:ext cx="295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>
                <a:latin typeface="Verdana" pitchFamily="34" charset="0"/>
              </a:rPr>
              <a:t>In the past,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173038" y="38608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latin typeface="Verdana" pitchFamily="34" charset="0"/>
              </a:rPr>
              <a:t>Nowadays,</a:t>
            </a: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77782" y="87299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0" y="37393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Verdana" pitchFamily="34" charset="0"/>
              </a:rPr>
              <a:t>User Interface Design</a:t>
            </a:r>
            <a:endParaRPr lang="en-US" altLang="ja-JP" sz="2000" b="1" dirty="0">
              <a:latin typeface="Verdana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48590" y="802560"/>
            <a:ext cx="382155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b="1" dirty="0" smtClean="0">
                <a:latin typeface="Verdana" pitchFamily="34" charset="0"/>
                <a:ea typeface="ＭＳ ゴシック" pitchFamily="49" charset="-128"/>
              </a:rPr>
              <a:t>人にやさしいﾕｰｻﾞｲﾝﾀﾌｪｰｽ</a:t>
            </a:r>
            <a:endParaRPr lang="ja-JP" altLang="en-US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53" name="Text Box 62"/>
          <p:cNvSpPr txBox="1">
            <a:spLocks noChangeArrowheads="1"/>
          </p:cNvSpPr>
          <p:nvPr/>
        </p:nvSpPr>
        <p:spPr bwMode="auto">
          <a:xfrm>
            <a:off x="4929190" y="1285860"/>
            <a:ext cx="30003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800" b="1" i="1" dirty="0" smtClean="0">
                <a:latin typeface="Verdana" pitchFamily="34" charset="0"/>
                <a:ea typeface="ＭＳ ゴシック" pitchFamily="49" charset="-128"/>
              </a:rPr>
              <a:t>Information Space</a:t>
            </a:r>
            <a:endParaRPr lang="en-US" altLang="ja-JP" sz="1800" b="1" i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2500298" y="5417122"/>
            <a:ext cx="22860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altLang="ja-JP" sz="1800" b="1" dirty="0" smtClean="0">
                <a:latin typeface="Verdana" pitchFamily="34" charset="0"/>
              </a:rPr>
              <a:t>+ a mouse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6769130" y="5514819"/>
            <a:ext cx="21605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  <a:ea typeface="ＭＳ ゴシック" pitchFamily="49" charset="-128"/>
              </a:rPr>
              <a:t>2D~ Data</a:t>
            </a:r>
          </a:p>
          <a:p>
            <a:pPr algn="l"/>
            <a:r>
              <a:rPr lang="en-US" altLang="ja-JP" sz="1800" b="1" dirty="0" smtClean="0">
                <a:latin typeface="Verdana" pitchFamily="34" charset="0"/>
                <a:ea typeface="ＭＳ ゴシック" pitchFamily="49" charset="-128"/>
              </a:rPr>
              <a:t>Ex. Images, music, movies etc.</a:t>
            </a:r>
            <a:endParaRPr lang="en-US" altLang="ja-JP" sz="1800" b="1" dirty="0">
              <a:latin typeface="Verdana" pitchFamily="34" charset="0"/>
              <a:ea typeface="ＭＳ ゴシック" pitchFamily="49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757238" y="3357562"/>
            <a:ext cx="7815290" cy="2713038"/>
            <a:chOff x="757238" y="3357562"/>
            <a:chExt cx="7815290" cy="2713038"/>
          </a:xfrm>
        </p:grpSpPr>
        <p:grpSp>
          <p:nvGrpSpPr>
            <p:cNvPr id="2098" name="Group 50"/>
            <p:cNvGrpSpPr>
              <a:grpSpLocks/>
            </p:cNvGrpSpPr>
            <p:nvPr/>
          </p:nvGrpSpPr>
          <p:grpSpPr bwMode="auto">
            <a:xfrm>
              <a:off x="757238" y="4594225"/>
              <a:ext cx="1584325" cy="1476375"/>
              <a:chOff x="476" y="1412"/>
              <a:chExt cx="998" cy="930"/>
            </a:xfrm>
          </p:grpSpPr>
          <p:sp>
            <p:nvSpPr>
              <p:cNvPr id="2099" name="Oval 51"/>
              <p:cNvSpPr>
                <a:spLocks noChangeArrowheads="1"/>
              </p:cNvSpPr>
              <p:nvPr/>
            </p:nvSpPr>
            <p:spPr bwMode="auto">
              <a:xfrm>
                <a:off x="476" y="2160"/>
                <a:ext cx="998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100" name="Group 52"/>
              <p:cNvGrpSpPr>
                <a:grpSpLocks/>
              </p:cNvGrpSpPr>
              <p:nvPr/>
            </p:nvGrpSpPr>
            <p:grpSpPr bwMode="auto">
              <a:xfrm>
                <a:off x="657" y="1412"/>
                <a:ext cx="590" cy="862"/>
                <a:chOff x="657" y="1412"/>
                <a:chExt cx="590" cy="862"/>
              </a:xfrm>
            </p:grpSpPr>
            <p:sp>
              <p:nvSpPr>
                <p:cNvPr id="2101" name="AutoShape 53"/>
                <p:cNvSpPr>
                  <a:spLocks noChangeArrowheads="1"/>
                </p:cNvSpPr>
                <p:nvPr/>
              </p:nvSpPr>
              <p:spPr bwMode="auto">
                <a:xfrm>
                  <a:off x="793" y="1503"/>
                  <a:ext cx="454" cy="771"/>
                </a:xfrm>
                <a:prstGeom prst="rtTriangl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02" name="Oval 54"/>
                <p:cNvSpPr>
                  <a:spLocks noChangeArrowheads="1"/>
                </p:cNvSpPr>
                <p:nvPr/>
              </p:nvSpPr>
              <p:spPr bwMode="auto">
                <a:xfrm>
                  <a:off x="657" y="1412"/>
                  <a:ext cx="499" cy="49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03" name="Oval 55"/>
                <p:cNvSpPr>
                  <a:spLocks noChangeArrowheads="1"/>
                </p:cNvSpPr>
                <p:nvPr/>
              </p:nvSpPr>
              <p:spPr bwMode="auto">
                <a:xfrm>
                  <a:off x="975" y="1957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04" name="Oval 56"/>
                <p:cNvSpPr>
                  <a:spLocks noChangeArrowheads="1"/>
                </p:cNvSpPr>
                <p:nvPr/>
              </p:nvSpPr>
              <p:spPr bwMode="auto">
                <a:xfrm>
                  <a:off x="1020" y="2048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5" name="グループ化 64"/>
            <p:cNvGrpSpPr/>
            <p:nvPr/>
          </p:nvGrpSpPr>
          <p:grpSpPr>
            <a:xfrm>
              <a:off x="4859338" y="4587875"/>
              <a:ext cx="1511300" cy="1404522"/>
              <a:chOff x="4859338" y="4587875"/>
              <a:chExt cx="1511300" cy="1404522"/>
            </a:xfrm>
          </p:grpSpPr>
          <p:grpSp>
            <p:nvGrpSpPr>
              <p:cNvPr id="54" name="グループ化 53"/>
              <p:cNvGrpSpPr/>
              <p:nvPr/>
            </p:nvGrpSpPr>
            <p:grpSpPr>
              <a:xfrm>
                <a:off x="4859338" y="4587875"/>
                <a:ext cx="1511300" cy="1404522"/>
                <a:chOff x="4859338" y="4587875"/>
                <a:chExt cx="1511300" cy="1404522"/>
              </a:xfrm>
            </p:grpSpPr>
            <p:sp>
              <p:nvSpPr>
                <p:cNvPr id="20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580063" y="5668963"/>
                  <a:ext cx="71438" cy="28733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074" name="Group 26"/>
                <p:cNvGrpSpPr>
                  <a:grpSpLocks/>
                </p:cNvGrpSpPr>
                <p:nvPr/>
              </p:nvGrpSpPr>
              <p:grpSpPr bwMode="auto">
                <a:xfrm>
                  <a:off x="4859338" y="4587875"/>
                  <a:ext cx="1511300" cy="1152525"/>
                  <a:chOff x="2200" y="1570"/>
                  <a:chExt cx="952" cy="726"/>
                </a:xfrm>
              </p:grpSpPr>
              <p:sp>
                <p:nvSpPr>
                  <p:cNvPr id="207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570"/>
                    <a:ext cx="952" cy="726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7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616"/>
                    <a:ext cx="862" cy="635"/>
                  </a:xfrm>
                  <a:prstGeom prst="rect">
                    <a:avLst/>
                  </a:prstGeom>
                  <a:ln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77" name="Rectangle 29"/>
                <p:cNvSpPr>
                  <a:spLocks noChangeArrowheads="1"/>
                </p:cNvSpPr>
                <p:nvPr/>
              </p:nvSpPr>
              <p:spPr bwMode="auto">
                <a:xfrm>
                  <a:off x="5148263" y="5847934"/>
                  <a:ext cx="935038" cy="1444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9" name="Text Box 42"/>
              <p:cNvSpPr txBox="1">
                <a:spLocks noChangeArrowheads="1"/>
              </p:cNvSpPr>
              <p:nvPr/>
            </p:nvSpPr>
            <p:spPr bwMode="auto">
              <a:xfrm>
                <a:off x="4929190" y="4857760"/>
                <a:ext cx="135732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dirty="0" smtClean="0">
                    <a:latin typeface="Verdana" pitchFamily="34" charset="0"/>
                  </a:rPr>
                  <a:t>GUI</a:t>
                </a:r>
              </a:p>
              <a:p>
                <a:r>
                  <a:rPr lang="en-US" altLang="ja-JP" sz="1800" b="1" dirty="0" smtClean="0">
                    <a:latin typeface="Verdana" pitchFamily="34" charset="0"/>
                  </a:rPr>
                  <a:t>(WIMP)</a:t>
                </a:r>
                <a:endParaRPr lang="en-US" altLang="ja-JP" sz="1800" b="1" dirty="0">
                  <a:latin typeface="Verdana" pitchFamily="34" charset="0"/>
                </a:endParaRPr>
              </a:p>
            </p:txBody>
          </p:sp>
        </p:grp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4500562" y="4026763"/>
              <a:ext cx="164307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600" b="1" dirty="0" smtClean="0">
                  <a:latin typeface="Verdana" pitchFamily="34" charset="0"/>
                </a:rPr>
                <a:t>PUI, TUI,</a:t>
              </a:r>
            </a:p>
            <a:p>
              <a:pPr algn="l"/>
              <a:r>
                <a:rPr lang="en-US" altLang="ja-JP" sz="1600" b="1" dirty="0" smtClean="0">
                  <a:latin typeface="Verdana" pitchFamily="34" charset="0"/>
                </a:rPr>
                <a:t>BMI, CAVE,</a:t>
              </a:r>
            </a:p>
            <a:p>
              <a:pPr algn="l"/>
              <a:r>
                <a:rPr lang="en-US" altLang="ja-JP" sz="1600" b="1" dirty="0" smtClean="0">
                  <a:latin typeface="Verdana" pitchFamily="34" charset="0"/>
                </a:rPr>
                <a:t>HMD etc.</a:t>
              </a:r>
            </a:p>
          </p:txBody>
        </p:sp>
        <p:sp>
          <p:nvSpPr>
            <p:cNvPr id="62" name="AutoShape 80"/>
            <p:cNvSpPr>
              <a:spLocks noChangeArrowheads="1"/>
            </p:cNvSpPr>
            <p:nvPr/>
          </p:nvSpPr>
          <p:spPr bwMode="auto">
            <a:xfrm>
              <a:off x="2214546" y="5143512"/>
              <a:ext cx="2419108" cy="285752"/>
            </a:xfrm>
            <a:prstGeom prst="leftRightArrow">
              <a:avLst>
                <a:gd name="adj1" fmla="val 100000"/>
                <a:gd name="adj2" fmla="val 60373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ja-JP" sz="1800" b="1" dirty="0">
                  <a:latin typeface="Verdana" pitchFamily="34" charset="0"/>
                </a:rPr>
                <a:t>Interaction</a:t>
              </a: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6143636" y="3357562"/>
              <a:ext cx="2428892" cy="2158508"/>
            </a:xfrm>
            <a:prstGeom prst="can">
              <a:avLst>
                <a:gd name="adj" fmla="val 31258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sz="1800" b="1" i="1" dirty="0" smtClean="0">
                  <a:latin typeface="Verdana" pitchFamily="34" charset="0"/>
                </a:rPr>
                <a:t>IS</a:t>
              </a:r>
              <a:endParaRPr lang="en-US" altLang="ja-JP" sz="1800" b="1" i="1" dirty="0">
                <a:latin typeface="Verdana" pitchFamily="34" charset="0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755650" y="1744663"/>
            <a:ext cx="5830888" cy="1798637"/>
            <a:chOff x="755650" y="1744663"/>
            <a:chExt cx="5830888" cy="1798637"/>
          </a:xfrm>
        </p:grpSpPr>
        <p:grpSp>
          <p:nvGrpSpPr>
            <p:cNvPr id="2097" name="Group 49"/>
            <p:cNvGrpSpPr>
              <a:grpSpLocks/>
            </p:cNvGrpSpPr>
            <p:nvPr/>
          </p:nvGrpSpPr>
          <p:grpSpPr bwMode="auto">
            <a:xfrm>
              <a:off x="755650" y="2066925"/>
              <a:ext cx="1584325" cy="1476375"/>
              <a:chOff x="476" y="1412"/>
              <a:chExt cx="998" cy="930"/>
            </a:xfrm>
          </p:grpSpPr>
          <p:sp>
            <p:nvSpPr>
              <p:cNvPr id="2095" name="Oval 47"/>
              <p:cNvSpPr>
                <a:spLocks noChangeArrowheads="1"/>
              </p:cNvSpPr>
              <p:nvPr/>
            </p:nvSpPr>
            <p:spPr bwMode="auto">
              <a:xfrm>
                <a:off x="476" y="2160"/>
                <a:ext cx="998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096" name="Group 48"/>
              <p:cNvGrpSpPr>
                <a:grpSpLocks/>
              </p:cNvGrpSpPr>
              <p:nvPr/>
            </p:nvGrpSpPr>
            <p:grpSpPr bwMode="auto">
              <a:xfrm>
                <a:off x="657" y="1412"/>
                <a:ext cx="590" cy="862"/>
                <a:chOff x="657" y="1412"/>
                <a:chExt cx="590" cy="862"/>
              </a:xfrm>
            </p:grpSpPr>
            <p:sp>
              <p:nvSpPr>
                <p:cNvPr id="2058" name="AutoShape 10"/>
                <p:cNvSpPr>
                  <a:spLocks noChangeArrowheads="1"/>
                </p:cNvSpPr>
                <p:nvPr/>
              </p:nvSpPr>
              <p:spPr bwMode="auto">
                <a:xfrm>
                  <a:off x="793" y="1503"/>
                  <a:ext cx="454" cy="771"/>
                </a:xfrm>
                <a:prstGeom prst="rtTriangl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6" name="Oval 8"/>
                <p:cNvSpPr>
                  <a:spLocks noChangeArrowheads="1"/>
                </p:cNvSpPr>
                <p:nvPr/>
              </p:nvSpPr>
              <p:spPr bwMode="auto">
                <a:xfrm>
                  <a:off x="657" y="1412"/>
                  <a:ext cx="499" cy="49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9" name="Oval 11"/>
                <p:cNvSpPr>
                  <a:spLocks noChangeArrowheads="1"/>
                </p:cNvSpPr>
                <p:nvPr/>
              </p:nvSpPr>
              <p:spPr bwMode="auto">
                <a:xfrm>
                  <a:off x="975" y="1957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60" name="Oval 12"/>
                <p:cNvSpPr>
                  <a:spLocks noChangeArrowheads="1"/>
                </p:cNvSpPr>
                <p:nvPr/>
              </p:nvSpPr>
              <p:spPr bwMode="auto">
                <a:xfrm>
                  <a:off x="1020" y="2048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4" name="グループ化 63"/>
            <p:cNvGrpSpPr/>
            <p:nvPr/>
          </p:nvGrpSpPr>
          <p:grpSpPr>
            <a:xfrm>
              <a:off x="4859338" y="2060575"/>
              <a:ext cx="1511300" cy="1392490"/>
              <a:chOff x="4859338" y="2060575"/>
              <a:chExt cx="1511300" cy="1392490"/>
            </a:xfrm>
          </p:grpSpPr>
          <p:grpSp>
            <p:nvGrpSpPr>
              <p:cNvPr id="55" name="グループ化 54"/>
              <p:cNvGrpSpPr/>
              <p:nvPr/>
            </p:nvGrpSpPr>
            <p:grpSpPr>
              <a:xfrm>
                <a:off x="4859338" y="2060575"/>
                <a:ext cx="1511300" cy="1392490"/>
                <a:chOff x="4859338" y="2060575"/>
                <a:chExt cx="1511300" cy="1392490"/>
              </a:xfrm>
            </p:grpSpPr>
            <p:sp>
              <p:nvSpPr>
                <p:cNvPr id="2066" name="Rectangle 18"/>
                <p:cNvSpPr>
                  <a:spLocks noChangeArrowheads="1"/>
                </p:cNvSpPr>
                <p:nvPr/>
              </p:nvSpPr>
              <p:spPr bwMode="auto">
                <a:xfrm>
                  <a:off x="5580063" y="3141663"/>
                  <a:ext cx="71438" cy="28733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4859338" y="2060575"/>
                  <a:ext cx="1511300" cy="1152525"/>
                  <a:chOff x="2200" y="1570"/>
                  <a:chExt cx="952" cy="726"/>
                </a:xfrm>
              </p:grpSpPr>
              <p:sp>
                <p:nvSpPr>
                  <p:cNvPr id="206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570"/>
                    <a:ext cx="952" cy="726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6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616"/>
                    <a:ext cx="862" cy="635"/>
                  </a:xfrm>
                  <a:prstGeom prst="rect">
                    <a:avLst/>
                  </a:prstGeom>
                  <a:ln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5148263" y="3308602"/>
                  <a:ext cx="935038" cy="1444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4929190" y="2428868"/>
                <a:ext cx="135732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dirty="0" smtClean="0">
                    <a:latin typeface="Verdana" pitchFamily="34" charset="0"/>
                  </a:rPr>
                  <a:t>CUI</a:t>
                </a:r>
                <a:endParaRPr lang="en-US" altLang="ja-JP" sz="1800" b="1" dirty="0">
                  <a:latin typeface="Verdana" pitchFamily="34" charset="0"/>
                </a:endParaRPr>
              </a:p>
            </p:txBody>
          </p:sp>
        </p:grpSp>
        <p:sp>
          <p:nvSpPr>
            <p:cNvPr id="63" name="AutoShape 80"/>
            <p:cNvSpPr>
              <a:spLocks noChangeArrowheads="1"/>
            </p:cNvSpPr>
            <p:nvPr/>
          </p:nvSpPr>
          <p:spPr bwMode="auto">
            <a:xfrm>
              <a:off x="2214546" y="2643182"/>
              <a:ext cx="2419108" cy="181283"/>
            </a:xfrm>
            <a:prstGeom prst="leftRightArrow">
              <a:avLst>
                <a:gd name="adj1" fmla="val 100000"/>
                <a:gd name="adj2" fmla="val 60373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ja-JP" sz="1600" b="1" dirty="0">
                  <a:latin typeface="Verdana" pitchFamily="34" charset="0"/>
                </a:rPr>
                <a:t>Interaction</a:t>
              </a: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6011863" y="1744663"/>
              <a:ext cx="574675" cy="719138"/>
            </a:xfrm>
            <a:prstGeom prst="can">
              <a:avLst>
                <a:gd name="adj" fmla="val 31285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sz="1800" b="1" i="1" dirty="0" smtClean="0">
                  <a:latin typeface="Verdana" pitchFamily="34" charset="0"/>
                </a:rPr>
                <a:t>IS</a:t>
              </a:r>
              <a:endParaRPr lang="en-US" altLang="ja-JP" sz="1800" b="1" i="1" dirty="0">
                <a:latin typeface="Verdana" pitchFamily="34" charset="0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539750" y="4227513"/>
            <a:ext cx="2603490" cy="2531685"/>
            <a:chOff x="539750" y="4227513"/>
            <a:chExt cx="2603490" cy="2531685"/>
          </a:xfrm>
        </p:grpSpPr>
        <p:grpSp>
          <p:nvGrpSpPr>
            <p:cNvPr id="2089" name="Group 41"/>
            <p:cNvGrpSpPr>
              <a:grpSpLocks/>
            </p:cNvGrpSpPr>
            <p:nvPr/>
          </p:nvGrpSpPr>
          <p:grpSpPr bwMode="auto">
            <a:xfrm>
              <a:off x="900113" y="4227513"/>
              <a:ext cx="1079500" cy="576262"/>
              <a:chOff x="567" y="2341"/>
              <a:chExt cx="680" cy="363"/>
            </a:xfrm>
          </p:grpSpPr>
          <p:sp>
            <p:nvSpPr>
              <p:cNvPr id="2085" name="Text Box 37"/>
              <p:cNvSpPr txBox="1">
                <a:spLocks noChangeArrowheads="1"/>
              </p:cNvSpPr>
              <p:nvPr/>
            </p:nvSpPr>
            <p:spPr bwMode="auto">
              <a:xfrm rot="-1443677">
                <a:off x="567" y="2454"/>
                <a:ext cx="215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>
                    <a:latin typeface="Verdana" pitchFamily="34" charset="0"/>
                  </a:rPr>
                  <a:t>?</a:t>
                </a:r>
              </a:p>
            </p:txBody>
          </p:sp>
          <p:sp>
            <p:nvSpPr>
              <p:cNvPr id="2087" name="Text Box 39"/>
              <p:cNvSpPr txBox="1">
                <a:spLocks noChangeArrowheads="1"/>
              </p:cNvSpPr>
              <p:nvPr/>
            </p:nvSpPr>
            <p:spPr bwMode="auto">
              <a:xfrm rot="1264083">
                <a:off x="1032" y="2454"/>
                <a:ext cx="215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>
                    <a:latin typeface="Verdana" pitchFamily="34" charset="0"/>
                  </a:rPr>
                  <a:t>?</a:t>
                </a:r>
              </a:p>
            </p:txBody>
          </p:sp>
          <p:sp>
            <p:nvSpPr>
              <p:cNvPr id="2088" name="Text Box 40"/>
              <p:cNvSpPr txBox="1">
                <a:spLocks noChangeArrowheads="1"/>
              </p:cNvSpPr>
              <p:nvPr/>
            </p:nvSpPr>
            <p:spPr bwMode="auto">
              <a:xfrm>
                <a:off x="793" y="2341"/>
                <a:ext cx="215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>
                    <a:latin typeface="Verdana" pitchFamily="34" charset="0"/>
                  </a:rPr>
                  <a:t>?</a:t>
                </a:r>
              </a:p>
            </p:txBody>
          </p:sp>
        </p:grpSp>
        <p:sp>
          <p:nvSpPr>
            <p:cNvPr id="2084" name="Text Box 36"/>
            <p:cNvSpPr txBox="1">
              <a:spLocks noChangeArrowheads="1"/>
            </p:cNvSpPr>
            <p:nvPr/>
          </p:nvSpPr>
          <p:spPr bwMode="auto">
            <a:xfrm>
              <a:off x="539750" y="5911850"/>
              <a:ext cx="216058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US" altLang="ja-JP" sz="2000" b="1">
                  <a:latin typeface="Verdana" pitchFamily="34" charset="0"/>
                </a:rPr>
                <a:t>Got Lost !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1022002" y="6215082"/>
              <a:ext cx="21212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400" b="1" dirty="0">
                  <a:latin typeface="Verdana" pitchFamily="34" charset="0"/>
                </a:rPr>
                <a:t>Get-Lost Problem</a:t>
              </a:r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1022002" y="6451421"/>
              <a:ext cx="20717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400" b="1" dirty="0">
                  <a:latin typeface="Verdana" pitchFamily="34" charset="0"/>
                  <a:ea typeface="ＭＳ ゴシック" pitchFamily="49" charset="-128"/>
                </a:rPr>
                <a:t>迷子問題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" grpId="0"/>
      <p:bldP spid="2110" grpId="0"/>
      <p:bldP spid="2112" grpId="0"/>
      <p:bldP spid="2114" grpId="0"/>
      <p:bldP spid="53" grpId="0"/>
      <p:bldP spid="52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7524211" y="5599310"/>
            <a:ext cx="1408895" cy="1115837"/>
            <a:chOff x="3543432" y="5357826"/>
            <a:chExt cx="1600072" cy="1267248"/>
          </a:xfrm>
        </p:grpSpPr>
        <p:pic>
          <p:nvPicPr>
            <p:cNvPr id="24" name="Picture 81" descr="hapitec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3432" y="5357826"/>
              <a:ext cx="1600072" cy="941757"/>
            </a:xfrm>
            <a:prstGeom prst="rect">
              <a:avLst/>
            </a:prstGeom>
            <a:noFill/>
          </p:spPr>
        </p:pic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3843402" y="6286520"/>
              <a:ext cx="100013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Verdana" pitchFamily="34" charset="0"/>
                </a:rPr>
                <a:t>HMD</a:t>
              </a:r>
              <a:endParaRPr lang="en-US" altLang="ja-JP" sz="1600" b="1" dirty="0">
                <a:latin typeface="Verdana" pitchFamily="34" charset="0"/>
              </a:endParaRPr>
            </a:p>
          </p:txBody>
        </p:sp>
      </p:grp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User Interface Design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人にやさしいﾕｰｻﾞｲﾝﾀﾌｪｰｽ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357158" y="785794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u="sng" dirty="0" smtClean="0">
                <a:latin typeface="Verdana" pitchFamily="34" charset="0"/>
              </a:rPr>
              <a:t>Current trends</a:t>
            </a:r>
            <a:endParaRPr lang="en-US" altLang="ja-JP" sz="1800" b="1" u="sng" dirty="0">
              <a:latin typeface="Verdan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357158" y="1214422"/>
            <a:ext cx="842968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User (Experience)-centered design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Intuitive to use. Ex. a door, light switch, glasses, mouse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Use of Metaphor. Ex. desktop metaphor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604019" y="2143116"/>
            <a:ext cx="4139644" cy="1357322"/>
            <a:chOff x="1071538" y="2143116"/>
            <a:chExt cx="4139644" cy="1357322"/>
          </a:xfrm>
        </p:grpSpPr>
        <p:pic>
          <p:nvPicPr>
            <p:cNvPr id="53249" name="Picture 1" descr="D:\home\makio\FIT\Lectures\SpecialClass\08\images\2007_rotatabledrawer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2143116"/>
              <a:ext cx="1785950" cy="13573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2928926" y="2143116"/>
              <a:ext cx="2282256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100" b="1" dirty="0" smtClean="0">
                  <a:latin typeface="Verdana" pitchFamily="34" charset="0"/>
                </a:rPr>
                <a:t>M. Ueno, FIT, 2007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6079693" y="2500306"/>
            <a:ext cx="2428892" cy="2571768"/>
            <a:chOff x="6547212" y="2643182"/>
            <a:chExt cx="2428892" cy="2571768"/>
          </a:xfrm>
        </p:grpSpPr>
        <p:pic>
          <p:nvPicPr>
            <p:cNvPr id="53250" name="Picture 2" descr="D:\home\makio\FIT\Lectures\SpecialClass\08\images\mswor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2263" y="2643182"/>
              <a:ext cx="2359551" cy="25717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Text Box 66"/>
            <p:cNvSpPr txBox="1">
              <a:spLocks noChangeArrowheads="1"/>
            </p:cNvSpPr>
            <p:nvPr/>
          </p:nvSpPr>
          <p:spPr bwMode="auto">
            <a:xfrm>
              <a:off x="6547212" y="3787500"/>
              <a:ext cx="242889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1800" b="1" dirty="0" smtClean="0">
                  <a:latin typeface="Verdana" pitchFamily="34" charset="0"/>
                </a:rPr>
                <a:t>Word processor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3604415" y="2500306"/>
            <a:ext cx="2357454" cy="2306090"/>
            <a:chOff x="4071934" y="2643182"/>
            <a:chExt cx="2357454" cy="2306090"/>
          </a:xfrm>
        </p:grpSpPr>
        <p:pic>
          <p:nvPicPr>
            <p:cNvPr id="53251" name="Picture 3" descr="D:\home\makio\FIT\Lectures\SpecialClass\08\images\msexce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72" y="2643182"/>
              <a:ext cx="2214578" cy="23060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Text Box 66"/>
            <p:cNvSpPr txBox="1">
              <a:spLocks noChangeArrowheads="1"/>
            </p:cNvSpPr>
            <p:nvPr/>
          </p:nvSpPr>
          <p:spPr bwMode="auto">
            <a:xfrm>
              <a:off x="4071934" y="3786190"/>
              <a:ext cx="235745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1800" b="1" dirty="0" smtClean="0">
                  <a:latin typeface="Verdana" pitchFamily="34" charset="0"/>
                </a:rPr>
                <a:t>Spreadsheet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357950" y="5662214"/>
            <a:ext cx="946522" cy="1052934"/>
            <a:chOff x="2357422" y="5429264"/>
            <a:chExt cx="1074959" cy="1195810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2357422" y="5429264"/>
              <a:ext cx="1074959" cy="860645"/>
              <a:chOff x="2428860" y="5429264"/>
              <a:chExt cx="1074959" cy="860645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2428860" y="5786454"/>
                <a:ext cx="478137" cy="445558"/>
                <a:chOff x="476" y="1412"/>
                <a:chExt cx="998" cy="930"/>
              </a:xfrm>
            </p:grpSpPr>
            <p:sp>
              <p:nvSpPr>
                <p:cNvPr id="17" name="Oval 47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998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8" name="Group 48"/>
                <p:cNvGrpSpPr>
                  <a:grpSpLocks/>
                </p:cNvGrpSpPr>
                <p:nvPr/>
              </p:nvGrpSpPr>
              <p:grpSpPr bwMode="auto">
                <a:xfrm>
                  <a:off x="657" y="1412"/>
                  <a:ext cx="590" cy="862"/>
                  <a:chOff x="657" y="1412"/>
                  <a:chExt cx="590" cy="862"/>
                </a:xfrm>
              </p:grpSpPr>
              <p:sp>
                <p:nvSpPr>
                  <p:cNvPr id="19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1503"/>
                    <a:ext cx="454" cy="771"/>
                  </a:xfrm>
                  <a:prstGeom prst="rtTriangl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12"/>
                    <a:ext cx="499" cy="499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957"/>
                    <a:ext cx="45" cy="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2048"/>
                    <a:ext cx="45" cy="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3" name="直方体 22"/>
              <p:cNvSpPr/>
              <p:nvPr/>
            </p:nvSpPr>
            <p:spPr>
              <a:xfrm>
                <a:off x="2643174" y="5429264"/>
                <a:ext cx="860645" cy="860645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Text Box 66"/>
            <p:cNvSpPr txBox="1">
              <a:spLocks noChangeArrowheads="1"/>
            </p:cNvSpPr>
            <p:nvPr/>
          </p:nvSpPr>
          <p:spPr bwMode="auto">
            <a:xfrm>
              <a:off x="2394835" y="6286520"/>
              <a:ext cx="100013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Verdana" pitchFamily="34" charset="0"/>
                </a:rPr>
                <a:t>CAVE</a:t>
              </a:r>
              <a:endParaRPr lang="en-US" altLang="ja-JP" sz="1600" b="1" dirty="0">
                <a:latin typeface="Verdana" pitchFamily="34" charset="0"/>
              </a:endParaRPr>
            </a:p>
          </p:txBody>
        </p:sp>
      </p:grp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357158" y="3631172"/>
            <a:ext cx="3643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!=Task-centered design</a:t>
            </a:r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357158" y="4786322"/>
            <a:ext cx="84296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!=Equipment-centered design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　・</a:t>
            </a:r>
            <a:r>
              <a:rPr lang="en-US" altLang="ja-JP" sz="1800" b="1" dirty="0" smtClean="0">
                <a:latin typeface="Verdana" pitchFamily="34" charset="0"/>
              </a:rPr>
              <a:t>Uses the advantage of equipment.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　　</a:t>
            </a:r>
            <a:r>
              <a:rPr lang="en-US" altLang="ja-JP" sz="1800" b="1" dirty="0" smtClean="0">
                <a:latin typeface="Verdana" pitchFamily="34" charset="0"/>
              </a:rPr>
              <a:t>Ex. CAVE 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 Immersive </a:t>
            </a:r>
            <a:r>
              <a:rPr lang="en-US" altLang="ja-JP" sz="1800" b="1" dirty="0" err="1" smtClean="0">
                <a:latin typeface="Verdana" pitchFamily="34" charset="0"/>
                <a:sym typeface="Wingdings" pitchFamily="2" charset="2"/>
              </a:rPr>
              <a:t>env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.  Viewing 3D volumetric data </a:t>
            </a:r>
            <a:endParaRPr lang="en-US" altLang="ja-JP" sz="1800" b="1" dirty="0" smtClean="0">
              <a:latin typeface="Verdana" pitchFamily="34" charset="0"/>
            </a:endParaRP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　　</a:t>
            </a:r>
            <a:r>
              <a:rPr lang="en-US" altLang="ja-JP" sz="1800" b="1" dirty="0" smtClean="0">
                <a:latin typeface="Verdana" pitchFamily="34" charset="0"/>
              </a:rPr>
              <a:t>Ex. HMD 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 Stereo  Working in a 3D </a:t>
            </a:r>
            <a:r>
              <a:rPr lang="en-US" altLang="ja-JP" sz="1800" b="1" dirty="0" err="1" smtClean="0">
                <a:latin typeface="Verdana" pitchFamily="34" charset="0"/>
                <a:sym typeface="Wingdings" pitchFamily="2" charset="2"/>
              </a:rPr>
              <a:t>env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.</a:t>
            </a:r>
            <a:endParaRPr lang="en-US" altLang="ja-JP" sz="1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357158" y="1357298"/>
            <a:ext cx="850112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User friendly design (~ Universal Access)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Easy to use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</a:t>
            </a:r>
            <a:r>
              <a:rPr lang="en-US" altLang="ja-JP" sz="1800" b="1" dirty="0" smtClean="0">
                <a:latin typeface="Verdana" pitchFamily="34" charset="0"/>
              </a:rPr>
              <a:t>Ex. systems designed for kids, young people and</a:t>
            </a:r>
            <a:r>
              <a:rPr lang="ja-JP" altLang="en-US" sz="1800" b="1" dirty="0" smtClean="0">
                <a:latin typeface="Verdana" pitchFamily="34" charset="0"/>
              </a:rPr>
              <a:t> </a:t>
            </a:r>
            <a:r>
              <a:rPr lang="en-US" altLang="ja-JP" sz="1800" b="1" dirty="0" smtClean="0">
                <a:latin typeface="Verdana" pitchFamily="34" charset="0"/>
              </a:rPr>
              <a:t>elderly people  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357158" y="4068553"/>
            <a:ext cx="82153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Augmented cognition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Adapts the user interface to the state of people</a:t>
            </a: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357158" y="785794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u="sng" dirty="0" smtClean="0">
                <a:latin typeface="Verdana" pitchFamily="34" charset="0"/>
              </a:rPr>
              <a:t>Current trends</a:t>
            </a:r>
            <a:endParaRPr lang="en-US" altLang="ja-JP" sz="1800" b="1" u="sng" dirty="0">
              <a:latin typeface="Verdana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714348" y="4965468"/>
            <a:ext cx="2868622" cy="1392490"/>
            <a:chOff x="714348" y="4965468"/>
            <a:chExt cx="2868622" cy="1392490"/>
          </a:xfrm>
        </p:grpSpPr>
        <p:pic>
          <p:nvPicPr>
            <p:cNvPr id="54274" name="Picture 2" descr="C:\Users\root\AppData\Local\Microsoft\Windows\Temporary Internet Files\Content.IE5\3V2X4S7X\MCj0434375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5019326"/>
              <a:ext cx="1143008" cy="1068289"/>
            </a:xfrm>
            <a:prstGeom prst="rect">
              <a:avLst/>
            </a:prstGeom>
            <a:noFill/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2071670" y="4965468"/>
              <a:ext cx="1511300" cy="1392490"/>
              <a:chOff x="5286380" y="4643446"/>
              <a:chExt cx="1511300" cy="1392490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286380" y="4643446"/>
                <a:ext cx="1511300" cy="1392490"/>
                <a:chOff x="4859338" y="2060575"/>
                <a:chExt cx="1511300" cy="1392490"/>
              </a:xfrm>
            </p:grpSpPr>
            <p:sp>
              <p:nvSpPr>
                <p:cNvPr id="12" name="Rectangle 18"/>
                <p:cNvSpPr>
                  <a:spLocks noChangeArrowheads="1"/>
                </p:cNvSpPr>
                <p:nvPr/>
              </p:nvSpPr>
              <p:spPr bwMode="auto">
                <a:xfrm>
                  <a:off x="5580063" y="3141663"/>
                  <a:ext cx="71438" cy="28733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3" name="Group 16"/>
                <p:cNvGrpSpPr>
                  <a:grpSpLocks/>
                </p:cNvGrpSpPr>
                <p:nvPr/>
              </p:nvGrpSpPr>
              <p:grpSpPr bwMode="auto">
                <a:xfrm>
                  <a:off x="4859338" y="2060575"/>
                  <a:ext cx="1511300" cy="1152525"/>
                  <a:chOff x="2200" y="1570"/>
                  <a:chExt cx="952" cy="726"/>
                </a:xfrm>
              </p:grpSpPr>
              <p:sp>
                <p:nvSpPr>
                  <p:cNvPr id="1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570"/>
                    <a:ext cx="952" cy="726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616"/>
                    <a:ext cx="862" cy="635"/>
                  </a:xfrm>
                  <a:prstGeom prst="rect">
                    <a:avLst/>
                  </a:prstGeom>
                  <a:ln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5148263" y="3308602"/>
                  <a:ext cx="935038" cy="1444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7" name="Text Box 42"/>
              <p:cNvSpPr txBox="1">
                <a:spLocks noChangeArrowheads="1"/>
              </p:cNvSpPr>
              <p:nvPr/>
            </p:nvSpPr>
            <p:spPr bwMode="auto">
              <a:xfrm>
                <a:off x="5357818" y="4679165"/>
                <a:ext cx="135732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1400" b="1" dirty="0" smtClean="0">
                    <a:latin typeface="Verdana" pitchFamily="34" charset="0"/>
                  </a:rPr>
                  <a:t>&gt;java</a:t>
                </a:r>
                <a:r>
                  <a:rPr lang="en-US" altLang="ja-JP" sz="1800" b="1" dirty="0" smtClean="0">
                    <a:latin typeface="Verdana" pitchFamily="34" charset="0"/>
                  </a:rPr>
                  <a:t> </a:t>
                </a:r>
                <a:endParaRPr lang="en-US" altLang="ja-JP" sz="1800" b="1" dirty="0">
                  <a:latin typeface="Verdana" pitchFamily="34" charset="0"/>
                </a:endParaRPr>
              </a:p>
            </p:txBody>
          </p:sp>
        </p:grpSp>
      </p:grpSp>
      <p:cxnSp>
        <p:nvCxnSpPr>
          <p:cNvPr id="28" name="直線矢印コネクタ 27"/>
          <p:cNvCxnSpPr/>
          <p:nvPr/>
        </p:nvCxnSpPr>
        <p:spPr bwMode="auto">
          <a:xfrm>
            <a:off x="4214810" y="5660919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グループ化 46"/>
          <p:cNvGrpSpPr/>
          <p:nvPr/>
        </p:nvGrpSpPr>
        <p:grpSpPr>
          <a:xfrm>
            <a:off x="5418905" y="4965468"/>
            <a:ext cx="2807535" cy="1392490"/>
            <a:chOff x="5418905" y="4965468"/>
            <a:chExt cx="2807535" cy="139249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6715140" y="4965468"/>
              <a:ext cx="1511300" cy="1392490"/>
              <a:chOff x="6500826" y="2357430"/>
              <a:chExt cx="1511300" cy="1392490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6500826" y="2357430"/>
                <a:ext cx="1511300" cy="1392490"/>
                <a:chOff x="4859338" y="2060575"/>
                <a:chExt cx="1511300" cy="1392490"/>
              </a:xfrm>
            </p:grpSpPr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5580063" y="3141663"/>
                  <a:ext cx="71438" cy="28733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0" name="Group 16"/>
                <p:cNvGrpSpPr>
                  <a:grpSpLocks/>
                </p:cNvGrpSpPr>
                <p:nvPr/>
              </p:nvGrpSpPr>
              <p:grpSpPr bwMode="auto">
                <a:xfrm>
                  <a:off x="4859338" y="2060575"/>
                  <a:ext cx="1511300" cy="1152525"/>
                  <a:chOff x="2200" y="1570"/>
                  <a:chExt cx="952" cy="726"/>
                </a:xfrm>
              </p:grpSpPr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570"/>
                    <a:ext cx="952" cy="726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616"/>
                    <a:ext cx="862" cy="635"/>
                  </a:xfrm>
                  <a:prstGeom prst="rect">
                    <a:avLst/>
                  </a:prstGeom>
                  <a:ln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5148263" y="3308602"/>
                  <a:ext cx="935038" cy="1444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4" name="Text Box 42"/>
              <p:cNvSpPr txBox="1">
                <a:spLocks noChangeArrowheads="1"/>
              </p:cNvSpPr>
              <p:nvPr/>
            </p:nvSpPr>
            <p:spPr bwMode="auto">
              <a:xfrm>
                <a:off x="6572264" y="2488164"/>
                <a:ext cx="1357322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800" b="1" dirty="0" smtClean="0">
                    <a:latin typeface="Verdana" pitchFamily="34" charset="0"/>
                  </a:rPr>
                  <a:t>&gt;java </a:t>
                </a:r>
                <a:endParaRPr lang="en-US" altLang="ja-JP" sz="2800" b="1" dirty="0">
                  <a:latin typeface="Verdana" pitchFamily="34" charset="0"/>
                </a:endParaRPr>
              </a:p>
            </p:txBody>
          </p:sp>
        </p:grpSp>
        <p:pic>
          <p:nvPicPr>
            <p:cNvPr id="54275" name="Picture 3" descr="C:\Users\root\AppData\Local\Microsoft\Windows\Temporary Internet Files\Content.IE5\CKN3Z8R6\MCj0434379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8905" y="5035535"/>
              <a:ext cx="1153360" cy="1035870"/>
            </a:xfrm>
            <a:prstGeom prst="rect">
              <a:avLst/>
            </a:prstGeom>
            <a:noFill/>
          </p:spPr>
        </p:pic>
      </p:grpSp>
      <p:grpSp>
        <p:nvGrpSpPr>
          <p:cNvPr id="31" name="Group 98"/>
          <p:cNvGrpSpPr>
            <a:grpSpLocks/>
          </p:cNvGrpSpPr>
          <p:nvPr/>
        </p:nvGrpSpPr>
        <p:grpSpPr bwMode="auto">
          <a:xfrm>
            <a:off x="928662" y="2571744"/>
            <a:ext cx="2357454" cy="1191576"/>
            <a:chOff x="2998" y="2794"/>
            <a:chExt cx="1743" cy="881"/>
          </a:xfrm>
        </p:grpSpPr>
        <p:grpSp>
          <p:nvGrpSpPr>
            <p:cNvPr id="34" name="Group 70"/>
            <p:cNvGrpSpPr>
              <a:grpSpLocks/>
            </p:cNvGrpSpPr>
            <p:nvPr/>
          </p:nvGrpSpPr>
          <p:grpSpPr bwMode="auto">
            <a:xfrm rot="3600000">
              <a:off x="3699" y="2477"/>
              <a:ext cx="726" cy="1359"/>
              <a:chOff x="3651" y="3067"/>
              <a:chExt cx="726" cy="1134"/>
            </a:xfrm>
          </p:grpSpPr>
          <p:sp>
            <p:nvSpPr>
              <p:cNvPr id="45" name="Line 71"/>
              <p:cNvSpPr>
                <a:spLocks noChangeShapeType="1"/>
              </p:cNvSpPr>
              <p:nvPr/>
            </p:nvSpPr>
            <p:spPr bwMode="auto">
              <a:xfrm>
                <a:off x="3651" y="3385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" name="Line 72"/>
              <p:cNvSpPr>
                <a:spLocks noChangeShapeType="1"/>
              </p:cNvSpPr>
              <p:nvPr/>
            </p:nvSpPr>
            <p:spPr bwMode="auto">
              <a:xfrm flipV="1">
                <a:off x="3651" y="3067"/>
                <a:ext cx="7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" name="Line 73"/>
              <p:cNvSpPr>
                <a:spLocks noChangeShapeType="1"/>
              </p:cNvSpPr>
              <p:nvPr/>
            </p:nvSpPr>
            <p:spPr bwMode="auto">
              <a:xfrm>
                <a:off x="4377" y="3067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" name="Line 74"/>
              <p:cNvSpPr>
                <a:spLocks noChangeShapeType="1"/>
              </p:cNvSpPr>
              <p:nvPr/>
            </p:nvSpPr>
            <p:spPr bwMode="auto">
              <a:xfrm>
                <a:off x="3651" y="3929"/>
                <a:ext cx="72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" name="AutoShape 75"/>
            <p:cNvSpPr>
              <a:spLocks noChangeArrowheads="1"/>
            </p:cNvSpPr>
            <p:nvPr/>
          </p:nvSpPr>
          <p:spPr bwMode="auto">
            <a:xfrm rot="2700000">
              <a:off x="3674" y="3044"/>
              <a:ext cx="136" cy="91"/>
            </a:xfrm>
            <a:prstGeom prst="rightArrow">
              <a:avLst>
                <a:gd name="adj1" fmla="val 50000"/>
                <a:gd name="adj2" fmla="val 3736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6" name="Group 85"/>
            <p:cNvGrpSpPr>
              <a:grpSpLocks/>
            </p:cNvGrpSpPr>
            <p:nvPr/>
          </p:nvGrpSpPr>
          <p:grpSpPr bwMode="auto">
            <a:xfrm>
              <a:off x="2998" y="2813"/>
              <a:ext cx="807" cy="862"/>
              <a:chOff x="1338" y="2750"/>
              <a:chExt cx="807" cy="862"/>
            </a:xfrm>
          </p:grpSpPr>
          <p:grpSp>
            <p:nvGrpSpPr>
              <p:cNvPr id="37" name="Group 86"/>
              <p:cNvGrpSpPr>
                <a:grpSpLocks/>
              </p:cNvGrpSpPr>
              <p:nvPr/>
            </p:nvGrpSpPr>
            <p:grpSpPr bwMode="auto">
              <a:xfrm>
                <a:off x="1701" y="3085"/>
                <a:ext cx="444" cy="209"/>
                <a:chOff x="1701" y="3085"/>
                <a:chExt cx="444" cy="209"/>
              </a:xfrm>
            </p:grpSpPr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701" y="3113"/>
                  <a:ext cx="408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Oval 88"/>
                <p:cNvSpPr>
                  <a:spLocks noChangeArrowheads="1"/>
                </p:cNvSpPr>
                <p:nvPr/>
              </p:nvSpPr>
              <p:spPr bwMode="auto">
                <a:xfrm>
                  <a:off x="2099" y="3085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8" name="Group 89"/>
              <p:cNvGrpSpPr>
                <a:grpSpLocks/>
              </p:cNvGrpSpPr>
              <p:nvPr/>
            </p:nvGrpSpPr>
            <p:grpSpPr bwMode="auto">
              <a:xfrm>
                <a:off x="1338" y="2750"/>
                <a:ext cx="590" cy="862"/>
                <a:chOff x="657" y="1412"/>
                <a:chExt cx="590" cy="862"/>
              </a:xfrm>
            </p:grpSpPr>
            <p:sp>
              <p:nvSpPr>
                <p:cNvPr id="39" name="AutoShape 90"/>
                <p:cNvSpPr>
                  <a:spLocks noChangeArrowheads="1"/>
                </p:cNvSpPr>
                <p:nvPr/>
              </p:nvSpPr>
              <p:spPr bwMode="auto">
                <a:xfrm>
                  <a:off x="793" y="1503"/>
                  <a:ext cx="454" cy="771"/>
                </a:xfrm>
                <a:prstGeom prst="rtTriangl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Oval 91"/>
                <p:cNvSpPr>
                  <a:spLocks noChangeArrowheads="1"/>
                </p:cNvSpPr>
                <p:nvPr/>
              </p:nvSpPr>
              <p:spPr bwMode="auto">
                <a:xfrm>
                  <a:off x="657" y="1412"/>
                  <a:ext cx="499" cy="49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Oval 92"/>
                <p:cNvSpPr>
                  <a:spLocks noChangeArrowheads="1"/>
                </p:cNvSpPr>
                <p:nvPr/>
              </p:nvSpPr>
              <p:spPr bwMode="auto">
                <a:xfrm>
                  <a:off x="975" y="1957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Oval 93"/>
                <p:cNvSpPr>
                  <a:spLocks noChangeArrowheads="1"/>
                </p:cNvSpPr>
                <p:nvPr/>
              </p:nvSpPr>
              <p:spPr bwMode="auto">
                <a:xfrm>
                  <a:off x="1020" y="2048"/>
                  <a:ext cx="45" cy="45"/>
                </a:xfrm>
                <a:prstGeom prst="ellipse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3571836" y="2719984"/>
            <a:ext cx="514356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>
                <a:latin typeface="Verdana" pitchFamily="34" charset="0"/>
              </a:rPr>
              <a:t>A touch </a:t>
            </a:r>
            <a:r>
              <a:rPr lang="en-US" altLang="ja-JP" sz="1800" b="1" dirty="0" smtClean="0">
                <a:latin typeface="Verdana" pitchFamily="34" charset="0"/>
              </a:rPr>
              <a:t>panel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Where you touch is where you point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Direct manipulation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User Interface Design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人にやさしいﾕｰｻﾞｲﾝﾀﾌｪｰｽ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C:\Users\root\Pictures\Microsoft クリップ オーガナイザ\j04360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463688"/>
            <a:ext cx="1643074" cy="12514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395" name="Picture 3" descr="C:\Users\root\Pictures\Microsoft クリップ オーガナイザ\j0439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2286016" cy="2286016"/>
          </a:xfrm>
          <a:prstGeom prst="rect">
            <a:avLst/>
          </a:prstGeom>
          <a:noFill/>
        </p:spPr>
      </p:pic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77782" y="87299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0" y="37393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Verdana" pitchFamily="34" charset="0"/>
              </a:rPr>
              <a:t>Human Modeling</a:t>
            </a:r>
            <a:endParaRPr lang="en-US" altLang="ja-JP" sz="2000" b="1" dirty="0">
              <a:latin typeface="Verdana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07502" y="802560"/>
            <a:ext cx="37084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b="1" dirty="0" smtClean="0">
                <a:latin typeface="Verdana" pitchFamily="34" charset="0"/>
                <a:ea typeface="ＭＳ ゴシック" pitchFamily="49" charset="-128"/>
              </a:rPr>
              <a:t>人とは何か？</a:t>
            </a:r>
            <a:endParaRPr lang="ja-JP" altLang="en-US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250825" y="1776404"/>
            <a:ext cx="703581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Human factor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understands people’s ability</a:t>
            </a:r>
          </a:p>
        </p:txBody>
      </p:sp>
      <p:sp>
        <p:nvSpPr>
          <p:cNvPr id="84" name="Text Box 53"/>
          <p:cNvSpPr txBox="1">
            <a:spLocks noChangeArrowheads="1"/>
          </p:cNvSpPr>
          <p:nvPr/>
        </p:nvSpPr>
        <p:spPr bwMode="auto">
          <a:xfrm>
            <a:off x="357158" y="2786058"/>
            <a:ext cx="7143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People 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altLang="ja-JP" sz="1800" b="1" dirty="0" smtClean="0">
                <a:latin typeface="Verdana" pitchFamily="34" charset="0"/>
              </a:rPr>
              <a:t>Finite capacity of short-term memory</a:t>
            </a:r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357158" y="3713622"/>
            <a:ext cx="50006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Children 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altLang="ja-JP" sz="1800" b="1" dirty="0" smtClean="0">
                <a:latin typeface="Verdana" pitchFamily="34" charset="0"/>
              </a:rPr>
              <a:t>Short attention spans</a:t>
            </a:r>
          </a:p>
        </p:txBody>
      </p:sp>
      <p:sp>
        <p:nvSpPr>
          <p:cNvPr id="87" name="Text Box 53"/>
          <p:cNvSpPr txBox="1">
            <a:spLocks noChangeArrowheads="1"/>
          </p:cNvSpPr>
          <p:nvPr/>
        </p:nvSpPr>
        <p:spPr bwMode="auto">
          <a:xfrm>
            <a:off x="357158" y="4641186"/>
            <a:ext cx="48577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Novices 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altLang="ja-JP" sz="1800" b="1" dirty="0" smtClean="0">
                <a:latin typeface="Verdana" pitchFamily="34" charset="0"/>
              </a:rPr>
              <a:t>Lack on knowledge</a:t>
            </a:r>
          </a:p>
        </p:txBody>
      </p: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357158" y="5568751"/>
            <a:ext cx="78581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People with special needs </a:t>
            </a:r>
            <a:r>
              <a:rPr lang="en-US" altLang="ja-JP" sz="1800" b="1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altLang="ja-JP" sz="1800" b="1" dirty="0" smtClean="0">
                <a:latin typeface="Verdana" pitchFamily="34" charset="0"/>
              </a:rPr>
              <a:t>Point of view of what works</a:t>
            </a:r>
          </a:p>
        </p:txBody>
      </p:sp>
      <p:pic>
        <p:nvPicPr>
          <p:cNvPr id="59397" name="Picture 5" descr="C:\Users\root\Pictures\Microsoft クリップ オーガナイザ\bd1997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29066"/>
            <a:ext cx="1857388" cy="1701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394" name="Picture 2" descr="C:\Users\root\Pictures\Microsoft クリップ オーガナイザ\j0438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10185"/>
            <a:ext cx="1357322" cy="18085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4" grpId="0"/>
      <p:bldP spid="85" grpId="0"/>
      <p:bldP spid="87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Human Modeling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人とは何か？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824677" y="1488032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u="sng" dirty="0" smtClean="0">
                <a:latin typeface="Verdana" pitchFamily="34" charset="0"/>
              </a:rPr>
              <a:t>Current trends</a:t>
            </a:r>
            <a:endParaRPr lang="en-US" altLang="ja-JP" sz="1800" b="1" u="sng" dirty="0">
              <a:latin typeface="Verdana" pitchFamily="34" charset="0"/>
            </a:endParaRPr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1285852" y="5072074"/>
            <a:ext cx="971034" cy="904871"/>
            <a:chOff x="476" y="1412"/>
            <a:chExt cx="998" cy="930"/>
          </a:xfrm>
        </p:grpSpPr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476" y="2160"/>
              <a:ext cx="998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657" y="1412"/>
              <a:ext cx="590" cy="862"/>
              <a:chOff x="657" y="1412"/>
              <a:chExt cx="590" cy="862"/>
            </a:xfrm>
          </p:grpSpPr>
          <p:sp>
            <p:nvSpPr>
              <p:cNvPr id="20" name="AutoShape 10"/>
              <p:cNvSpPr>
                <a:spLocks noChangeArrowheads="1"/>
              </p:cNvSpPr>
              <p:nvPr/>
            </p:nvSpPr>
            <p:spPr bwMode="auto">
              <a:xfrm>
                <a:off x="793" y="1503"/>
                <a:ext cx="454" cy="771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657" y="1412"/>
                <a:ext cx="499" cy="49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975" y="1957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Oval 12"/>
              <p:cNvSpPr>
                <a:spLocks noChangeArrowheads="1"/>
              </p:cNvSpPr>
              <p:nvPr/>
            </p:nvSpPr>
            <p:spPr bwMode="auto">
              <a:xfrm>
                <a:off x="1020" y="2048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09" name="グループ化 108"/>
          <p:cNvGrpSpPr/>
          <p:nvPr/>
        </p:nvGrpSpPr>
        <p:grpSpPr>
          <a:xfrm>
            <a:off x="4286248" y="4214818"/>
            <a:ext cx="3857652" cy="1857388"/>
            <a:chOff x="4572000" y="4929198"/>
            <a:chExt cx="3857652" cy="1857388"/>
          </a:xfrm>
        </p:grpSpPr>
        <p:sp>
          <p:nvSpPr>
            <p:cNvPr id="48" name="雲 47"/>
            <p:cNvSpPr/>
            <p:nvPr/>
          </p:nvSpPr>
          <p:spPr>
            <a:xfrm>
              <a:off x="4572000" y="4929198"/>
              <a:ext cx="3857652" cy="1857388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8" name="グループ化 87"/>
            <p:cNvGrpSpPr/>
            <p:nvPr/>
          </p:nvGrpSpPr>
          <p:grpSpPr>
            <a:xfrm>
              <a:off x="5286380" y="5357826"/>
              <a:ext cx="1071570" cy="989143"/>
              <a:chOff x="6929454" y="1428736"/>
              <a:chExt cx="1857388" cy="17145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フローチャート : 代替処理 57"/>
              <p:cNvSpPr/>
              <p:nvPr/>
            </p:nvSpPr>
            <p:spPr>
              <a:xfrm>
                <a:off x="6929454" y="1428736"/>
                <a:ext cx="785818" cy="357190"/>
              </a:xfrm>
              <a:prstGeom prst="flowChartAlternate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ローチャート : 判断 58"/>
              <p:cNvSpPr/>
              <p:nvPr/>
            </p:nvSpPr>
            <p:spPr>
              <a:xfrm>
                <a:off x="6965173" y="2143116"/>
                <a:ext cx="714380" cy="478635"/>
              </a:xfrm>
              <a:prstGeom prst="flowChartDecisi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直線矢印コネクタ 60"/>
              <p:cNvCxnSpPr/>
              <p:nvPr/>
            </p:nvCxnSpPr>
            <p:spPr bwMode="auto">
              <a:xfrm rot="5400000">
                <a:off x="7143768" y="1964521"/>
                <a:ext cx="35719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フローチャート : 代替処理 64"/>
              <p:cNvSpPr/>
              <p:nvPr/>
            </p:nvSpPr>
            <p:spPr>
              <a:xfrm>
                <a:off x="8001024" y="2214554"/>
                <a:ext cx="785818" cy="357190"/>
              </a:xfrm>
              <a:prstGeom prst="flowChartAlternate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" name="直線矢印コネクタ 66"/>
              <p:cNvCxnSpPr>
                <a:stCxn id="59" idx="3"/>
                <a:endCxn id="65" idx="1"/>
              </p:cNvCxnSpPr>
              <p:nvPr/>
            </p:nvCxnSpPr>
            <p:spPr bwMode="auto">
              <a:xfrm>
                <a:off x="7679553" y="2382434"/>
                <a:ext cx="321471" cy="1071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>
                <a:stCxn id="59" idx="2"/>
              </p:cNvCxnSpPr>
              <p:nvPr/>
            </p:nvCxnSpPr>
            <p:spPr bwMode="auto">
              <a:xfrm rot="16200000" flipH="1">
                <a:off x="7062011" y="2882102"/>
                <a:ext cx="521499" cy="79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カギ線コネクタ 78"/>
              <p:cNvCxnSpPr>
                <a:stCxn id="65" idx="2"/>
              </p:cNvCxnSpPr>
              <p:nvPr/>
            </p:nvCxnSpPr>
            <p:spPr bwMode="auto">
              <a:xfrm rot="5400000">
                <a:off x="7733131" y="2196696"/>
                <a:ext cx="285754" cy="1035851"/>
              </a:xfrm>
              <a:prstGeom prst="bent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グループ化 107"/>
          <p:cNvGrpSpPr/>
          <p:nvPr/>
        </p:nvGrpSpPr>
        <p:grpSpPr>
          <a:xfrm>
            <a:off x="5786446" y="3429000"/>
            <a:ext cx="2571768" cy="1643074"/>
            <a:chOff x="6143636" y="4357694"/>
            <a:chExt cx="2571768" cy="1643074"/>
          </a:xfrm>
        </p:grpSpPr>
        <p:sp>
          <p:nvSpPr>
            <p:cNvPr id="107" name="雲 106"/>
            <p:cNvSpPr/>
            <p:nvPr/>
          </p:nvSpPr>
          <p:spPr>
            <a:xfrm>
              <a:off x="6143636" y="4357694"/>
              <a:ext cx="2571768" cy="1643074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6" name="グループ化 105"/>
            <p:cNvGrpSpPr/>
            <p:nvPr/>
          </p:nvGrpSpPr>
          <p:grpSpPr>
            <a:xfrm>
              <a:off x="6786578" y="4714884"/>
              <a:ext cx="1285884" cy="714380"/>
              <a:chOff x="6858016" y="2571744"/>
              <a:chExt cx="1285884" cy="7143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0" name="直線コネクタ 39"/>
              <p:cNvCxnSpPr/>
              <p:nvPr/>
            </p:nvCxnSpPr>
            <p:spPr bwMode="auto">
              <a:xfrm rot="5400000" flipH="1" flipV="1">
                <a:off x="6500826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 bwMode="auto">
              <a:xfrm rot="5400000" flipH="1" flipV="1">
                <a:off x="6715140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 bwMode="auto">
              <a:xfrm rot="5400000" flipH="1" flipV="1">
                <a:off x="6929454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 bwMode="auto">
              <a:xfrm rot="5400000" flipH="1" flipV="1">
                <a:off x="7143768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 bwMode="auto">
              <a:xfrm rot="5400000" flipH="1" flipV="1">
                <a:off x="7358082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 bwMode="auto">
              <a:xfrm rot="5400000" flipH="1" flipV="1">
                <a:off x="7572396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 bwMode="auto">
              <a:xfrm rot="5400000" flipH="1" flipV="1">
                <a:off x="7786710" y="2928934"/>
                <a:ext cx="71438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4" name="グループ化 93"/>
              <p:cNvGrpSpPr/>
              <p:nvPr/>
            </p:nvGrpSpPr>
            <p:grpSpPr>
              <a:xfrm>
                <a:off x="6858016" y="2643182"/>
                <a:ext cx="1285884" cy="572066"/>
                <a:chOff x="6858016" y="1643050"/>
                <a:chExt cx="1928826" cy="5720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正方形/長方形 88"/>
                <p:cNvSpPr/>
                <p:nvPr/>
              </p:nvSpPr>
              <p:spPr>
                <a:xfrm>
                  <a:off x="6858016" y="1643050"/>
                  <a:ext cx="714380" cy="72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正方形/長方形 89"/>
                <p:cNvSpPr/>
                <p:nvPr/>
              </p:nvSpPr>
              <p:spPr>
                <a:xfrm>
                  <a:off x="7010416" y="1768066"/>
                  <a:ext cx="714380" cy="72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正方形/長方形 90"/>
                <p:cNvSpPr/>
                <p:nvPr/>
              </p:nvSpPr>
              <p:spPr>
                <a:xfrm>
                  <a:off x="7162816" y="1893082"/>
                  <a:ext cx="1123960" cy="7200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正方形/長方形 91"/>
                <p:cNvSpPr/>
                <p:nvPr/>
              </p:nvSpPr>
              <p:spPr>
                <a:xfrm>
                  <a:off x="8020040" y="2018098"/>
                  <a:ext cx="409612" cy="72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正方形/長方形 92"/>
                <p:cNvSpPr/>
                <p:nvPr/>
              </p:nvSpPr>
              <p:spPr>
                <a:xfrm>
                  <a:off x="8286776" y="2143116"/>
                  <a:ext cx="500066" cy="72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10" name="グループ化 109"/>
          <p:cNvGrpSpPr/>
          <p:nvPr/>
        </p:nvGrpSpPr>
        <p:grpSpPr>
          <a:xfrm>
            <a:off x="2071670" y="3357562"/>
            <a:ext cx="3071834" cy="1857388"/>
            <a:chOff x="2000232" y="4643446"/>
            <a:chExt cx="3071834" cy="1857388"/>
          </a:xfrm>
        </p:grpSpPr>
        <p:sp>
          <p:nvSpPr>
            <p:cNvPr id="14" name="雲 13"/>
            <p:cNvSpPr/>
            <p:nvPr/>
          </p:nvSpPr>
          <p:spPr>
            <a:xfrm>
              <a:off x="2000232" y="4643446"/>
              <a:ext cx="3071834" cy="1857388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786050" y="5429264"/>
              <a:ext cx="142876" cy="142876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428860" y="5214950"/>
              <a:ext cx="1285884" cy="71438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357554" y="5572140"/>
              <a:ext cx="142876" cy="142876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214678" y="5214950"/>
              <a:ext cx="1285884" cy="71438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824677" y="2106690"/>
            <a:ext cx="796216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Cognitive Psychology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studies how people mentally represent information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</a:t>
            </a:r>
            <a:r>
              <a:rPr lang="en-US" altLang="ja-JP" sz="1800" b="1" dirty="0" smtClean="0">
                <a:latin typeface="Verdana" pitchFamily="34" charset="0"/>
              </a:rPr>
              <a:t>Ex. graph and set representation etc.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</a:t>
            </a:r>
            <a:r>
              <a:rPr lang="en-US" altLang="ja-JP" sz="1800" b="1" dirty="0" smtClean="0">
                <a:latin typeface="Verdana" pitchFamily="34" charset="0"/>
              </a:rPr>
              <a:t>Ex. flow chart, Gantt chart, arrow diagram etc. 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500034" y="3714752"/>
            <a:ext cx="1357322" cy="928694"/>
            <a:chOff x="500034" y="3500438"/>
            <a:chExt cx="1357322" cy="928694"/>
          </a:xfrm>
        </p:grpSpPr>
        <p:sp>
          <p:nvSpPr>
            <p:cNvPr id="62" name="雲形吹き出し 61"/>
            <p:cNvSpPr/>
            <p:nvPr/>
          </p:nvSpPr>
          <p:spPr>
            <a:xfrm>
              <a:off x="500034" y="3500438"/>
              <a:ext cx="1357322" cy="928694"/>
            </a:xfrm>
            <a:prstGeom prst="cloudCallout">
              <a:avLst>
                <a:gd name="adj1" fmla="val 28730"/>
                <a:gd name="adj2" fmla="val 9082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857224" y="3714752"/>
              <a:ext cx="571504" cy="428628"/>
              <a:chOff x="2643174" y="571480"/>
              <a:chExt cx="571504" cy="428628"/>
            </a:xfrm>
          </p:grpSpPr>
          <p:sp>
            <p:nvSpPr>
              <p:cNvPr id="49" name="雲 48"/>
              <p:cNvSpPr/>
              <p:nvPr/>
            </p:nvSpPr>
            <p:spPr>
              <a:xfrm>
                <a:off x="2643174" y="714356"/>
                <a:ext cx="357190" cy="285752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雲 53"/>
              <p:cNvSpPr/>
              <p:nvPr/>
            </p:nvSpPr>
            <p:spPr>
              <a:xfrm>
                <a:off x="2786050" y="571480"/>
                <a:ext cx="357190" cy="285752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雲 54"/>
              <p:cNvSpPr/>
              <p:nvPr/>
            </p:nvSpPr>
            <p:spPr>
              <a:xfrm>
                <a:off x="2857488" y="714356"/>
                <a:ext cx="357190" cy="285752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486228" y="4600824"/>
            <a:ext cx="7871986" cy="2185762"/>
            <a:chOff x="486228" y="4600824"/>
            <a:chExt cx="7871986" cy="2185762"/>
          </a:xfrm>
        </p:grpSpPr>
        <p:pic>
          <p:nvPicPr>
            <p:cNvPr id="12382" name="Picture 94" descr="C:\Users\root\Pictures\Microsoft クリップ オーガナイザ\j04326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228" y="4779419"/>
              <a:ext cx="1828572" cy="1828572"/>
            </a:xfrm>
            <a:prstGeom prst="rect">
              <a:avLst/>
            </a:prstGeom>
            <a:noFill/>
          </p:spPr>
        </p:pic>
        <p:pic>
          <p:nvPicPr>
            <p:cNvPr id="12376" name="Picture 88" descr="C:\Users\root\AppData\Local\Microsoft\Windows\Temporary Internet Files\Content.IE5\LHIBIEM7\MCj043256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172452" y="4600824"/>
              <a:ext cx="2185762" cy="2185762"/>
            </a:xfrm>
            <a:prstGeom prst="rect">
              <a:avLst/>
            </a:prstGeom>
            <a:noFill/>
          </p:spPr>
        </p:pic>
        <p:sp>
          <p:nvSpPr>
            <p:cNvPr id="12368" name="AutoShape 80"/>
            <p:cNvSpPr>
              <a:spLocks noChangeArrowheads="1"/>
            </p:cNvSpPr>
            <p:nvPr/>
          </p:nvSpPr>
          <p:spPr bwMode="auto">
            <a:xfrm>
              <a:off x="2367206" y="5326308"/>
              <a:ext cx="3816350" cy="504825"/>
            </a:xfrm>
            <a:prstGeom prst="leftRightArrow">
              <a:avLst>
                <a:gd name="adj1" fmla="val 100000"/>
                <a:gd name="adj2" fmla="val 60373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ja-JP" sz="1800" b="1" dirty="0">
                  <a:latin typeface="Verdana" pitchFamily="34" charset="0"/>
                </a:rPr>
                <a:t>Interaction</a:t>
              </a:r>
            </a:p>
          </p:txBody>
        </p:sp>
      </p:grp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1406" y="71414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5736" y="178948"/>
            <a:ext cx="3059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altLang="ja-JP" sz="2000" b="1" dirty="0">
                <a:latin typeface="Verdana" pitchFamily="34" charset="0"/>
              </a:rPr>
              <a:t>Human Computer Interaction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1092" y="786548"/>
            <a:ext cx="370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latin typeface="Verdana" pitchFamily="34" charset="0"/>
                <a:ea typeface="ＭＳ ゴシック" pitchFamily="49" charset="-128"/>
              </a:rPr>
              <a:t>ヒューマンコンピュータインタラクション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692275"/>
            <a:ext cx="6265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>
                <a:latin typeface="Verdana" pitchFamily="34" charset="0"/>
              </a:rPr>
              <a:t>HCI -</a:t>
            </a:r>
            <a:r>
              <a:rPr lang="ja-JP" altLang="en-US" sz="1800" b="1" dirty="0">
                <a:latin typeface="Verdana" pitchFamily="34" charset="0"/>
              </a:rPr>
              <a:t>　</a:t>
            </a:r>
            <a:r>
              <a:rPr lang="en-US" altLang="ja-JP" sz="1800" b="1" dirty="0">
                <a:latin typeface="Verdana" pitchFamily="34" charset="0"/>
              </a:rPr>
              <a:t>Human Computer Interaction</a:t>
            </a: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250825" y="2101850"/>
            <a:ext cx="86423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ja-JP" altLang="en-US" b="1" dirty="0"/>
              <a:t>人と計算機の間でやり取りが行われるシステムの設計、</a:t>
            </a:r>
          </a:p>
          <a:p>
            <a:pPr algn="l"/>
            <a:r>
              <a:rPr lang="ja-JP" altLang="en-US" b="1" dirty="0"/>
              <a:t>実現、評価および、それらに付随する多くの現象に関する学問</a:t>
            </a:r>
          </a:p>
        </p:txBody>
      </p:sp>
      <p:sp>
        <p:nvSpPr>
          <p:cNvPr id="12371" name="AutoShape 83"/>
          <p:cNvSpPr>
            <a:spLocks noChangeArrowheads="1"/>
          </p:cNvSpPr>
          <p:nvPr/>
        </p:nvSpPr>
        <p:spPr bwMode="auto">
          <a:xfrm>
            <a:off x="3000364" y="3571876"/>
            <a:ext cx="2857520" cy="1357322"/>
          </a:xfrm>
          <a:prstGeom prst="cloudCallout">
            <a:avLst>
              <a:gd name="adj1" fmla="val -591"/>
              <a:gd name="adj2" fmla="val 8760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User Interface Design</a:t>
            </a:r>
          </a:p>
        </p:txBody>
      </p:sp>
      <p:sp>
        <p:nvSpPr>
          <p:cNvPr id="12373" name="AutoShape 85"/>
          <p:cNvSpPr>
            <a:spLocks noChangeArrowheads="1"/>
          </p:cNvSpPr>
          <p:nvPr/>
        </p:nvSpPr>
        <p:spPr bwMode="auto">
          <a:xfrm>
            <a:off x="428596" y="3071810"/>
            <a:ext cx="3384550" cy="1143008"/>
          </a:xfrm>
          <a:prstGeom prst="cloudCallout">
            <a:avLst>
              <a:gd name="adj1" fmla="val -13437"/>
              <a:gd name="adj2" fmla="val 12588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Human Modeling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369" name="AutoShape 81"/>
          <p:cNvSpPr>
            <a:spLocks noChangeArrowheads="1"/>
          </p:cNvSpPr>
          <p:nvPr/>
        </p:nvSpPr>
        <p:spPr bwMode="auto">
          <a:xfrm>
            <a:off x="5429256" y="3070225"/>
            <a:ext cx="3249607" cy="1216031"/>
          </a:xfrm>
          <a:prstGeom prst="cloudCallout">
            <a:avLst>
              <a:gd name="adj1" fmla="val 6119"/>
              <a:gd name="adj2" fmla="val 13187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Innovative I/O Devices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346" grpId="0"/>
      <p:bldP spid="12371" grpId="0" animBg="1"/>
      <p:bldP spid="12373" grpId="0" animBg="1"/>
      <p:bldP spid="123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Human Modeling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人とは何か？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824677" y="2107129"/>
            <a:ext cx="710490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Cognitive Ergonomics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analyses the process of thinking, understanding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helps people perform cognitive tasks 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</a:t>
            </a:r>
            <a:r>
              <a:rPr lang="en-US" altLang="ja-JP" sz="1800" b="1" dirty="0" smtClean="0">
                <a:latin typeface="Verdana" pitchFamily="34" charset="0"/>
              </a:rPr>
              <a:t>(describing making-decision)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　</a:t>
            </a:r>
            <a:r>
              <a:rPr lang="en-US" altLang="ja-JP" sz="1800" b="1" dirty="0" smtClean="0">
                <a:latin typeface="Verdana" pitchFamily="34" charset="0"/>
              </a:rPr>
              <a:t>Ex.</a:t>
            </a: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824677" y="1488032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u="sng" dirty="0" smtClean="0">
                <a:latin typeface="Verdana" pitchFamily="34" charset="0"/>
              </a:rPr>
              <a:t>Current trends</a:t>
            </a:r>
            <a:endParaRPr lang="en-US" altLang="ja-JP" sz="1800" b="1" u="sng" dirty="0">
              <a:latin typeface="Verdana" pitchFamily="34" charset="0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5214942" y="5286388"/>
            <a:ext cx="335758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decision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928662" y="3714752"/>
            <a:ext cx="2166953" cy="642942"/>
            <a:chOff x="928662" y="3714752"/>
            <a:chExt cx="2166953" cy="642942"/>
          </a:xfrm>
        </p:grpSpPr>
        <p:sp>
          <p:nvSpPr>
            <p:cNvPr id="57" name="角丸四角形 56"/>
            <p:cNvSpPr/>
            <p:nvPr/>
          </p:nvSpPr>
          <p:spPr>
            <a:xfrm>
              <a:off x="928662" y="3714752"/>
              <a:ext cx="1785950" cy="6429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latin typeface="Verdana" pitchFamily="34" charset="0"/>
                  <a:cs typeface="Verdana" pitchFamily="34" charset="0"/>
                </a:rPr>
                <a:t>Clarify problem</a:t>
              </a:r>
              <a:endParaRPr kumimoji="1" lang="ja-JP" altLang="en-US" sz="1800" b="1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3" name="直線矢印コネクタ 62"/>
            <p:cNvCxnSpPr>
              <a:stCxn id="57" idx="3"/>
              <a:endCxn id="60" idx="1"/>
            </p:cNvCxnSpPr>
            <p:nvPr/>
          </p:nvCxnSpPr>
          <p:spPr bwMode="auto">
            <a:xfrm>
              <a:off x="2714612" y="4036223"/>
              <a:ext cx="381003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3095615" y="3714752"/>
            <a:ext cx="1952639" cy="642942"/>
            <a:chOff x="3095615" y="3714752"/>
            <a:chExt cx="1952639" cy="642942"/>
          </a:xfrm>
        </p:grpSpPr>
        <p:sp>
          <p:nvSpPr>
            <p:cNvPr id="60" name="角丸四角形 59"/>
            <p:cNvSpPr/>
            <p:nvPr/>
          </p:nvSpPr>
          <p:spPr>
            <a:xfrm>
              <a:off x="3095615" y="3714752"/>
              <a:ext cx="1571636" cy="6429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Consider options</a:t>
              </a:r>
              <a:endParaRPr kumimoji="1" lang="ja-JP" altLang="en-US" sz="1800" b="1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4" name="直線矢印コネクタ 63"/>
            <p:cNvCxnSpPr>
              <a:stCxn id="60" idx="3"/>
              <a:endCxn id="51" idx="1"/>
            </p:cNvCxnSpPr>
            <p:nvPr/>
          </p:nvCxnSpPr>
          <p:spPr bwMode="auto">
            <a:xfrm>
              <a:off x="4667251" y="4036223"/>
              <a:ext cx="381003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5048254" y="3714752"/>
            <a:ext cx="1952638" cy="642942"/>
            <a:chOff x="5048254" y="3714752"/>
            <a:chExt cx="1952638" cy="642942"/>
          </a:xfrm>
        </p:grpSpPr>
        <p:sp>
          <p:nvSpPr>
            <p:cNvPr id="51" name="角丸四角形 50"/>
            <p:cNvSpPr/>
            <p:nvPr/>
          </p:nvSpPr>
          <p:spPr>
            <a:xfrm>
              <a:off x="5048254" y="3714752"/>
              <a:ext cx="1571636" cy="6429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Positives</a:t>
              </a:r>
              <a:endParaRPr kumimoji="1" lang="ja-JP" altLang="en-US" sz="1800" b="1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69" name="直線矢印コネクタ 68"/>
            <p:cNvCxnSpPr>
              <a:stCxn id="51" idx="3"/>
              <a:endCxn id="52" idx="1"/>
            </p:cNvCxnSpPr>
            <p:nvPr/>
          </p:nvCxnSpPr>
          <p:spPr bwMode="auto">
            <a:xfrm>
              <a:off x="6619890" y="4036223"/>
              <a:ext cx="38100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928662" y="5286388"/>
            <a:ext cx="4286280" cy="642942"/>
            <a:chOff x="928662" y="5286388"/>
            <a:chExt cx="4286280" cy="642942"/>
          </a:xfrm>
        </p:grpSpPr>
        <p:sp>
          <p:nvSpPr>
            <p:cNvPr id="53" name="角丸四角形 52"/>
            <p:cNvSpPr/>
            <p:nvPr/>
          </p:nvSpPr>
          <p:spPr>
            <a:xfrm>
              <a:off x="928662" y="5286388"/>
              <a:ext cx="3929090" cy="6429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Which outweighs which?</a:t>
              </a:r>
              <a:endParaRPr kumimoji="1" lang="ja-JP" altLang="en-US" sz="1800" b="1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76" name="直線矢印コネクタ 75"/>
            <p:cNvCxnSpPr>
              <a:stCxn id="53" idx="3"/>
              <a:endCxn id="55" idx="1"/>
            </p:cNvCxnSpPr>
            <p:nvPr/>
          </p:nvCxnSpPr>
          <p:spPr bwMode="auto">
            <a:xfrm>
              <a:off x="4857752" y="5607859"/>
              <a:ext cx="35719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/>
          <p:nvPr/>
        </p:nvGrpSpPr>
        <p:grpSpPr>
          <a:xfrm>
            <a:off x="2893207" y="3714752"/>
            <a:ext cx="5679321" cy="1571637"/>
            <a:chOff x="2893207" y="3714752"/>
            <a:chExt cx="5679321" cy="1571637"/>
          </a:xfrm>
        </p:grpSpPr>
        <p:sp>
          <p:nvSpPr>
            <p:cNvPr id="52" name="角丸四角形 51"/>
            <p:cNvSpPr/>
            <p:nvPr/>
          </p:nvSpPr>
          <p:spPr>
            <a:xfrm>
              <a:off x="7000892" y="3714752"/>
              <a:ext cx="1571636" cy="6429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Negatives</a:t>
              </a:r>
              <a:endParaRPr kumimoji="1" lang="ja-JP" altLang="en-US" sz="1800" b="1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81" name="カギ線コネクタ 80"/>
            <p:cNvCxnSpPr>
              <a:stCxn id="52" idx="2"/>
              <a:endCxn id="53" idx="0"/>
            </p:cNvCxnSpPr>
            <p:nvPr/>
          </p:nvCxnSpPr>
          <p:spPr bwMode="auto">
            <a:xfrm rot="5400000">
              <a:off x="4875612" y="2375290"/>
              <a:ext cx="928694" cy="4893503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4458222" y="4357694"/>
            <a:ext cx="971034" cy="904871"/>
            <a:chOff x="476" y="1412"/>
            <a:chExt cx="998" cy="930"/>
          </a:xfrm>
        </p:grpSpPr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476" y="2160"/>
              <a:ext cx="998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86" name="Group 48"/>
            <p:cNvGrpSpPr>
              <a:grpSpLocks/>
            </p:cNvGrpSpPr>
            <p:nvPr/>
          </p:nvGrpSpPr>
          <p:grpSpPr bwMode="auto">
            <a:xfrm>
              <a:off x="657" y="1412"/>
              <a:ext cx="590" cy="862"/>
              <a:chOff x="657" y="1412"/>
              <a:chExt cx="590" cy="862"/>
            </a:xfrm>
          </p:grpSpPr>
          <p:sp>
            <p:nvSpPr>
              <p:cNvPr id="87" name="AutoShape 10"/>
              <p:cNvSpPr>
                <a:spLocks noChangeArrowheads="1"/>
              </p:cNvSpPr>
              <p:nvPr/>
            </p:nvSpPr>
            <p:spPr bwMode="auto">
              <a:xfrm>
                <a:off x="793" y="1503"/>
                <a:ext cx="454" cy="771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8" name="Oval 8"/>
              <p:cNvSpPr>
                <a:spLocks noChangeArrowheads="1"/>
              </p:cNvSpPr>
              <p:nvPr/>
            </p:nvSpPr>
            <p:spPr bwMode="auto">
              <a:xfrm>
                <a:off x="657" y="1412"/>
                <a:ext cx="499" cy="49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4" name="Oval 11"/>
              <p:cNvSpPr>
                <a:spLocks noChangeArrowheads="1"/>
              </p:cNvSpPr>
              <p:nvPr/>
            </p:nvSpPr>
            <p:spPr bwMode="auto">
              <a:xfrm>
                <a:off x="975" y="1957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5" name="Oval 12"/>
              <p:cNvSpPr>
                <a:spLocks noChangeArrowheads="1"/>
              </p:cNvSpPr>
              <p:nvPr/>
            </p:nvSpPr>
            <p:spPr bwMode="auto">
              <a:xfrm>
                <a:off x="1020" y="2048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19" name="Picture 63" descr="MCj039838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28"/>
            <a:ext cx="1417637" cy="1871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782" y="87299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393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Verdana" pitchFamily="34" charset="0"/>
              </a:rPr>
              <a:t>Research work</a:t>
            </a:r>
            <a:endParaRPr lang="en-US" altLang="ja-JP" sz="2000" b="1" dirty="0">
              <a:latin typeface="Verdan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502" y="802560"/>
            <a:ext cx="37084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b="1" dirty="0" smtClean="0">
                <a:latin typeface="Verdana" pitchFamily="34" charset="0"/>
                <a:ea typeface="ＭＳ ゴシック" pitchFamily="49" charset="-128"/>
              </a:rPr>
              <a:t>研究活動</a:t>
            </a:r>
            <a:endParaRPr lang="ja-JP" altLang="en-US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298510" y="5143512"/>
            <a:ext cx="5184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Experience-centered design</a:t>
            </a:r>
          </a:p>
        </p:txBody>
      </p:sp>
      <p:graphicFrame>
        <p:nvGraphicFramePr>
          <p:cNvPr id="19530" name="Object 74">
            <a:hlinkClick r:id="rId4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2430480" y="1716099"/>
          <a:ext cx="4570412" cy="3427413"/>
        </p:xfrm>
        <a:graphic>
          <a:graphicData uri="http://schemas.openxmlformats.org/presentationml/2006/ole">
            <p:oleObj spid="_x0000_s19530" name="プレゼンテーション" r:id="rId5" imgW="4570342" imgH="3427430" progId="PowerPoint.Show.12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MCj039838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1285884" cy="169771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Research Work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研究活動</a:t>
            </a:r>
            <a:endParaRPr lang="en-US" altLang="ja-JP" sz="1200" b="1" dirty="0" smtClean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2307375" y="5143512"/>
            <a:ext cx="51847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User friendly design</a:t>
            </a:r>
          </a:p>
          <a:p>
            <a:pPr algn="l"/>
            <a:r>
              <a:rPr lang="en-US" altLang="ja-JP" sz="1800" b="1" dirty="0" smtClean="0">
                <a:latin typeface="Verdana" pitchFamily="34" charset="0"/>
              </a:rPr>
              <a:t>Direct manipulation</a:t>
            </a:r>
          </a:p>
        </p:txBody>
      </p:sp>
      <p:graphicFrame>
        <p:nvGraphicFramePr>
          <p:cNvPr id="20490" name="Object 10">
            <a:hlinkClick r:id="rId4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2428860" y="1714488"/>
          <a:ext cx="4570412" cy="3427413"/>
        </p:xfrm>
        <a:graphic>
          <a:graphicData uri="http://schemas.openxmlformats.org/presentationml/2006/ole">
            <p:oleObj spid="_x0000_s20490" name="プレゼンテーション" r:id="rId5" imgW="4570342" imgH="3427430" progId="PowerPoint.Show.12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2006_0525_195026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43050"/>
            <a:ext cx="4465638" cy="3349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58913" y="4954575"/>
            <a:ext cx="20494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>
                <a:latin typeface="Verdana" pitchFamily="34" charset="0"/>
              </a:rPr>
              <a:t>Poster session</a:t>
            </a:r>
          </a:p>
        </p:txBody>
      </p:sp>
      <p:pic>
        <p:nvPicPr>
          <p:cNvPr id="17417" name="Picture 9" descr="2005_0215_190640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13076"/>
            <a:ext cx="4848225" cy="3636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613400" y="2636838"/>
            <a:ext cx="1755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>
                <a:latin typeface="Verdana" pitchFamily="34" charset="0"/>
              </a:rPr>
              <a:t>Oral session</a:t>
            </a:r>
          </a:p>
        </p:txBody>
      </p:sp>
      <p:pic>
        <p:nvPicPr>
          <p:cNvPr id="17423" name="Picture 15" descr="MCj032103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88913"/>
            <a:ext cx="2160587" cy="1766887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7782" y="87299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37393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Verdana" pitchFamily="34" charset="0"/>
              </a:rPr>
              <a:t>International Conf.</a:t>
            </a:r>
            <a:endParaRPr lang="en-US" altLang="ja-JP" sz="2000" b="1" dirty="0">
              <a:latin typeface="Verdana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7502" y="802560"/>
            <a:ext cx="37084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b="1" dirty="0" smtClean="0">
                <a:latin typeface="Verdana" pitchFamily="34" charset="0"/>
                <a:ea typeface="ＭＳ ゴシック" pitchFamily="49" charset="-128"/>
              </a:rPr>
              <a:t>国際会議</a:t>
            </a:r>
            <a:endParaRPr lang="ja-JP" altLang="en-US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43438" y="2857496"/>
            <a:ext cx="9332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latin typeface="Verdana" pitchFamily="34" charset="0"/>
              </a:rPr>
              <a:t>Demo</a:t>
            </a:r>
            <a:endParaRPr lang="en-US" altLang="ja-JP" sz="1800" b="1" dirty="0">
              <a:latin typeface="Verdana" pitchFamily="34" charset="0"/>
            </a:endParaRPr>
          </a:p>
        </p:txBody>
      </p:sp>
      <p:pic>
        <p:nvPicPr>
          <p:cNvPr id="61442" name="Picture 2" descr="D:\home\makio\FIT\Lectures\SpecialClass\08\conf_Stuff\2008_1021_11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4752"/>
            <a:ext cx="4320001" cy="32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43" name="Picture 3" descr="D:\home\makio\FIT\Lectures\SpecialClass\08\conf_Stuff\2008_1021_121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320001" cy="32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グループ化 16"/>
          <p:cNvGrpSpPr/>
          <p:nvPr/>
        </p:nvGrpSpPr>
        <p:grpSpPr>
          <a:xfrm>
            <a:off x="142844" y="3786190"/>
            <a:ext cx="4143404" cy="1136514"/>
            <a:chOff x="142844" y="3786190"/>
            <a:chExt cx="4143404" cy="1136514"/>
          </a:xfrm>
        </p:grpSpPr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142844" y="4214818"/>
              <a:ext cx="4143404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800" b="1" dirty="0" smtClean="0">
                  <a:latin typeface="Verdana" pitchFamily="34" charset="0"/>
                </a:rPr>
                <a:t>Spherical Display</a:t>
              </a:r>
            </a:p>
            <a:p>
              <a:pPr algn="l"/>
              <a:r>
                <a:rPr lang="en-US" altLang="ja-JP" sz="1100" b="1" dirty="0" smtClean="0">
                  <a:latin typeface="Verdana" pitchFamily="34" charset="0"/>
                </a:rPr>
                <a:t>Microsoft Research</a:t>
              </a:r>
            </a:p>
            <a:p>
              <a:pPr algn="l"/>
              <a:r>
                <a:rPr lang="en-US" altLang="ja-JP" sz="1100" b="1" dirty="0" smtClean="0">
                  <a:latin typeface="Verdana" pitchFamily="34" charset="0"/>
                </a:rPr>
                <a:t>UIST2008, Monterey, CA, USA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21" name="動作設定ボタン : ビデオ 20">
              <a:hlinkClick r:id="rId4" highlightClick="1"/>
            </p:cNvPr>
            <p:cNvSpPr/>
            <p:nvPr/>
          </p:nvSpPr>
          <p:spPr>
            <a:xfrm>
              <a:off x="214282" y="3786190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929322" y="2000240"/>
            <a:ext cx="3071866" cy="1136514"/>
            <a:chOff x="5929322" y="2000240"/>
            <a:chExt cx="3071866" cy="1136514"/>
          </a:xfrm>
        </p:grpSpPr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5929322" y="2428868"/>
              <a:ext cx="3071866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800" b="1" dirty="0" smtClean="0">
                  <a:latin typeface="Verdana" pitchFamily="34" charset="0"/>
                </a:rPr>
                <a:t>SMART Table</a:t>
              </a:r>
            </a:p>
            <a:p>
              <a:pPr algn="r"/>
              <a:r>
                <a:rPr lang="en-US" altLang="ja-JP" sz="1100" b="1" dirty="0" smtClean="0">
                  <a:latin typeface="Verdana" pitchFamily="34" charset="0"/>
                </a:rPr>
                <a:t>SMART Technologies</a:t>
              </a:r>
            </a:p>
            <a:p>
              <a:pPr algn="r"/>
              <a:r>
                <a:rPr lang="en-US" altLang="ja-JP" sz="1100" b="1" dirty="0" smtClean="0">
                  <a:latin typeface="Verdana" pitchFamily="34" charset="0"/>
                </a:rPr>
                <a:t>UIST2008, Monterey, CA, USA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23" name="動作設定ボタン : ビデオ 22">
              <a:hlinkClick r:id="rId5" highlightClick="1"/>
            </p:cNvPr>
            <p:cNvSpPr/>
            <p:nvPr/>
          </p:nvSpPr>
          <p:spPr>
            <a:xfrm>
              <a:off x="8320497" y="2000240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kumimoji="1" lang="ja-JP" altLang="en-US"/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84092" y="3702610"/>
            <a:ext cx="14879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latin typeface="Verdana" pitchFamily="34" charset="0"/>
              </a:rPr>
              <a:t>Exhibition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International Conf.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国際会議</a:t>
            </a:r>
            <a:endParaRPr lang="en-US" altLang="ja-JP" sz="1200" b="1" dirty="0" smtClean="0">
              <a:latin typeface="Verdana" pitchFamily="34" charset="0"/>
              <a:ea typeface="ＭＳ ゴシック" pitchFamily="49" charset="-128"/>
            </a:endParaRPr>
          </a:p>
        </p:txBody>
      </p:sp>
      <p:pic>
        <p:nvPicPr>
          <p:cNvPr id="58369" name="Picture 1" descr="C:\Users\root\AppData\Local\Microsoft\Windows\Temporary Internet Files\Content.IE5\CKN3Z8R6\MCj025062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214950"/>
            <a:ext cx="1285884" cy="13593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2005_0217_042555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14356"/>
            <a:ext cx="4465638" cy="3349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85938" y="4005256"/>
            <a:ext cx="1390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>
                <a:latin typeface="Verdana" pitchFamily="34" charset="0"/>
              </a:rPr>
              <a:t>Banquets</a:t>
            </a:r>
          </a:p>
        </p:txBody>
      </p:sp>
      <p:pic>
        <p:nvPicPr>
          <p:cNvPr id="18442" name="Picture 10" descr="2005_0217_042646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997200"/>
            <a:ext cx="4826000" cy="3619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92675" y="2636838"/>
            <a:ext cx="3209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>
                <a:latin typeface="Verdana" pitchFamily="34" charset="0"/>
              </a:rPr>
              <a:t>Ethnic dance and music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571472" y="5643578"/>
            <a:ext cx="3500462" cy="967237"/>
            <a:chOff x="571472" y="5643578"/>
            <a:chExt cx="3500462" cy="967237"/>
          </a:xfrm>
        </p:grpSpPr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571472" y="6072206"/>
              <a:ext cx="3500462" cy="538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800" b="1" dirty="0" smtClean="0">
                  <a:latin typeface="Verdana" pitchFamily="34" charset="0"/>
                </a:rPr>
                <a:t>Ethnic dance</a:t>
              </a:r>
            </a:p>
            <a:p>
              <a:pPr algn="r"/>
              <a:r>
                <a:rPr lang="en-US" altLang="ja-JP" sz="1100" b="1" dirty="0" smtClean="0">
                  <a:latin typeface="Verdana" pitchFamily="34" charset="0"/>
                </a:rPr>
                <a:t>Banquets, IASTED, Innsbruck, Austria</a:t>
              </a:r>
              <a:endParaRPr lang="en-US" altLang="ja-JP" sz="1100" b="1" dirty="0">
                <a:latin typeface="Verdana" pitchFamily="34" charset="0"/>
              </a:endParaRPr>
            </a:p>
          </p:txBody>
        </p:sp>
        <p:sp>
          <p:nvSpPr>
            <p:cNvPr id="15" name="動作設定ボタン : ビデオ 14">
              <a:hlinkClick r:id="rId4" highlightClick="1"/>
            </p:cNvPr>
            <p:cNvSpPr/>
            <p:nvPr/>
          </p:nvSpPr>
          <p:spPr>
            <a:xfrm>
              <a:off x="3357554" y="5643578"/>
              <a:ext cx="642942" cy="428628"/>
            </a:xfrm>
            <a:prstGeom prst="actionButtonMovi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kumimoji="1" lang="ja-JP" altLang="en-US"/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International Conf.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国際会議</a:t>
            </a:r>
            <a:endParaRPr lang="en-US" altLang="ja-JP" sz="1200" b="1" dirty="0" smtClean="0">
              <a:latin typeface="Verdana" pitchFamily="34" charset="0"/>
              <a:ea typeface="ＭＳ ゴシック" pitchFamily="49" charset="-128"/>
            </a:endParaRPr>
          </a:p>
        </p:txBody>
      </p:sp>
      <p:pic>
        <p:nvPicPr>
          <p:cNvPr id="57348" name="Picture 4" descr="C:\Users\root\AppData\Local\Microsoft\Windows\Temporary Internet Files\Content.IE5\FFV1EVPB\MPj043878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857232"/>
            <a:ext cx="1920254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5618194" y="2285992"/>
            <a:ext cx="3382962" cy="3678237"/>
            <a:chOff x="5618194" y="2285992"/>
            <a:chExt cx="3382962" cy="3678237"/>
          </a:xfrm>
        </p:grpSpPr>
        <p:sp>
          <p:nvSpPr>
            <p:cNvPr id="5171" name="Text Box 51"/>
            <p:cNvSpPr txBox="1">
              <a:spLocks noChangeArrowheads="1"/>
            </p:cNvSpPr>
            <p:nvPr/>
          </p:nvSpPr>
          <p:spPr bwMode="auto">
            <a:xfrm>
              <a:off x="6123019" y="2285992"/>
              <a:ext cx="266382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Physical reality</a:t>
              </a:r>
            </a:p>
          </p:txBody>
        </p:sp>
        <p:sp>
          <p:nvSpPr>
            <p:cNvPr id="5172" name="Text Box 52"/>
            <p:cNvSpPr txBox="1">
              <a:spLocks noChangeArrowheads="1"/>
            </p:cNvSpPr>
            <p:nvPr/>
          </p:nvSpPr>
          <p:spPr bwMode="auto">
            <a:xfrm>
              <a:off x="5618194" y="3367079"/>
              <a:ext cx="3024187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Augmented reality</a:t>
              </a:r>
            </a:p>
          </p:txBody>
        </p:sp>
        <p:sp>
          <p:nvSpPr>
            <p:cNvPr id="5173" name="Text Box 53"/>
            <p:cNvSpPr txBox="1">
              <a:spLocks noChangeArrowheads="1"/>
            </p:cNvSpPr>
            <p:nvPr/>
          </p:nvSpPr>
          <p:spPr bwMode="auto">
            <a:xfrm>
              <a:off x="5618194" y="4470392"/>
              <a:ext cx="33829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Augmented virtuality</a:t>
              </a:r>
            </a:p>
          </p:txBody>
        </p:sp>
        <p:sp>
          <p:nvSpPr>
            <p:cNvPr id="5174" name="Text Box 54"/>
            <p:cNvSpPr txBox="1">
              <a:spLocks noChangeArrowheads="1"/>
            </p:cNvSpPr>
            <p:nvPr/>
          </p:nvSpPr>
          <p:spPr bwMode="auto">
            <a:xfrm>
              <a:off x="6123019" y="5597517"/>
              <a:ext cx="266382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>
                  <a:latin typeface="Verdana" pitchFamily="34" charset="0"/>
                </a:rPr>
                <a:t>Virtual reality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084794" y="2359017"/>
            <a:ext cx="822324" cy="3671887"/>
            <a:chOff x="5084794" y="2359017"/>
            <a:chExt cx="822324" cy="3671887"/>
          </a:xfrm>
        </p:grpSpPr>
        <p:sp>
          <p:nvSpPr>
            <p:cNvPr id="5180" name="Freeform 60"/>
            <p:cNvSpPr>
              <a:spLocks/>
            </p:cNvSpPr>
            <p:nvPr/>
          </p:nvSpPr>
          <p:spPr bwMode="auto">
            <a:xfrm flipH="1">
              <a:off x="5186394" y="2574917"/>
              <a:ext cx="503237" cy="3313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3" y="1044"/>
                </a:cxn>
                <a:cxn ang="0">
                  <a:pos x="0" y="2087"/>
                </a:cxn>
              </a:cxnLst>
              <a:rect l="0" t="0" r="r" b="b"/>
              <a:pathLst>
                <a:path w="1043" h="2087">
                  <a:moveTo>
                    <a:pt x="0" y="0"/>
                  </a:moveTo>
                  <a:cubicBezTo>
                    <a:pt x="521" y="348"/>
                    <a:pt x="1043" y="696"/>
                    <a:pt x="1043" y="1044"/>
                  </a:cubicBezTo>
                  <a:cubicBezTo>
                    <a:pt x="1043" y="1392"/>
                    <a:pt x="521" y="1739"/>
                    <a:pt x="0" y="208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5546756" y="2359017"/>
              <a:ext cx="360362" cy="360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5084794" y="3462329"/>
              <a:ext cx="360362" cy="360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5084794" y="4565642"/>
              <a:ext cx="360362" cy="360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auto">
            <a:xfrm>
              <a:off x="5546756" y="5670542"/>
              <a:ext cx="360362" cy="360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5185" name="Picture 65" descr="a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2392925" cy="31835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745786" y="2071678"/>
            <a:ext cx="1540198" cy="3053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b="1" dirty="0">
                <a:latin typeface="Verdana" pitchFamily="34" charset="0"/>
              </a:rPr>
              <a:t>Mixed reality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2643174" y="1571612"/>
            <a:ext cx="2447925" cy="1933576"/>
            <a:chOff x="2643174" y="1571612"/>
            <a:chExt cx="2447925" cy="1933576"/>
          </a:xfrm>
        </p:grpSpPr>
        <p:pic>
          <p:nvPicPr>
            <p:cNvPr id="5186" name="Picture 66" descr="ar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7474" y="1938325"/>
              <a:ext cx="2089150" cy="15668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91" name="Text Box 71"/>
            <p:cNvSpPr txBox="1">
              <a:spLocks noChangeArrowheads="1"/>
            </p:cNvSpPr>
            <p:nvPr/>
          </p:nvSpPr>
          <p:spPr bwMode="auto">
            <a:xfrm>
              <a:off x="2643174" y="1571612"/>
              <a:ext cx="24479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Buildings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000232" y="5013325"/>
            <a:ext cx="4033838" cy="1511301"/>
            <a:chOff x="2000232" y="5013325"/>
            <a:chExt cx="4033838" cy="1511301"/>
          </a:xfrm>
        </p:grpSpPr>
        <p:grpSp>
          <p:nvGrpSpPr>
            <p:cNvPr id="5188" name="Group 68"/>
            <p:cNvGrpSpPr>
              <a:grpSpLocks/>
            </p:cNvGrpSpPr>
            <p:nvPr/>
          </p:nvGrpSpPr>
          <p:grpSpPr bwMode="auto">
            <a:xfrm>
              <a:off x="2000232" y="5013325"/>
              <a:ext cx="2522538" cy="1501775"/>
              <a:chOff x="648" y="3158"/>
              <a:chExt cx="1589" cy="9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83" name="Picture 63" descr="a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3158"/>
                <a:ext cx="1262" cy="946"/>
              </a:xfrm>
              <a:prstGeom prst="rect">
                <a:avLst/>
              </a:prstGeom>
              <a:noFill/>
            </p:spPr>
          </p:pic>
          <p:pic>
            <p:nvPicPr>
              <p:cNvPr id="5184" name="Picture 64" descr="ar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8" y="3748"/>
                <a:ext cx="296" cy="356"/>
              </a:xfrm>
              <a:prstGeom prst="rect">
                <a:avLst/>
              </a:prstGeom>
              <a:noFill/>
            </p:spPr>
          </p:pic>
        </p:grpSp>
        <p:sp>
          <p:nvSpPr>
            <p:cNvPr id="5192" name="Text Box 72"/>
            <p:cNvSpPr txBox="1">
              <a:spLocks noChangeArrowheads="1"/>
            </p:cNvSpPr>
            <p:nvPr/>
          </p:nvSpPr>
          <p:spPr bwMode="auto">
            <a:xfrm>
              <a:off x="4522770" y="6157913"/>
              <a:ext cx="15113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>
                  <a:latin typeface="Verdana" pitchFamily="34" charset="0"/>
                </a:rPr>
                <a:t>Quake I</a:t>
              </a: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77782" y="87299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37393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Verdana" pitchFamily="34" charset="0"/>
              </a:rPr>
              <a:t>Mixed Reality</a:t>
            </a:r>
            <a:endParaRPr lang="en-US" altLang="ja-JP" sz="2000" b="1" dirty="0">
              <a:latin typeface="Verdana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07502" y="802560"/>
            <a:ext cx="37084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b="1" dirty="0" smtClean="0">
                <a:latin typeface="Verdana" pitchFamily="34" charset="0"/>
                <a:ea typeface="ＭＳ ゴシック" pitchFamily="49" charset="-128"/>
              </a:rPr>
              <a:t>混合現実感</a:t>
            </a:r>
            <a:endParaRPr lang="ja-JP" altLang="en-US" b="1" dirty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auto">
          <a:xfrm>
            <a:off x="785786" y="6500834"/>
            <a:ext cx="7215238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Photos from </a:t>
            </a:r>
            <a:r>
              <a:rPr lang="en-US" altLang="ja-JP" sz="1100" b="1" dirty="0" err="1" smtClean="0">
                <a:latin typeface="Verdana" pitchFamily="34" charset="0"/>
              </a:rPr>
              <a:t>ARQuake</a:t>
            </a:r>
            <a:r>
              <a:rPr lang="en-US" altLang="ja-JP" sz="1100" b="1" dirty="0" smtClean="0">
                <a:latin typeface="Verdana" pitchFamily="34" charset="0"/>
              </a:rPr>
              <a:t> project, Wearable Computer Lab, University of South Australia</a:t>
            </a:r>
            <a:endParaRPr lang="en-US" altLang="ja-JP" sz="11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0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グループ化 52"/>
          <p:cNvGrpSpPr/>
          <p:nvPr/>
        </p:nvGrpSpPr>
        <p:grpSpPr>
          <a:xfrm>
            <a:off x="4000496" y="3571876"/>
            <a:ext cx="1628764" cy="1914516"/>
            <a:chOff x="4357686" y="3571876"/>
            <a:chExt cx="1628764" cy="1914516"/>
          </a:xfrm>
        </p:grpSpPr>
        <p:pic>
          <p:nvPicPr>
            <p:cNvPr id="21516" name="Picture 12" descr="C:\Users\root\Pictures\Microsoft クリップ オーガナイザ\j0433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7686" y="3857628"/>
              <a:ext cx="1628764" cy="1628764"/>
            </a:xfrm>
            <a:prstGeom prst="rect">
              <a:avLst/>
            </a:prstGeom>
            <a:noFill/>
          </p:spPr>
        </p:pic>
        <p:pic>
          <p:nvPicPr>
            <p:cNvPr id="21515" name="Picture 11" descr="C:\Users\root\AppData\Local\Microsoft\Windows\Temporary Internet Files\Content.IE5\3V2X4S7X\MCj043157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3571876"/>
              <a:ext cx="598976" cy="602969"/>
            </a:xfrm>
            <a:prstGeom prst="rect">
              <a:avLst/>
            </a:prstGeom>
            <a:noFill/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Mixed Reality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混合現実</a:t>
            </a:r>
            <a:endParaRPr lang="en-US" altLang="ja-JP" sz="1200" b="1" dirty="0" smtClean="0"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928662" y="1214422"/>
            <a:ext cx="650085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Verdana" pitchFamily="34" charset="0"/>
              </a:rPr>
              <a:t>AR Toolkit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Software library to build a AR environment.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Freeware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C, OpenGL</a:t>
            </a:r>
          </a:p>
        </p:txBody>
      </p:sp>
      <p:grpSp>
        <p:nvGrpSpPr>
          <p:cNvPr id="52" name="グループ化 51"/>
          <p:cNvGrpSpPr/>
          <p:nvPr/>
        </p:nvGrpSpPr>
        <p:grpSpPr>
          <a:xfrm>
            <a:off x="450574" y="2571744"/>
            <a:ext cx="3710609" cy="3643338"/>
            <a:chOff x="450574" y="2571744"/>
            <a:chExt cx="3710609" cy="3643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フリーフォーム 50"/>
            <p:cNvSpPr/>
            <p:nvPr/>
          </p:nvSpPr>
          <p:spPr>
            <a:xfrm>
              <a:off x="649357" y="5075583"/>
              <a:ext cx="3485321" cy="1113182"/>
            </a:xfrm>
            <a:custGeom>
              <a:avLst/>
              <a:gdLst>
                <a:gd name="connsiteX0" fmla="*/ 0 w 3485321"/>
                <a:gd name="connsiteY0" fmla="*/ 1113182 h 1113182"/>
                <a:gd name="connsiteX1" fmla="*/ 887895 w 3485321"/>
                <a:gd name="connsiteY1" fmla="*/ 304800 h 1113182"/>
                <a:gd name="connsiteX2" fmla="*/ 3485321 w 3485321"/>
                <a:gd name="connsiteY2" fmla="*/ 0 h 1113182"/>
                <a:gd name="connsiteX3" fmla="*/ 2623930 w 3485321"/>
                <a:gd name="connsiteY3" fmla="*/ 993913 h 1113182"/>
                <a:gd name="connsiteX4" fmla="*/ 0 w 3485321"/>
                <a:gd name="connsiteY4" fmla="*/ 1113182 h 111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5321" h="1113182">
                  <a:moveTo>
                    <a:pt x="0" y="1113182"/>
                  </a:moveTo>
                  <a:lnTo>
                    <a:pt x="887895" y="304800"/>
                  </a:lnTo>
                  <a:lnTo>
                    <a:pt x="3485321" y="0"/>
                  </a:lnTo>
                  <a:lnTo>
                    <a:pt x="2623930" y="993913"/>
                  </a:lnTo>
                  <a:lnTo>
                    <a:pt x="0" y="111318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 bwMode="auto">
            <a:xfrm>
              <a:off x="450574" y="2782957"/>
              <a:ext cx="1099930" cy="3419060"/>
            </a:xfrm>
            <a:custGeom>
              <a:avLst/>
              <a:gdLst>
                <a:gd name="connsiteX0" fmla="*/ 887896 w 1099930"/>
                <a:gd name="connsiteY0" fmla="*/ 0 h 3419060"/>
                <a:gd name="connsiteX1" fmla="*/ 1099930 w 1099930"/>
                <a:gd name="connsiteY1" fmla="*/ 2597426 h 3419060"/>
                <a:gd name="connsiteX2" fmla="*/ 198783 w 1099930"/>
                <a:gd name="connsiteY2" fmla="*/ 3419060 h 3419060"/>
                <a:gd name="connsiteX3" fmla="*/ 0 w 1099930"/>
                <a:gd name="connsiteY3" fmla="*/ 821634 h 3419060"/>
                <a:gd name="connsiteX4" fmla="*/ 887896 w 1099930"/>
                <a:gd name="connsiteY4" fmla="*/ 53008 h 341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930" h="3419060">
                  <a:moveTo>
                    <a:pt x="887896" y="0"/>
                  </a:moveTo>
                  <a:lnTo>
                    <a:pt x="1099930" y="2597426"/>
                  </a:lnTo>
                  <a:lnTo>
                    <a:pt x="198783" y="3419060"/>
                  </a:lnTo>
                  <a:lnTo>
                    <a:pt x="0" y="821634"/>
                  </a:lnTo>
                  <a:lnTo>
                    <a:pt x="887896" y="5300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1357290" y="2571744"/>
              <a:ext cx="2803893" cy="2800156"/>
            </a:xfrm>
            <a:custGeom>
              <a:avLst/>
              <a:gdLst>
                <a:gd name="connsiteX0" fmla="*/ 185531 w 2690192"/>
                <a:gd name="connsiteY0" fmla="*/ 2623930 h 2623930"/>
                <a:gd name="connsiteX1" fmla="*/ 0 w 2690192"/>
                <a:gd name="connsiteY1" fmla="*/ 172278 h 2623930"/>
                <a:gd name="connsiteX2" fmla="*/ 2266122 w 2690192"/>
                <a:gd name="connsiteY2" fmla="*/ 0 h 2623930"/>
                <a:gd name="connsiteX3" fmla="*/ 2690192 w 2690192"/>
                <a:gd name="connsiteY3" fmla="*/ 2345634 h 2623930"/>
                <a:gd name="connsiteX4" fmla="*/ 185531 w 2690192"/>
                <a:gd name="connsiteY4" fmla="*/ 2623930 h 262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0192" h="2623930">
                  <a:moveTo>
                    <a:pt x="185531" y="2623930"/>
                  </a:moveTo>
                  <a:lnTo>
                    <a:pt x="0" y="172278"/>
                  </a:lnTo>
                  <a:lnTo>
                    <a:pt x="2266122" y="0"/>
                  </a:lnTo>
                  <a:lnTo>
                    <a:pt x="2690192" y="2345634"/>
                  </a:lnTo>
                  <a:lnTo>
                    <a:pt x="185531" y="26239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>
              <a:endCxn id="41" idx="0"/>
            </p:cNvCxnSpPr>
            <p:nvPr/>
          </p:nvCxnSpPr>
          <p:spPr bwMode="auto">
            <a:xfrm rot="16200000" flipH="1">
              <a:off x="161055" y="3982293"/>
              <a:ext cx="2585842" cy="193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41" idx="0"/>
              <a:endCxn id="41" idx="3"/>
            </p:cNvCxnSpPr>
            <p:nvPr/>
          </p:nvCxnSpPr>
          <p:spPr bwMode="auto">
            <a:xfrm flipV="1">
              <a:off x="1550662" y="5074913"/>
              <a:ext cx="2610521" cy="2969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41" idx="0"/>
            </p:cNvCxnSpPr>
            <p:nvPr/>
          </p:nvCxnSpPr>
          <p:spPr bwMode="auto">
            <a:xfrm flipH="1">
              <a:off x="642910" y="5371900"/>
              <a:ext cx="907752" cy="8431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 rot="21017758">
            <a:off x="1220770" y="4649802"/>
            <a:ext cx="1008679" cy="1008679"/>
            <a:chOff x="1214414" y="3000372"/>
            <a:chExt cx="1357322" cy="13573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14" name="グループ化 13"/>
            <p:cNvGrpSpPr/>
            <p:nvPr/>
          </p:nvGrpSpPr>
          <p:grpSpPr>
            <a:xfrm>
              <a:off x="1214414" y="3000372"/>
              <a:ext cx="1357322" cy="1357322"/>
              <a:chOff x="1214414" y="3000372"/>
              <a:chExt cx="1357322" cy="1357322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1214414" y="3000372"/>
                <a:ext cx="1357322" cy="135732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500166" y="3286124"/>
                <a:ext cx="785818" cy="78581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1429372" y="3158654"/>
              <a:ext cx="863260" cy="1035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400" b="1" dirty="0" smtClean="0">
                  <a:latin typeface="Verdana" pitchFamily="34" charset="0"/>
                </a:rPr>
                <a:t>G</a:t>
              </a:r>
              <a:endParaRPr lang="ja-JP" altLang="en-US" sz="4400" dirty="0"/>
            </a:p>
          </p:txBody>
        </p:sp>
      </p:grpSp>
      <p:pic>
        <p:nvPicPr>
          <p:cNvPr id="21519" name="Picture 15" descr="C:\Users\root\Pictures\Microsoft クリップ オーガナイザ\j04347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0489">
            <a:off x="1802860" y="3374504"/>
            <a:ext cx="525452" cy="5254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5" name="グループ化 34"/>
          <p:cNvGrpSpPr/>
          <p:nvPr/>
        </p:nvGrpSpPr>
        <p:grpSpPr>
          <a:xfrm>
            <a:off x="5572132" y="2786058"/>
            <a:ext cx="3049853" cy="3000396"/>
            <a:chOff x="5572132" y="2786058"/>
            <a:chExt cx="3049853" cy="3000396"/>
          </a:xfrm>
        </p:grpSpPr>
        <p:sp>
          <p:nvSpPr>
            <p:cNvPr id="30" name="角丸四角形 29"/>
            <p:cNvSpPr/>
            <p:nvPr/>
          </p:nvSpPr>
          <p:spPr>
            <a:xfrm>
              <a:off x="5572132" y="2786058"/>
              <a:ext cx="3049853" cy="3000396"/>
            </a:xfrm>
            <a:prstGeom prst="roundRect">
              <a:avLst>
                <a:gd name="adj" fmla="val 8628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5929322" y="3000372"/>
              <a:ext cx="2546496" cy="2500330"/>
              <a:chOff x="450574" y="2571744"/>
              <a:chExt cx="3710609" cy="3643338"/>
            </a:xfrm>
          </p:grpSpPr>
          <p:sp>
            <p:nvSpPr>
              <p:cNvPr id="55" name="フリーフォーム 54"/>
              <p:cNvSpPr/>
              <p:nvPr/>
            </p:nvSpPr>
            <p:spPr>
              <a:xfrm>
                <a:off x="649357" y="5075583"/>
                <a:ext cx="3485321" cy="1113182"/>
              </a:xfrm>
              <a:custGeom>
                <a:avLst/>
                <a:gdLst>
                  <a:gd name="connsiteX0" fmla="*/ 0 w 3485321"/>
                  <a:gd name="connsiteY0" fmla="*/ 1113182 h 1113182"/>
                  <a:gd name="connsiteX1" fmla="*/ 887895 w 3485321"/>
                  <a:gd name="connsiteY1" fmla="*/ 304800 h 1113182"/>
                  <a:gd name="connsiteX2" fmla="*/ 3485321 w 3485321"/>
                  <a:gd name="connsiteY2" fmla="*/ 0 h 1113182"/>
                  <a:gd name="connsiteX3" fmla="*/ 2623930 w 3485321"/>
                  <a:gd name="connsiteY3" fmla="*/ 993913 h 1113182"/>
                  <a:gd name="connsiteX4" fmla="*/ 0 w 3485321"/>
                  <a:gd name="connsiteY4" fmla="*/ 1113182 h 111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5321" h="1113182">
                    <a:moveTo>
                      <a:pt x="0" y="1113182"/>
                    </a:moveTo>
                    <a:lnTo>
                      <a:pt x="887895" y="304800"/>
                    </a:lnTo>
                    <a:lnTo>
                      <a:pt x="3485321" y="0"/>
                    </a:lnTo>
                    <a:lnTo>
                      <a:pt x="2623930" y="993913"/>
                    </a:lnTo>
                    <a:lnTo>
                      <a:pt x="0" y="111318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/>
              <p:cNvSpPr/>
              <p:nvPr/>
            </p:nvSpPr>
            <p:spPr bwMode="auto">
              <a:xfrm>
                <a:off x="450574" y="2782957"/>
                <a:ext cx="1099930" cy="3419060"/>
              </a:xfrm>
              <a:custGeom>
                <a:avLst/>
                <a:gdLst>
                  <a:gd name="connsiteX0" fmla="*/ 887896 w 1099930"/>
                  <a:gd name="connsiteY0" fmla="*/ 0 h 3419060"/>
                  <a:gd name="connsiteX1" fmla="*/ 1099930 w 1099930"/>
                  <a:gd name="connsiteY1" fmla="*/ 2597426 h 3419060"/>
                  <a:gd name="connsiteX2" fmla="*/ 198783 w 1099930"/>
                  <a:gd name="connsiteY2" fmla="*/ 3419060 h 3419060"/>
                  <a:gd name="connsiteX3" fmla="*/ 0 w 1099930"/>
                  <a:gd name="connsiteY3" fmla="*/ 821634 h 3419060"/>
                  <a:gd name="connsiteX4" fmla="*/ 887896 w 1099930"/>
                  <a:gd name="connsiteY4" fmla="*/ 53008 h 341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930" h="3419060">
                    <a:moveTo>
                      <a:pt x="887896" y="0"/>
                    </a:moveTo>
                    <a:lnTo>
                      <a:pt x="1099930" y="2597426"/>
                    </a:lnTo>
                    <a:lnTo>
                      <a:pt x="198783" y="3419060"/>
                    </a:lnTo>
                    <a:lnTo>
                      <a:pt x="0" y="821634"/>
                    </a:lnTo>
                    <a:lnTo>
                      <a:pt x="887896" y="53008"/>
                    </a:lnTo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フリーフォーム 56"/>
              <p:cNvSpPr/>
              <p:nvPr/>
            </p:nvSpPr>
            <p:spPr>
              <a:xfrm>
                <a:off x="1357290" y="2571744"/>
                <a:ext cx="2803893" cy="2800156"/>
              </a:xfrm>
              <a:custGeom>
                <a:avLst/>
                <a:gdLst>
                  <a:gd name="connsiteX0" fmla="*/ 185531 w 2690192"/>
                  <a:gd name="connsiteY0" fmla="*/ 2623930 h 2623930"/>
                  <a:gd name="connsiteX1" fmla="*/ 0 w 2690192"/>
                  <a:gd name="connsiteY1" fmla="*/ 172278 h 2623930"/>
                  <a:gd name="connsiteX2" fmla="*/ 2266122 w 2690192"/>
                  <a:gd name="connsiteY2" fmla="*/ 0 h 2623930"/>
                  <a:gd name="connsiteX3" fmla="*/ 2690192 w 2690192"/>
                  <a:gd name="connsiteY3" fmla="*/ 2345634 h 2623930"/>
                  <a:gd name="connsiteX4" fmla="*/ 185531 w 2690192"/>
                  <a:gd name="connsiteY4" fmla="*/ 2623930 h 2623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0192" h="2623930">
                    <a:moveTo>
                      <a:pt x="185531" y="2623930"/>
                    </a:moveTo>
                    <a:lnTo>
                      <a:pt x="0" y="172278"/>
                    </a:lnTo>
                    <a:lnTo>
                      <a:pt x="2266122" y="0"/>
                    </a:lnTo>
                    <a:lnTo>
                      <a:pt x="2690192" y="2345634"/>
                    </a:lnTo>
                    <a:lnTo>
                      <a:pt x="185531" y="26239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" name="直線コネクタ 57"/>
              <p:cNvCxnSpPr>
                <a:endCxn id="57" idx="0"/>
              </p:cNvCxnSpPr>
              <p:nvPr/>
            </p:nvCxnSpPr>
            <p:spPr bwMode="auto">
              <a:xfrm rot="16200000" flipH="1">
                <a:off x="161055" y="3982293"/>
                <a:ext cx="2585842" cy="19337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>
                <a:stCxn id="57" idx="0"/>
                <a:endCxn id="57" idx="3"/>
              </p:cNvCxnSpPr>
              <p:nvPr/>
            </p:nvCxnSpPr>
            <p:spPr bwMode="auto">
              <a:xfrm flipV="1">
                <a:off x="1550662" y="5074913"/>
                <a:ext cx="2610521" cy="29698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>
                <a:stCxn id="57" idx="0"/>
              </p:cNvCxnSpPr>
              <p:nvPr/>
            </p:nvCxnSpPr>
            <p:spPr bwMode="auto">
              <a:xfrm flipH="1">
                <a:off x="642910" y="5371900"/>
                <a:ext cx="907752" cy="84318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15" descr="C:\Users\root\Pictures\Microsoft クリップ オーガナイザ\j04347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0489">
            <a:off x="6857361" y="3551286"/>
            <a:ext cx="360604" cy="360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20" name="Picture 16" descr="C:\Users\root\AppData\Local\Microsoft\Windows\Temporary Internet Files\Content.IE5\3V2X4S7X\MCj043483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1985">
            <a:off x="6377761" y="4448942"/>
            <a:ext cx="785812" cy="78581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グループ化 35"/>
          <p:cNvGrpSpPr/>
          <p:nvPr/>
        </p:nvGrpSpPr>
        <p:grpSpPr>
          <a:xfrm>
            <a:off x="3428992" y="2990849"/>
            <a:ext cx="2571768" cy="866779"/>
            <a:chOff x="3428992" y="2990849"/>
            <a:chExt cx="2571768" cy="866779"/>
          </a:xfrm>
        </p:grpSpPr>
        <p:sp>
          <p:nvSpPr>
            <p:cNvPr id="70" name="下カーブ矢印 69"/>
            <p:cNvSpPr/>
            <p:nvPr/>
          </p:nvSpPr>
          <p:spPr>
            <a:xfrm>
              <a:off x="3571868" y="3357562"/>
              <a:ext cx="2428892" cy="500066"/>
            </a:xfrm>
            <a:prstGeom prst="curved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3428992" y="2990849"/>
              <a:ext cx="24479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US" altLang="ja-JP" sz="1800" b="1" dirty="0" smtClean="0">
                  <a:latin typeface="Verdana" pitchFamily="34" charset="0"/>
                </a:rPr>
                <a:t>overlay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5572132" y="6000768"/>
            <a:ext cx="3071834" cy="68395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Demo</a:t>
            </a:r>
            <a:endParaRPr kumimoji="1" lang="ja-JP" altLang="en-US" sz="1800" b="1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782" y="87299"/>
            <a:ext cx="3779838" cy="14128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37393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Verdana" pitchFamily="34" charset="0"/>
              </a:rPr>
              <a:t>Innovative I/O Devices</a:t>
            </a:r>
            <a:endParaRPr lang="en-US" altLang="ja-JP" sz="2000" b="1" dirty="0"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502" y="802560"/>
            <a:ext cx="37084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b="1" dirty="0">
              <a:latin typeface="Verdana" pitchFamily="34" charset="0"/>
              <a:ea typeface="ＭＳ ゴシック" pitchFamily="49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50825" y="1776404"/>
            <a:ext cx="4678365" cy="2757454"/>
            <a:chOff x="250825" y="1776404"/>
            <a:chExt cx="4678365" cy="2757454"/>
          </a:xfrm>
        </p:grpSpPr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250825" y="1776404"/>
              <a:ext cx="467836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CUI - </a:t>
              </a:r>
              <a:r>
                <a:rPr lang="en-US" altLang="ja-JP" sz="1800" b="1" dirty="0" smtClean="0">
                  <a:latin typeface="Verdana" pitchFamily="34" charset="0"/>
                </a:rPr>
                <a:t>Character </a:t>
              </a:r>
              <a:r>
                <a:rPr lang="en-US" altLang="ja-JP" sz="1800" b="1" dirty="0">
                  <a:latin typeface="Verdana" pitchFamily="34" charset="0"/>
                </a:rPr>
                <a:t>U</a:t>
              </a:r>
              <a:r>
                <a:rPr lang="en-US" altLang="ja-JP" sz="1800" b="1" dirty="0" smtClean="0">
                  <a:latin typeface="Verdana" pitchFamily="34" charset="0"/>
                </a:rPr>
                <a:t>ser </a:t>
              </a:r>
              <a:r>
                <a:rPr lang="en-US" altLang="ja-JP" sz="1800" b="1" dirty="0">
                  <a:latin typeface="Verdana" pitchFamily="34" charset="0"/>
                </a:rPr>
                <a:t>I</a:t>
              </a:r>
              <a:r>
                <a:rPr lang="en-US" altLang="ja-JP" sz="1800" b="1" dirty="0" smtClean="0">
                  <a:latin typeface="Verdana" pitchFamily="34" charset="0"/>
                </a:rPr>
                <a:t>nterface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  <p:grpSp>
          <p:nvGrpSpPr>
            <p:cNvPr id="2" name="グループ化 58"/>
            <p:cNvGrpSpPr/>
            <p:nvPr/>
          </p:nvGrpSpPr>
          <p:grpSpPr>
            <a:xfrm>
              <a:off x="785786" y="2300109"/>
              <a:ext cx="2428892" cy="2233749"/>
              <a:chOff x="1116013" y="1938338"/>
              <a:chExt cx="1944687" cy="1788446"/>
            </a:xfrm>
          </p:grpSpPr>
          <p:sp>
            <p:nvSpPr>
              <p:cNvPr id="4160" name="Rectangle 64"/>
              <p:cNvSpPr>
                <a:spLocks noChangeArrowheads="1"/>
              </p:cNvSpPr>
              <p:nvPr/>
            </p:nvSpPr>
            <p:spPr bwMode="auto">
              <a:xfrm>
                <a:off x="2043615" y="3329629"/>
                <a:ext cx="92004" cy="36924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/>
            </p:nvSpPr>
            <p:spPr bwMode="auto">
              <a:xfrm>
                <a:off x="1116013" y="1938338"/>
                <a:ext cx="1944687" cy="14832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/>
            </p:nvSpPr>
            <p:spPr bwMode="auto">
              <a:xfrm>
                <a:off x="1487810" y="3541531"/>
                <a:ext cx="1203614" cy="18525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4173" name="Picture 77" descr="cui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1715" y="2037896"/>
                <a:ext cx="1772022" cy="1282911"/>
              </a:xfrm>
              <a:prstGeom prst="rect">
                <a:avLst/>
              </a:prstGeom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</p:grpSp>
      <p:sp>
        <p:nvSpPr>
          <p:cNvPr id="56" name="Text Box 142"/>
          <p:cNvSpPr txBox="1">
            <a:spLocks noChangeArrowheads="1"/>
          </p:cNvSpPr>
          <p:nvPr/>
        </p:nvSpPr>
        <p:spPr bwMode="auto">
          <a:xfrm>
            <a:off x="250825" y="4657563"/>
            <a:ext cx="19288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DOS</a:t>
            </a:r>
            <a:endParaRPr lang="en-US" altLang="ja-JP" sz="1800" b="1" dirty="0">
              <a:latin typeface="Verdana" pitchFamily="34" charset="0"/>
            </a:endParaRP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Linux</a:t>
            </a:r>
            <a:endParaRPr lang="en-US" altLang="ja-JP" sz="1800" b="1" dirty="0">
              <a:latin typeface="Verdana" pitchFamily="34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4572000" y="1773215"/>
            <a:ext cx="4335463" cy="2766312"/>
            <a:chOff x="4572000" y="1773215"/>
            <a:chExt cx="4335463" cy="2766312"/>
          </a:xfrm>
        </p:grpSpPr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4572000" y="1773215"/>
              <a:ext cx="4335463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 dirty="0">
                  <a:latin typeface="Verdana" pitchFamily="34" charset="0"/>
                </a:rPr>
                <a:t>GUI - </a:t>
              </a:r>
              <a:r>
                <a:rPr lang="en-US" altLang="ja-JP" sz="1800" b="1" dirty="0" smtClean="0">
                  <a:latin typeface="Verdana" pitchFamily="34" charset="0"/>
                </a:rPr>
                <a:t>Graphical </a:t>
              </a:r>
              <a:r>
                <a:rPr lang="en-US" altLang="ja-JP" sz="1800" b="1" dirty="0">
                  <a:latin typeface="Verdana" pitchFamily="34" charset="0"/>
                </a:rPr>
                <a:t>U</a:t>
              </a:r>
              <a:r>
                <a:rPr lang="en-US" altLang="ja-JP" sz="1800" b="1" dirty="0" smtClean="0">
                  <a:latin typeface="Verdana" pitchFamily="34" charset="0"/>
                </a:rPr>
                <a:t>ser </a:t>
              </a:r>
              <a:r>
                <a:rPr lang="en-US" altLang="ja-JP" sz="1800" b="1" dirty="0">
                  <a:latin typeface="Verdana" pitchFamily="34" charset="0"/>
                </a:rPr>
                <a:t>I</a:t>
              </a:r>
              <a:r>
                <a:rPr lang="en-US" altLang="ja-JP" sz="1800" b="1" dirty="0" smtClean="0">
                  <a:latin typeface="Verdana" pitchFamily="34" charset="0"/>
                </a:rPr>
                <a:t>nterface</a:t>
              </a:r>
              <a:endParaRPr lang="en-US" altLang="ja-JP" sz="1800" b="1" dirty="0">
                <a:latin typeface="Verdana" pitchFamily="34" charset="0"/>
              </a:endParaRPr>
            </a:p>
          </p:txBody>
        </p:sp>
        <p:grpSp>
          <p:nvGrpSpPr>
            <p:cNvPr id="3" name="グループ化 59"/>
            <p:cNvGrpSpPr/>
            <p:nvPr/>
          </p:nvGrpSpPr>
          <p:grpSpPr>
            <a:xfrm>
              <a:off x="5429256" y="2300109"/>
              <a:ext cx="2428892" cy="2239418"/>
              <a:chOff x="5738813" y="1071546"/>
              <a:chExt cx="1944687" cy="1792985"/>
            </a:xfrm>
          </p:grpSpPr>
          <p:sp>
            <p:nvSpPr>
              <p:cNvPr id="4176" name="Rectangle 80"/>
              <p:cNvSpPr>
                <a:spLocks noChangeArrowheads="1"/>
              </p:cNvSpPr>
              <p:nvPr/>
            </p:nvSpPr>
            <p:spPr bwMode="auto">
              <a:xfrm>
                <a:off x="6666415" y="2462837"/>
                <a:ext cx="92004" cy="36924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77" name="Rectangle 81"/>
              <p:cNvSpPr>
                <a:spLocks noChangeArrowheads="1"/>
              </p:cNvSpPr>
              <p:nvPr/>
            </p:nvSpPr>
            <p:spPr bwMode="auto">
              <a:xfrm>
                <a:off x="5738813" y="1071546"/>
                <a:ext cx="1944687" cy="14832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/>
            </p:nvSpPr>
            <p:spPr bwMode="auto">
              <a:xfrm>
                <a:off x="6110610" y="2679278"/>
                <a:ext cx="1203614" cy="18525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4180" name="Picture 84" descr="gui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18214" y="1163543"/>
                <a:ext cx="1772022" cy="1301814"/>
              </a:xfrm>
              <a:prstGeom prst="rect">
                <a:avLst/>
              </a:prstGeom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</p:grpSp>
      <p:sp>
        <p:nvSpPr>
          <p:cNvPr id="4238" name="Text Box 142"/>
          <p:cNvSpPr txBox="1">
            <a:spLocks noChangeArrowheads="1"/>
          </p:cNvSpPr>
          <p:nvPr/>
        </p:nvSpPr>
        <p:spPr bwMode="auto">
          <a:xfrm>
            <a:off x="4572000" y="4657563"/>
            <a:ext cx="4143404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>
                <a:latin typeface="Verdana" pitchFamily="34" charset="0"/>
              </a:rPr>
              <a:t>WIMP interaction</a:t>
            </a:r>
          </a:p>
          <a:p>
            <a:pPr algn="l"/>
            <a:r>
              <a:rPr lang="en-US" altLang="ja-JP" sz="1800" b="1" dirty="0">
                <a:latin typeface="Verdana" pitchFamily="34" charset="0"/>
              </a:rPr>
              <a:t>=</a:t>
            </a:r>
            <a:r>
              <a:rPr lang="en-US" altLang="ja-JP" sz="1800" b="1" u="sng" dirty="0">
                <a:latin typeface="Verdana" pitchFamily="34" charset="0"/>
              </a:rPr>
              <a:t>W</a:t>
            </a:r>
            <a:r>
              <a:rPr lang="en-US" altLang="ja-JP" sz="1800" b="1" dirty="0">
                <a:latin typeface="Verdana" pitchFamily="34" charset="0"/>
              </a:rPr>
              <a:t>indow </a:t>
            </a:r>
            <a:r>
              <a:rPr lang="en-US" altLang="ja-JP" sz="1800" b="1" u="sng" dirty="0">
                <a:latin typeface="Verdana" pitchFamily="34" charset="0"/>
              </a:rPr>
              <a:t>I</a:t>
            </a:r>
            <a:r>
              <a:rPr lang="en-US" altLang="ja-JP" sz="1800" b="1" dirty="0">
                <a:latin typeface="Verdana" pitchFamily="34" charset="0"/>
              </a:rPr>
              <a:t>con </a:t>
            </a:r>
            <a:r>
              <a:rPr lang="en-US" altLang="ja-JP" sz="1800" b="1" u="sng" dirty="0">
                <a:latin typeface="Verdana" pitchFamily="34" charset="0"/>
              </a:rPr>
              <a:t>M</a:t>
            </a:r>
            <a:r>
              <a:rPr lang="en-US" altLang="ja-JP" sz="1800" b="1" dirty="0">
                <a:latin typeface="Verdana" pitchFamily="34" charset="0"/>
              </a:rPr>
              <a:t>enu </a:t>
            </a:r>
            <a:r>
              <a:rPr lang="en-US" altLang="ja-JP" sz="1800" b="1" u="sng" dirty="0">
                <a:latin typeface="Verdana" pitchFamily="34" charset="0"/>
              </a:rPr>
              <a:t>P</a:t>
            </a:r>
            <a:r>
              <a:rPr lang="en-US" altLang="ja-JP" sz="1800" b="1" dirty="0">
                <a:latin typeface="Verdana" pitchFamily="34" charset="0"/>
              </a:rPr>
              <a:t>ointer</a:t>
            </a:r>
          </a:p>
        </p:txBody>
      </p:sp>
      <p:sp>
        <p:nvSpPr>
          <p:cNvPr id="58" name="Text Box 142"/>
          <p:cNvSpPr txBox="1">
            <a:spLocks noChangeArrowheads="1"/>
          </p:cNvSpPr>
          <p:nvPr/>
        </p:nvSpPr>
        <p:spPr bwMode="auto">
          <a:xfrm>
            <a:off x="4572000" y="5514819"/>
            <a:ext cx="33575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Vista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Max OS</a:t>
            </a:r>
          </a:p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X Window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38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  <p:pic>
        <p:nvPicPr>
          <p:cNvPr id="44034" name="Picture 2" descr="D:\home\makio\FIT\Lectures\SpecialClass\08\images\Win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660804" cy="3643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214414" y="5357826"/>
            <a:ext cx="664373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http://www.saunalahti.fi/janij/blog/images/2008_nov_windows_1_0.png</a:t>
            </a:r>
            <a:endParaRPr lang="en-US" altLang="ja-JP" sz="1100" b="1" dirty="0">
              <a:latin typeface="Verdana" pitchFamily="34" charset="0"/>
            </a:endParaRPr>
          </a:p>
        </p:txBody>
      </p:sp>
      <p:sp>
        <p:nvSpPr>
          <p:cNvPr id="23" name="Text Box 142"/>
          <p:cNvSpPr txBox="1">
            <a:spLocks noChangeArrowheads="1"/>
          </p:cNvSpPr>
          <p:nvPr/>
        </p:nvSpPr>
        <p:spPr bwMode="auto">
          <a:xfrm>
            <a:off x="1214414" y="1273718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1.01</a:t>
            </a:r>
            <a:endParaRPr lang="en-US" altLang="ja-JP" sz="18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500166" y="5739158"/>
            <a:ext cx="664373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http://osxbook.com/book/bonus/ancient/vpc/images/win21.gif</a:t>
            </a:r>
            <a:endParaRPr lang="en-US" altLang="ja-JP" sz="1100" b="1" dirty="0">
              <a:latin typeface="Verdana" pitchFamily="34" charset="0"/>
            </a:endParaRPr>
          </a:p>
        </p:txBody>
      </p:sp>
      <p:pic>
        <p:nvPicPr>
          <p:cNvPr id="45059" name="Picture 3" descr="D:\home\makio\FIT\Lectures\SpecialClass\08\images\Win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096001" cy="4324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142"/>
          <p:cNvSpPr txBox="1">
            <a:spLocks noChangeArrowheads="1"/>
          </p:cNvSpPr>
          <p:nvPr/>
        </p:nvSpPr>
        <p:spPr bwMode="auto">
          <a:xfrm>
            <a:off x="1500166" y="1059404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2.1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428728" y="5953472"/>
            <a:ext cx="664373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http://catb.org/~esr/writings/taouu/html/graphics/win30progman.png</a:t>
            </a:r>
            <a:endParaRPr lang="en-US" altLang="ja-JP" sz="1100" b="1" dirty="0">
              <a:latin typeface="Verdana" pitchFamily="34" charset="0"/>
            </a:endParaRPr>
          </a:p>
        </p:txBody>
      </p:sp>
      <p:pic>
        <p:nvPicPr>
          <p:cNvPr id="46082" name="Picture 2" descr="D:\home\makio\FIT\Lectures\SpecialClass\08\images\Win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91267"/>
            <a:ext cx="6357982" cy="4768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42"/>
          <p:cNvSpPr txBox="1">
            <a:spLocks noChangeArrowheads="1"/>
          </p:cNvSpPr>
          <p:nvPr/>
        </p:nvSpPr>
        <p:spPr bwMode="auto">
          <a:xfrm>
            <a:off x="1428728" y="845090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3.0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285852" y="6096348"/>
            <a:ext cx="664373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http://cybernetnews.com/wp-content/uploads/2006/10/Windows95.jpg</a:t>
            </a:r>
            <a:endParaRPr lang="en-US" altLang="ja-JP" sz="1100" b="1" dirty="0">
              <a:latin typeface="Verdana" pitchFamily="34" charset="0"/>
            </a:endParaRPr>
          </a:p>
        </p:txBody>
      </p:sp>
      <p:pic>
        <p:nvPicPr>
          <p:cNvPr id="47106" name="Picture 2" descr="D:\home\makio\FIT\Lectures\SpecialClass\08\images\Win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142984"/>
            <a:ext cx="6572297" cy="4929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42"/>
          <p:cNvSpPr txBox="1">
            <a:spLocks noChangeArrowheads="1"/>
          </p:cNvSpPr>
          <p:nvPr/>
        </p:nvSpPr>
        <p:spPr bwMode="auto">
          <a:xfrm>
            <a:off x="1285852" y="773652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95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357290" y="6072206"/>
            <a:ext cx="664373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http://www.winsupersite.com/images/reviews/wxp_rtm_home_004.gif</a:t>
            </a:r>
            <a:endParaRPr lang="en-US" altLang="ja-JP" sz="1100" b="1" dirty="0">
              <a:latin typeface="Verdana" pitchFamily="34" charset="0"/>
            </a:endParaRPr>
          </a:p>
        </p:txBody>
      </p:sp>
      <p:pic>
        <p:nvPicPr>
          <p:cNvPr id="49154" name="Picture 2" descr="D:\home\makio\FIT\Lectures\SpecialClass\08\images\WinX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429420" cy="48220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42"/>
          <p:cNvSpPr txBox="1">
            <a:spLocks noChangeArrowheads="1"/>
          </p:cNvSpPr>
          <p:nvPr/>
        </p:nvSpPr>
        <p:spPr bwMode="auto">
          <a:xfrm>
            <a:off x="1357290" y="845090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XP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285852" y="6096348"/>
            <a:ext cx="664373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100" b="1" dirty="0" smtClean="0">
                <a:latin typeface="Verdana" pitchFamily="34" charset="0"/>
              </a:rPr>
              <a:t>http://www.otterbein.edu/ITS/images/vista-screen.jpg</a:t>
            </a:r>
            <a:endParaRPr lang="en-US" altLang="ja-JP" sz="1100" b="1" dirty="0">
              <a:latin typeface="Verdana" pitchFamily="34" charset="0"/>
            </a:endParaRPr>
          </a:p>
        </p:txBody>
      </p:sp>
      <p:pic>
        <p:nvPicPr>
          <p:cNvPr id="48130" name="Picture 2" descr="D:\home\makio\FIT\Lectures\SpecialClass\08\images\WinV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90280"/>
            <a:ext cx="6509236" cy="4881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42"/>
          <p:cNvSpPr txBox="1">
            <a:spLocks noChangeArrowheads="1"/>
          </p:cNvSpPr>
          <p:nvPr/>
        </p:nvSpPr>
        <p:spPr bwMode="auto">
          <a:xfrm>
            <a:off x="1285852" y="845090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ja-JP" altLang="en-US" sz="1800" b="1" dirty="0" smtClean="0">
                <a:latin typeface="Verdana" pitchFamily="34" charset="0"/>
              </a:rPr>
              <a:t>・</a:t>
            </a:r>
            <a:r>
              <a:rPr lang="en-US" altLang="ja-JP" sz="1800" b="1" dirty="0" smtClean="0">
                <a:latin typeface="Verdana" pitchFamily="34" charset="0"/>
              </a:rPr>
              <a:t>MS Windows Vista</a:t>
            </a:r>
            <a:endParaRPr lang="en-US" altLang="ja-JP" sz="1800" b="1" dirty="0"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61220" y="71414"/>
            <a:ext cx="2208202" cy="698494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48" y="182758"/>
            <a:ext cx="2214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latin typeface="Verdana" pitchFamily="34" charset="0"/>
              </a:rPr>
              <a:t>Innovative I/O Devices</a:t>
            </a:r>
            <a:endParaRPr lang="en-US" altLang="ja-JP" sz="1000" b="1" dirty="0">
              <a:latin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00880" y="442758"/>
            <a:ext cx="212888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dirty="0" smtClean="0">
                <a:latin typeface="Verdana" pitchFamily="34" charset="0"/>
                <a:ea typeface="ＭＳ ゴシック" pitchFamily="49" charset="-128"/>
              </a:rPr>
              <a:t>人に分かりやすい装置</a:t>
            </a:r>
            <a:endParaRPr lang="ja-JP" altLang="en-US" sz="1200" b="1" dirty="0">
              <a:latin typeface="Verdana" pitchFamily="34" charset="0"/>
              <a:ea typeface="ＭＳ ゴシック" pitchFamily="49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756</Words>
  <Application>Microsoft Office PowerPoint</Application>
  <PresentationFormat>画面に合わせる (4:3)</PresentationFormat>
  <Paragraphs>229</Paragraphs>
  <Slides>27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標準デザイン</vt:lpstr>
      <vt:lpstr>Microsoft Office PowerPoint 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root</dc:creator>
  <cp:lastModifiedBy>root</cp:lastModifiedBy>
  <cp:revision>576</cp:revision>
  <dcterms:created xsi:type="dcterms:W3CDTF">2007-04-06T05:37:39Z</dcterms:created>
  <dcterms:modified xsi:type="dcterms:W3CDTF">2009-06-02T08:57:24Z</dcterms:modified>
</cp:coreProperties>
</file>