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0" r:id="rId2"/>
    <p:sldId id="264" r:id="rId3"/>
    <p:sldId id="289" r:id="rId4"/>
    <p:sldId id="292" r:id="rId5"/>
    <p:sldId id="271" r:id="rId6"/>
    <p:sldId id="272" r:id="rId7"/>
    <p:sldId id="273" r:id="rId8"/>
    <p:sldId id="290" r:id="rId9"/>
    <p:sldId id="274" r:id="rId10"/>
    <p:sldId id="275" r:id="rId11"/>
    <p:sldId id="277" r:id="rId12"/>
    <p:sldId id="276" r:id="rId13"/>
    <p:sldId id="288" r:id="rId14"/>
    <p:sldId id="257" r:id="rId15"/>
    <p:sldId id="279" r:id="rId16"/>
    <p:sldId id="278" r:id="rId17"/>
    <p:sldId id="280" r:id="rId18"/>
    <p:sldId id="281" r:id="rId19"/>
    <p:sldId id="302" r:id="rId20"/>
    <p:sldId id="256" r:id="rId21"/>
    <p:sldId id="294" r:id="rId22"/>
    <p:sldId id="295" r:id="rId23"/>
    <p:sldId id="296" r:id="rId24"/>
    <p:sldId id="297" r:id="rId25"/>
    <p:sldId id="293" r:id="rId26"/>
    <p:sldId id="298" r:id="rId27"/>
    <p:sldId id="283" r:id="rId28"/>
    <p:sldId id="299" r:id="rId29"/>
    <p:sldId id="300" r:id="rId30"/>
    <p:sldId id="301" r:id="rId31"/>
    <p:sldId id="306" r:id="rId32"/>
    <p:sldId id="303" r:id="rId33"/>
    <p:sldId id="284" r:id="rId34"/>
    <p:sldId id="285" r:id="rId35"/>
    <p:sldId id="286" r:id="rId36"/>
    <p:sldId id="267" r:id="rId37"/>
    <p:sldId id="268" r:id="rId38"/>
    <p:sldId id="265" r:id="rId39"/>
    <p:sldId id="287" r:id="rId40"/>
    <p:sldId id="266" r:id="rId41"/>
    <p:sldId id="304" r:id="rId42"/>
    <p:sldId id="305" r:id="rId43"/>
    <p:sldId id="258" r:id="rId44"/>
    <p:sldId id="269" r:id="rId45"/>
  </p:sldIdLst>
  <p:sldSz cx="9144000" cy="6858000" type="screen4x3"/>
  <p:notesSz cx="6735763" cy="9866313"/>
  <p:defaultTextStyle>
    <a:defPPr>
      <a:defRPr lang="ja-JP"/>
    </a:defPPr>
    <a:lvl1pPr algn="ctr"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DE7E7"/>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08" autoAdjust="0"/>
    <p:restoredTop sz="70172" autoAdjust="0"/>
  </p:normalViewPr>
  <p:slideViewPr>
    <p:cSldViewPr>
      <p:cViewPr varScale="1">
        <p:scale>
          <a:sx n="108" d="100"/>
          <a:sy n="108" d="100"/>
        </p:scale>
        <p:origin x="-1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50"/>
    </p:cViewPr>
  </p:sorterViewPr>
  <p:notesViewPr>
    <p:cSldViewPr>
      <p:cViewPr varScale="1">
        <p:scale>
          <a:sx n="97" d="100"/>
          <a:sy n="97" d="100"/>
        </p:scale>
        <p:origin x="-2100" y="-102"/>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22531"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22532" name="Rectangle 4"/>
          <p:cNvSpPr>
            <a:spLocks noGrp="1" noChangeArrowheads="1"/>
          </p:cNvSpPr>
          <p:nvPr>
            <p:ph type="ftr" sz="quarter" idx="2"/>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22533" name="Rectangle 5"/>
          <p:cNvSpPr>
            <a:spLocks noGrp="1" noChangeArrowheads="1"/>
          </p:cNvSpPr>
          <p:nvPr>
            <p:ph type="sldNum" sz="quarter" idx="3"/>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6A65DC6-77D1-42AA-9BFD-1788B64FCA1C}" type="slidenum">
              <a:rPr lang="en-US" altLang="ja-JP"/>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0663C622-672A-4B38-BC01-A60394BEB64B}" type="datetimeFigureOut">
              <a:rPr kumimoji="1" lang="ja-JP" altLang="en-US" smtClean="0"/>
              <a:pPr/>
              <a:t>2010/6/16</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CA01D6C3-21AC-409E-819E-41EE6314602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A01D6C3-21AC-409E-819E-41EE63146022}" type="slidenum">
              <a:rPr kumimoji="1" lang="ja-JP" altLang="en-US" smtClean="0"/>
              <a:pPr/>
              <a:t>15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A01D6C3-21AC-409E-819E-41EE63146022}" type="slidenum">
              <a:rPr kumimoji="1" lang="ja-JP" altLang="en-US" smtClean="0"/>
              <a:pPr/>
              <a:t>28</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A01D6C3-21AC-409E-819E-41EE63146022}" type="slidenum">
              <a:rPr kumimoji="1" lang="ja-JP" altLang="en-US" smtClean="0"/>
              <a:pPr/>
              <a:t>29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A01D6C3-21AC-409E-819E-41EE63146022}" type="slidenum">
              <a:rPr kumimoji="1" lang="ja-JP" altLang="en-US" smtClean="0"/>
              <a:pPr/>
              <a:t>30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D8F42A71-556F-4DEA-897B-54A6FA84131E}" type="slidenum">
              <a:rPr lang="en-US" altLang="ja-JP"/>
              <a:pPr/>
              <a:t>&lt;#&gt;</a:t>
            </a:fld>
            <a:endParaRPr lang="en-US" altLang="ja-JP"/>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6B12D2A3-4C95-4991-B816-1C85E19E9A0D}" type="slidenum">
              <a:rPr lang="en-US" altLang="ja-JP"/>
              <a:pPr/>
              <a:t>&lt;#&gt;</a:t>
            </a:fld>
            <a:endParaRPr lang="en-US" altLang="ja-JP"/>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BDAEF9AC-50EE-467D-9B6B-F8ACBC335BB1}" type="slidenum">
              <a:rPr lang="en-US" altLang="ja-JP"/>
              <a:pPr/>
              <a:t>&lt;#&gt;</a:t>
            </a:fld>
            <a:endParaRPr lang="en-US" altLang="ja-JP"/>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38BDE3C-A7C1-4164-9EE7-19C6527501E1}" type="slidenum">
              <a:rPr lang="en-US" altLang="ja-JP"/>
              <a:pPr/>
              <a:t>&lt;#&gt;</a:t>
            </a:fld>
            <a:endParaRPr lang="en-US" altLang="ja-JP"/>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4E3A63D5-7991-4A3E-8F7D-7720641347DF}" type="slidenum">
              <a:rPr lang="en-US" altLang="ja-JP"/>
              <a:pPr/>
              <a:t>&lt;#&gt;</a:t>
            </a:fld>
            <a:endParaRPr lang="en-US" altLang="ja-JP"/>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DC105A74-1935-424C-94A1-7E114F246CCB}" type="slidenum">
              <a:rPr lang="en-US" altLang="ja-JP"/>
              <a:pPr/>
              <a:t>&lt;#&gt;</a:t>
            </a:fld>
            <a:endParaRPr lang="en-US" altLang="ja-JP"/>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2AFEBB1C-C4C8-489B-B9AF-A16BFEC77C95}" type="slidenum">
              <a:rPr lang="en-US" altLang="ja-JP"/>
              <a:pPr/>
              <a:t>&lt;#&gt;</a:t>
            </a:fld>
            <a:endParaRPr lang="en-US" altLang="ja-JP"/>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2E967C16-3B5A-4912-99D7-5F3C80A0281B}" type="slidenum">
              <a:rPr lang="en-US" altLang="ja-JP"/>
              <a:pPr/>
              <a:t>&lt;#&gt;</a:t>
            </a:fld>
            <a:endParaRPr lang="en-US" altLang="ja-JP"/>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B186988D-A02C-4450-B493-F4E67E842E92}" type="slidenum">
              <a:rPr lang="en-US" altLang="ja-JP"/>
              <a:pPr/>
              <a:t>&lt;#&gt;</a:t>
            </a:fld>
            <a:endParaRPr lang="en-US" altLang="ja-JP"/>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4A3FC447-7000-444A-999A-1249A3A54146}" type="slidenum">
              <a:rPr lang="en-US" altLang="ja-JP"/>
              <a:pPr/>
              <a:t>&lt;#&gt;</a:t>
            </a:fld>
            <a:endParaRPr lang="en-US" altLang="ja-JP"/>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AB604EEE-494B-4D8A-B67F-88EB59186232}" type="slidenum">
              <a:rPr lang="en-US" altLang="ja-JP"/>
              <a:pPr/>
              <a:t>&lt;#&gt;</a:t>
            </a:fld>
            <a:endParaRPr lang="en-US" altLang="ja-JP"/>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8615029-C4E3-48EE-AD8E-EFE044CE04BD}"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charset="0"/>
          <a:ea typeface="ＭＳ Ｐゴシック" pitchFamily="50" charset="-128"/>
        </a:defRPr>
      </a:lvl2pPr>
      <a:lvl3pPr algn="ctr" rtl="0" fontAlgn="base">
        <a:spcBef>
          <a:spcPct val="0"/>
        </a:spcBef>
        <a:spcAft>
          <a:spcPct val="0"/>
        </a:spcAft>
        <a:defRPr kumimoji="1" sz="4400">
          <a:solidFill>
            <a:schemeClr val="tx2"/>
          </a:solidFill>
          <a:latin typeface="Arial" charset="0"/>
          <a:ea typeface="ＭＳ Ｐゴシック" pitchFamily="50" charset="-128"/>
        </a:defRPr>
      </a:lvl3pPr>
      <a:lvl4pPr algn="ctr" rtl="0" fontAlgn="base">
        <a:spcBef>
          <a:spcPct val="0"/>
        </a:spcBef>
        <a:spcAft>
          <a:spcPct val="0"/>
        </a:spcAft>
        <a:defRPr kumimoji="1" sz="4400">
          <a:solidFill>
            <a:schemeClr val="tx2"/>
          </a:solidFill>
          <a:latin typeface="Arial" charset="0"/>
          <a:ea typeface="ＭＳ Ｐゴシック" pitchFamily="50" charset="-128"/>
        </a:defRPr>
      </a:lvl4pPr>
      <a:lvl5pPr algn="ctr" rtl="0" fontAlgn="base">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wmf"/><Relationship Id="rId4" Type="http://schemas.openxmlformats.org/officeDocument/2006/relationships/hyperlink" Target="http://news.bbc.co.uk/1/hi/programmes/click_online/7820866.s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hyperlink" Target="http://news.bbc.co.uk/2/hi/science/nature/7426822.st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hyperlink" Target="http://news.bbc.co.uk/2/hi/uk_news/scotland/7423404.stm"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news.bbc.co.uk/2/hi/programmes/click_online/8424412.st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hyperlink" Target="http://news.bbc.co.uk/2/hi/programmes/click_online/8487728.stm" TargetMode="External"/><Relationship Id="rId2" Type="http://schemas.openxmlformats.org/officeDocument/2006/relationships/hyperlink" Target="http://news.bbc.co.uk/2/hi/technology/8484823.stm"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wmf"/><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1.xml"/><Relationship Id="rId6" Type="http://schemas.openxmlformats.org/officeDocument/2006/relationships/hyperlink" Target="http://www.fit.ac.jp/~m-ishihara/Lectures/SpecialClass/onthefly/zoominginout.avi" TargetMode="External"/><Relationship Id="rId5" Type="http://schemas.openxmlformats.org/officeDocument/2006/relationships/hyperlink" Target="http://www.fit.ac.jp/~m-ishihara/Lectures/SpecialClass/onthefly/scrolling.avi" TargetMode="Externa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wmf"/><Relationship Id="rId1" Type="http://schemas.openxmlformats.org/officeDocument/2006/relationships/slideLayout" Target="../slideLayouts/slideLayout1.xml"/><Relationship Id="rId6" Type="http://schemas.openxmlformats.org/officeDocument/2006/relationships/hyperlink" Target="http://www.fit.ac.jp/~m-ishihara/Lectures/SpecialClass/onthefly/mspaint3.avi" TargetMode="External"/><Relationship Id="rId5" Type="http://schemas.openxmlformats.org/officeDocument/2006/relationships/hyperlink" Target="http://www.fit.ac.jp/~m-ishihara/Lectures/SpecialClass/onthefly/mapview3.avi" TargetMode="Externa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hyperlink" Target="http://www.fit.ac.jp/~m-ishihara/Lectures/SpecialClass/onthefly/SMART.AVI" TargetMode="External"/><Relationship Id="rId4" Type="http://schemas.openxmlformats.org/officeDocument/2006/relationships/hyperlink" Target="http://www.fit.ac.jp/~m-ishihara/Lectures/SpecialClass/onthefly/MS.AV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hyperlink" Target="http://www.fit.ac.jp/~m-ishihara/Lectures/SpecialClass/onthefly/banquets.avi"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7" Type="http://schemas.openxmlformats.org/officeDocument/2006/relationships/image" Target="../media/image60.wmf"/><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1.jpeg"/><Relationship Id="rId7" Type="http://schemas.openxmlformats.org/officeDocument/2006/relationships/image" Target="../media/image64.jpeg"/><Relationship Id="rId2" Type="http://schemas.openxmlformats.org/officeDocument/2006/relationships/image" Target="../media/image60.wmf"/><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http://www.fit.ac.jp/~m-ishihara/Lectures/SpecialClass/onthefly/seeing9.avi" TargetMode="External"/><Relationship Id="rId9" Type="http://schemas.openxmlformats.org/officeDocument/2006/relationships/image" Target="../media/image66.jpeg"/></Relationships>
</file>

<file path=ppt/slides/_rels/slide4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5" name="Rectangle 29"/>
          <p:cNvSpPr>
            <a:spLocks noChangeArrowheads="1"/>
          </p:cNvSpPr>
          <p:nvPr/>
        </p:nvSpPr>
        <p:spPr bwMode="auto">
          <a:xfrm>
            <a:off x="0" y="2781300"/>
            <a:ext cx="6588125" cy="714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4579" name="Rectangle 3"/>
          <p:cNvSpPr>
            <a:spLocks noChangeArrowheads="1"/>
          </p:cNvSpPr>
          <p:nvPr/>
        </p:nvSpPr>
        <p:spPr bwMode="auto">
          <a:xfrm>
            <a:off x="0" y="2349500"/>
            <a:ext cx="6588125" cy="3587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4584" name="Text Box 8"/>
          <p:cNvSpPr txBox="1">
            <a:spLocks noChangeArrowheads="1"/>
          </p:cNvSpPr>
          <p:nvPr/>
        </p:nvSpPr>
        <p:spPr bwMode="auto">
          <a:xfrm>
            <a:off x="1079500" y="2101850"/>
            <a:ext cx="6985000" cy="120032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r>
              <a:rPr lang="ja-JP" altLang="en-US" b="1" dirty="0"/>
              <a:t>情報工学特別講義（</a:t>
            </a:r>
            <a:r>
              <a:rPr lang="ja-JP" altLang="en-US" b="1" dirty="0" smtClean="0"/>
              <a:t>第１０回目</a:t>
            </a:r>
            <a:r>
              <a:rPr lang="ja-JP" altLang="en-US" b="1" dirty="0"/>
              <a:t>）</a:t>
            </a:r>
          </a:p>
          <a:p>
            <a:r>
              <a:rPr lang="ja-JP" altLang="en-US" b="1" dirty="0" smtClean="0"/>
              <a:t>２０１０年６月１６日</a:t>
            </a:r>
            <a:endParaRPr lang="ja-JP" altLang="en-US" b="1" dirty="0"/>
          </a:p>
          <a:p>
            <a:r>
              <a:rPr lang="ja-JP" altLang="en-US" b="1" dirty="0"/>
              <a:t>担当　石原</a:t>
            </a:r>
          </a:p>
        </p:txBody>
      </p:sp>
      <p:sp>
        <p:nvSpPr>
          <p:cNvPr id="24607" name="Rectangle 31"/>
          <p:cNvSpPr>
            <a:spLocks noChangeArrowheads="1"/>
          </p:cNvSpPr>
          <p:nvPr/>
        </p:nvSpPr>
        <p:spPr bwMode="auto">
          <a:xfrm>
            <a:off x="3120321" y="4652963"/>
            <a:ext cx="2903359" cy="46166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ja-JP" altLang="en-US" b="1" dirty="0"/>
              <a:t>ＨＣＩ研究分野の</a:t>
            </a:r>
            <a:r>
              <a:rPr lang="ja-JP" altLang="en-US" b="1" dirty="0" smtClean="0"/>
              <a:t>紹介</a:t>
            </a:r>
            <a:endParaRPr lang="ja-JP" altLang="en-US" b="1" dirty="0"/>
          </a:p>
        </p:txBody>
      </p:sp>
      <p:sp>
        <p:nvSpPr>
          <p:cNvPr id="24608" name="Rectangle 32"/>
          <p:cNvSpPr>
            <a:spLocks noChangeArrowheads="1"/>
          </p:cNvSpPr>
          <p:nvPr/>
        </p:nvSpPr>
        <p:spPr bwMode="auto">
          <a:xfrm>
            <a:off x="3203575" y="5086350"/>
            <a:ext cx="5940425" cy="71438"/>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4"/>
          <p:cNvSpPr txBox="1">
            <a:spLocks noChangeArrowheads="1"/>
          </p:cNvSpPr>
          <p:nvPr/>
        </p:nvSpPr>
        <p:spPr bwMode="auto">
          <a:xfrm>
            <a:off x="1285852" y="6096348"/>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http://cybernetnews.com/wp-content/uploads/2006/10/Windows95.jpg</a:t>
            </a:r>
            <a:endParaRPr lang="en-US" altLang="ja-JP" sz="1100" b="1" dirty="0">
              <a:latin typeface="Verdana" pitchFamily="34" charset="0"/>
            </a:endParaRPr>
          </a:p>
        </p:txBody>
      </p:sp>
      <p:pic>
        <p:nvPicPr>
          <p:cNvPr id="47106" name="Picture 2" descr="D:\home\makio\FIT\Lectures\SpecialClass\08\images\Win95.jpg"/>
          <p:cNvPicPr>
            <a:picLocks noChangeAspect="1" noChangeArrowheads="1"/>
          </p:cNvPicPr>
          <p:nvPr/>
        </p:nvPicPr>
        <p:blipFill>
          <a:blip r:embed="rId2" cstate="print"/>
          <a:srcRect/>
          <a:stretch>
            <a:fillRect/>
          </a:stretch>
        </p:blipFill>
        <p:spPr bwMode="auto">
          <a:xfrm>
            <a:off x="1285851" y="1142984"/>
            <a:ext cx="6572297" cy="4929222"/>
          </a:xfrm>
          <a:prstGeom prst="rect">
            <a:avLst/>
          </a:prstGeom>
          <a:noFill/>
          <a:effectLst>
            <a:outerShdw blurRad="50800" dist="38100" dir="2700000" algn="tl" rotWithShape="0">
              <a:prstClr val="black">
                <a:alpha val="40000"/>
              </a:prstClr>
            </a:outerShdw>
          </a:effectLst>
        </p:spPr>
      </p:pic>
      <p:sp>
        <p:nvSpPr>
          <p:cNvPr id="8" name="Text Box 142"/>
          <p:cNvSpPr txBox="1">
            <a:spLocks noChangeArrowheads="1"/>
          </p:cNvSpPr>
          <p:nvPr/>
        </p:nvSpPr>
        <p:spPr bwMode="auto">
          <a:xfrm>
            <a:off x="1285852" y="773652"/>
            <a:ext cx="3643338"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95 (1995~)</a:t>
            </a:r>
            <a:endParaRPr lang="en-US" altLang="ja-JP" sz="1800" b="1" dirty="0">
              <a:latin typeface="Verdana" pitchFamily="34" charset="0"/>
            </a:endParaRPr>
          </a:p>
        </p:txBody>
      </p:sp>
      <p:sp>
        <p:nvSpPr>
          <p:cNvPr id="14" name="テキスト ボックス 13"/>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Start menu, Task bar, Desktop folder  </a:t>
            </a:r>
          </a:p>
        </p:txBody>
      </p:sp>
      <p:sp>
        <p:nvSpPr>
          <p:cNvPr id="1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7"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True-color, Drop shadows, Soften appearance</a:t>
            </a:r>
          </a:p>
        </p:txBody>
      </p:sp>
      <p:sp>
        <p:nvSpPr>
          <p:cNvPr id="21" name="Text Box 54"/>
          <p:cNvSpPr txBox="1">
            <a:spLocks noChangeArrowheads="1"/>
          </p:cNvSpPr>
          <p:nvPr/>
        </p:nvSpPr>
        <p:spPr bwMode="auto">
          <a:xfrm>
            <a:off x="1357290" y="6072206"/>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http://www.winsupersite.com/images/reviews/wxp_rtm_home_004.gif</a:t>
            </a:r>
            <a:endParaRPr lang="en-US" altLang="ja-JP" sz="1100" b="1" dirty="0">
              <a:latin typeface="Verdana" pitchFamily="34" charset="0"/>
            </a:endParaRPr>
          </a:p>
        </p:txBody>
      </p:sp>
      <p:pic>
        <p:nvPicPr>
          <p:cNvPr id="49154" name="Picture 2" descr="D:\home\makio\FIT\Lectures\SpecialClass\08\images\WinXP.gif"/>
          <p:cNvPicPr>
            <a:picLocks noChangeAspect="1" noChangeArrowheads="1"/>
          </p:cNvPicPr>
          <p:nvPr/>
        </p:nvPicPr>
        <p:blipFill>
          <a:blip r:embed="rId2" cstate="print"/>
          <a:srcRect/>
          <a:stretch>
            <a:fillRect/>
          </a:stretch>
        </p:blipFill>
        <p:spPr bwMode="auto">
          <a:xfrm>
            <a:off x="1357290" y="1214422"/>
            <a:ext cx="6429420" cy="4822066"/>
          </a:xfrm>
          <a:prstGeom prst="rect">
            <a:avLst/>
          </a:prstGeom>
          <a:noFill/>
          <a:effectLst>
            <a:outerShdw blurRad="50800" dist="38100" dir="2700000" algn="tl" rotWithShape="0">
              <a:prstClr val="black">
                <a:alpha val="40000"/>
              </a:prstClr>
            </a:outerShdw>
          </a:effectLst>
        </p:spPr>
      </p:pic>
      <p:sp>
        <p:nvSpPr>
          <p:cNvPr id="8" name="Text Box 142"/>
          <p:cNvSpPr txBox="1">
            <a:spLocks noChangeArrowheads="1"/>
          </p:cNvSpPr>
          <p:nvPr/>
        </p:nvSpPr>
        <p:spPr bwMode="auto">
          <a:xfrm>
            <a:off x="1357290" y="845090"/>
            <a:ext cx="407196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XP (2001~)</a:t>
            </a:r>
            <a:endParaRPr lang="en-US" altLang="ja-JP" sz="1800" b="1" dirty="0">
              <a:latin typeface="Verdana" pitchFamily="34" charset="0"/>
            </a:endParaRPr>
          </a:p>
        </p:txBody>
      </p:sp>
      <p:sp>
        <p:nvSpPr>
          <p:cNvPr id="17"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8"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9"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4"/>
          <p:cNvSpPr txBox="1">
            <a:spLocks noChangeArrowheads="1"/>
          </p:cNvSpPr>
          <p:nvPr/>
        </p:nvSpPr>
        <p:spPr bwMode="auto">
          <a:xfrm>
            <a:off x="1285852" y="6096348"/>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http://www.otterbein.edu/ITS/images/vista-screen.jpg</a:t>
            </a:r>
            <a:endParaRPr lang="en-US" altLang="ja-JP" sz="1100" b="1" dirty="0">
              <a:latin typeface="Verdana" pitchFamily="34" charset="0"/>
            </a:endParaRPr>
          </a:p>
        </p:txBody>
      </p:sp>
      <p:pic>
        <p:nvPicPr>
          <p:cNvPr id="48130" name="Picture 2" descr="D:\home\makio\FIT\Lectures\SpecialClass\08\images\WinVista.jpg"/>
          <p:cNvPicPr>
            <a:picLocks noChangeAspect="1" noChangeArrowheads="1"/>
          </p:cNvPicPr>
          <p:nvPr/>
        </p:nvPicPr>
        <p:blipFill>
          <a:blip r:embed="rId2" cstate="print"/>
          <a:srcRect/>
          <a:stretch>
            <a:fillRect/>
          </a:stretch>
        </p:blipFill>
        <p:spPr bwMode="auto">
          <a:xfrm>
            <a:off x="1285852" y="1190280"/>
            <a:ext cx="6509236" cy="4881926"/>
          </a:xfrm>
          <a:prstGeom prst="rect">
            <a:avLst/>
          </a:prstGeom>
          <a:noFill/>
          <a:effectLst>
            <a:outerShdw blurRad="50800" dist="38100" dir="2700000" algn="tl" rotWithShape="0">
              <a:prstClr val="black">
                <a:alpha val="40000"/>
              </a:prstClr>
            </a:outerShdw>
          </a:effectLst>
        </p:spPr>
      </p:pic>
      <p:sp>
        <p:nvSpPr>
          <p:cNvPr id="8" name="Text Box 142"/>
          <p:cNvSpPr txBox="1">
            <a:spLocks noChangeArrowheads="1"/>
          </p:cNvSpPr>
          <p:nvPr/>
        </p:nvSpPr>
        <p:spPr bwMode="auto">
          <a:xfrm>
            <a:off x="1285852" y="845090"/>
            <a:ext cx="464347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Vista (2007~)</a:t>
            </a:r>
            <a:endParaRPr lang="en-US" altLang="ja-JP" sz="1800" b="1" dirty="0">
              <a:latin typeface="Verdana" pitchFamily="34" charset="0"/>
            </a:endParaRPr>
          </a:p>
        </p:txBody>
      </p:sp>
      <p:sp>
        <p:nvSpPr>
          <p:cNvPr id="14" name="テキスト ボックス 13"/>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Aero interface, Side bar &amp;Gadgets</a:t>
            </a:r>
          </a:p>
        </p:txBody>
      </p:sp>
      <p:sp>
        <p:nvSpPr>
          <p:cNvPr id="1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7"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4"/>
          <p:cNvSpPr txBox="1">
            <a:spLocks noChangeArrowheads="1"/>
          </p:cNvSpPr>
          <p:nvPr/>
        </p:nvSpPr>
        <p:spPr bwMode="auto">
          <a:xfrm>
            <a:off x="1285852" y="6096348"/>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http://screenshots.winfuture.de/Windows-7-Build-6.1.7048-1235994358.jpg</a:t>
            </a:r>
            <a:endParaRPr lang="en-US" altLang="ja-JP" sz="1100" b="1" dirty="0">
              <a:latin typeface="Verdana" pitchFamily="34" charset="0"/>
            </a:endParaRPr>
          </a:p>
        </p:txBody>
      </p:sp>
      <p:sp>
        <p:nvSpPr>
          <p:cNvPr id="8" name="Text Box 142"/>
          <p:cNvSpPr txBox="1">
            <a:spLocks noChangeArrowheads="1"/>
          </p:cNvSpPr>
          <p:nvPr/>
        </p:nvSpPr>
        <p:spPr bwMode="auto">
          <a:xfrm>
            <a:off x="1285852" y="845090"/>
            <a:ext cx="3786214"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7 (2009~)</a:t>
            </a:r>
            <a:endParaRPr lang="en-US" altLang="ja-JP" sz="1800" b="1" dirty="0">
              <a:latin typeface="Verdana" pitchFamily="34" charset="0"/>
            </a:endParaRPr>
          </a:p>
        </p:txBody>
      </p:sp>
      <p:pic>
        <p:nvPicPr>
          <p:cNvPr id="56323" name="Picture 3" descr="E:\home\makio\FIT\Lectures\SpecialClass\00\images\Win7.jpg"/>
          <p:cNvPicPr>
            <a:picLocks noChangeAspect="1" noChangeArrowheads="1"/>
          </p:cNvPicPr>
          <p:nvPr/>
        </p:nvPicPr>
        <p:blipFill>
          <a:blip r:embed="rId2" cstate="print"/>
          <a:srcRect/>
          <a:stretch>
            <a:fillRect/>
          </a:stretch>
        </p:blipFill>
        <p:spPr bwMode="auto">
          <a:xfrm>
            <a:off x="1285852" y="1200133"/>
            <a:ext cx="6072230" cy="4857785"/>
          </a:xfrm>
          <a:prstGeom prst="rect">
            <a:avLst/>
          </a:prstGeom>
          <a:noFill/>
          <a:effectLst>
            <a:outerShdw blurRad="50800" dist="38100" dir="2700000" algn="tl" rotWithShape="0">
              <a:prstClr val="black">
                <a:alpha val="40000"/>
              </a:prstClr>
            </a:outerShdw>
          </a:effectLst>
        </p:spPr>
      </p:pic>
      <p:sp>
        <p:nvSpPr>
          <p:cNvPr id="12" name="テキスト ボックス 11"/>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Peek, </a:t>
            </a:r>
            <a:r>
              <a:rPr kumimoji="1" lang="en-US" altLang="ja-JP" sz="1800" b="1" dirty="0" smtClean="0">
                <a:solidFill>
                  <a:srgbClr val="FF0000"/>
                </a:solidFill>
                <a:latin typeface="Verdana" pitchFamily="34" charset="0"/>
                <a:ea typeface="Verdana" pitchFamily="34" charset="0"/>
                <a:cs typeface="Verdana" pitchFamily="34" charset="0"/>
              </a:rPr>
              <a:t>Shake, </a:t>
            </a:r>
            <a:r>
              <a:rPr lang="en-US" altLang="ja-JP" sz="1800" b="1" dirty="0" smtClean="0">
                <a:solidFill>
                  <a:srgbClr val="FF0000"/>
                </a:solidFill>
                <a:latin typeface="Verdana" pitchFamily="34" charset="0"/>
                <a:ea typeface="Verdana" pitchFamily="34" charset="0"/>
                <a:cs typeface="Verdana" pitchFamily="34" charset="0"/>
              </a:rPr>
              <a:t>Snap, </a:t>
            </a:r>
            <a:r>
              <a:rPr kumimoji="1" lang="en-US" altLang="ja-JP" sz="1800" b="1" dirty="0" smtClean="0">
                <a:solidFill>
                  <a:srgbClr val="FF0000"/>
                </a:solidFill>
                <a:latin typeface="Verdana" pitchFamily="34" charset="0"/>
                <a:ea typeface="Verdana" pitchFamily="34" charset="0"/>
                <a:cs typeface="Verdana" pitchFamily="34" charset="0"/>
              </a:rPr>
              <a:t>Windows Touch</a:t>
            </a: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5"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1" name="Text Box 55"/>
          <p:cNvSpPr txBox="1">
            <a:spLocks noChangeArrowheads="1"/>
          </p:cNvSpPr>
          <p:nvPr/>
        </p:nvSpPr>
        <p:spPr bwMode="auto">
          <a:xfrm>
            <a:off x="250825" y="1071546"/>
            <a:ext cx="518477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PUI - </a:t>
            </a:r>
            <a:r>
              <a:rPr lang="en-US" altLang="ja-JP" sz="1800" b="1" dirty="0" smtClean="0">
                <a:latin typeface="Verdana" pitchFamily="34" charset="0"/>
              </a:rPr>
              <a:t>P</a:t>
            </a:r>
            <a:r>
              <a:rPr lang="en-US" altLang="ja-JP" sz="1800" b="1" dirty="0" smtClean="0">
                <a:solidFill>
                  <a:schemeClr val="tx1">
                    <a:lumMod val="50000"/>
                    <a:lumOff val="50000"/>
                  </a:schemeClr>
                </a:solidFill>
                <a:latin typeface="Verdana" pitchFamily="34" charset="0"/>
              </a:rPr>
              <a:t>erceptual</a:t>
            </a:r>
            <a:r>
              <a:rPr lang="en-US" altLang="ja-JP" sz="1800" b="1" dirty="0" smtClean="0">
                <a:latin typeface="Verdana" pitchFamily="34" charset="0"/>
              </a:rPr>
              <a:t> </a:t>
            </a:r>
            <a:r>
              <a:rPr lang="en-US" altLang="ja-JP" sz="1800" b="1" dirty="0">
                <a:latin typeface="Verdana" pitchFamily="34" charset="0"/>
              </a:rPr>
              <a:t>U</a:t>
            </a:r>
            <a:r>
              <a:rPr lang="en-US" altLang="ja-JP" sz="1800" b="1" dirty="0" smtClean="0">
                <a:solidFill>
                  <a:schemeClr val="tx1">
                    <a:lumMod val="50000"/>
                    <a:lumOff val="50000"/>
                  </a:schemeClr>
                </a:solidFill>
                <a:latin typeface="Verdana" pitchFamily="34" charset="0"/>
              </a:rPr>
              <a:t>ser</a:t>
            </a:r>
            <a:r>
              <a:rPr lang="en-US" altLang="ja-JP" sz="1800" b="1" dirty="0" smtClean="0">
                <a:latin typeface="Verdana" pitchFamily="34" charset="0"/>
              </a:rPr>
              <a:t> </a:t>
            </a:r>
            <a:r>
              <a:rPr lang="en-US" altLang="ja-JP" sz="1800" b="1" dirty="0">
                <a:latin typeface="Verdana" pitchFamily="34" charset="0"/>
              </a:rPr>
              <a:t>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grpSp>
        <p:nvGrpSpPr>
          <p:cNvPr id="64" name="グループ化 63"/>
          <p:cNvGrpSpPr/>
          <p:nvPr/>
        </p:nvGrpSpPr>
        <p:grpSpPr>
          <a:xfrm>
            <a:off x="3397270" y="1812582"/>
            <a:ext cx="2428892" cy="4236357"/>
            <a:chOff x="3397270" y="1812582"/>
            <a:chExt cx="2428892" cy="4236357"/>
          </a:xfrm>
        </p:grpSpPr>
        <p:grpSp>
          <p:nvGrpSpPr>
            <p:cNvPr id="4235" name="Group 139"/>
            <p:cNvGrpSpPr>
              <a:grpSpLocks/>
            </p:cNvGrpSpPr>
            <p:nvPr/>
          </p:nvGrpSpPr>
          <p:grpSpPr bwMode="auto">
            <a:xfrm>
              <a:off x="3397270" y="1812582"/>
              <a:ext cx="1397000" cy="2016125"/>
              <a:chOff x="1637" y="2750"/>
              <a:chExt cx="880" cy="1270"/>
            </a:xfrm>
            <a:effectLst>
              <a:outerShdw blurRad="50800" dist="38100" dir="2700000" algn="tl" rotWithShape="0">
                <a:prstClr val="black">
                  <a:alpha val="40000"/>
                </a:prstClr>
              </a:outerShdw>
            </a:effectLst>
          </p:grpSpPr>
          <p:sp>
            <p:nvSpPr>
              <p:cNvPr id="4208" name="Text Box 112"/>
              <p:cNvSpPr txBox="1">
                <a:spLocks noChangeArrowheads="1"/>
              </p:cNvSpPr>
              <p:nvPr/>
            </p:nvSpPr>
            <p:spPr bwMode="auto">
              <a:xfrm>
                <a:off x="1655" y="3616"/>
                <a:ext cx="862" cy="404"/>
              </a:xfrm>
              <a:prstGeom prst="rect">
                <a:avLst/>
              </a:prstGeom>
              <a:noFill/>
              <a:ln w="9525" algn="ctr">
                <a:noFill/>
                <a:miter lim="800000"/>
                <a:headEnd/>
                <a:tailEnd/>
              </a:ln>
              <a:effectLst/>
            </p:spPr>
            <p:txBody>
              <a:bodyPr>
                <a:spAutoFit/>
              </a:bodyPr>
              <a:lstStyle/>
              <a:p>
                <a:pPr algn="l"/>
                <a:r>
                  <a:rPr lang="en-US" altLang="ja-JP" sz="1800" b="1" dirty="0">
                    <a:latin typeface="Verdana" pitchFamily="34" charset="0"/>
                  </a:rPr>
                  <a:t>Sign</a:t>
                </a:r>
              </a:p>
              <a:p>
                <a:pPr algn="l"/>
                <a:r>
                  <a:rPr lang="en-US" altLang="ja-JP" sz="1800" b="1" dirty="0">
                    <a:latin typeface="Verdana" pitchFamily="34" charset="0"/>
                  </a:rPr>
                  <a:t>language</a:t>
                </a:r>
              </a:p>
            </p:txBody>
          </p:sp>
          <p:grpSp>
            <p:nvGrpSpPr>
              <p:cNvPr id="4232" name="Group 136"/>
              <p:cNvGrpSpPr>
                <a:grpSpLocks/>
              </p:cNvGrpSpPr>
              <p:nvPr/>
            </p:nvGrpSpPr>
            <p:grpSpPr bwMode="auto">
              <a:xfrm>
                <a:off x="1637" y="2750"/>
                <a:ext cx="807" cy="862"/>
                <a:chOff x="1338" y="2750"/>
                <a:chExt cx="807" cy="862"/>
              </a:xfrm>
            </p:grpSpPr>
            <p:grpSp>
              <p:nvGrpSpPr>
                <p:cNvPr id="4226" name="Group 130"/>
                <p:cNvGrpSpPr>
                  <a:grpSpLocks/>
                </p:cNvGrpSpPr>
                <p:nvPr/>
              </p:nvGrpSpPr>
              <p:grpSpPr bwMode="auto">
                <a:xfrm>
                  <a:off x="1701" y="3085"/>
                  <a:ext cx="444" cy="209"/>
                  <a:chOff x="1701" y="3085"/>
                  <a:chExt cx="444" cy="209"/>
                </a:xfrm>
              </p:grpSpPr>
              <p:sp>
                <p:nvSpPr>
                  <p:cNvPr id="4223" name="Line 127"/>
                  <p:cNvSpPr>
                    <a:spLocks noChangeShapeType="1"/>
                  </p:cNvSpPr>
                  <p:nvPr/>
                </p:nvSpPr>
                <p:spPr bwMode="auto">
                  <a:xfrm flipV="1">
                    <a:off x="1701" y="3113"/>
                    <a:ext cx="408" cy="181"/>
                  </a:xfrm>
                  <a:prstGeom prst="line">
                    <a:avLst/>
                  </a:prstGeom>
                  <a:noFill/>
                  <a:ln w="9525">
                    <a:solidFill>
                      <a:schemeClr val="tx1"/>
                    </a:solidFill>
                    <a:round/>
                    <a:headEnd/>
                    <a:tailEnd/>
                  </a:ln>
                  <a:effectLst/>
                </p:spPr>
                <p:txBody>
                  <a:bodyPr wrap="none" anchor="ctr"/>
                  <a:lstStyle/>
                  <a:p>
                    <a:endParaRPr lang="ja-JP" altLang="en-US" dirty="0"/>
                  </a:p>
                </p:txBody>
              </p:sp>
              <p:sp>
                <p:nvSpPr>
                  <p:cNvPr id="4225" name="Oval 129"/>
                  <p:cNvSpPr>
                    <a:spLocks noChangeArrowheads="1"/>
                  </p:cNvSpPr>
                  <p:nvPr/>
                </p:nvSpPr>
                <p:spPr bwMode="auto">
                  <a:xfrm>
                    <a:off x="2099" y="3085"/>
                    <a:ext cx="46" cy="45"/>
                  </a:xfrm>
                  <a:prstGeom prst="ellipse">
                    <a:avLst/>
                  </a:prstGeom>
                  <a:solidFill>
                    <a:schemeClr val="accent1"/>
                  </a:solidFill>
                  <a:ln w="9525" algn="ctr">
                    <a:solidFill>
                      <a:schemeClr val="tx1"/>
                    </a:solidFill>
                    <a:round/>
                    <a:headEnd/>
                    <a:tailEnd/>
                  </a:ln>
                  <a:effectLst/>
                </p:spPr>
                <p:txBody>
                  <a:bodyPr wrap="none" anchor="ctr"/>
                  <a:lstStyle/>
                  <a:p>
                    <a:endParaRPr lang="ja-JP" altLang="en-US" dirty="0"/>
                  </a:p>
                </p:txBody>
              </p:sp>
            </p:grpSp>
            <p:grpSp>
              <p:nvGrpSpPr>
                <p:cNvPr id="4210" name="Group 114"/>
                <p:cNvGrpSpPr>
                  <a:grpSpLocks/>
                </p:cNvGrpSpPr>
                <p:nvPr/>
              </p:nvGrpSpPr>
              <p:grpSpPr bwMode="auto">
                <a:xfrm>
                  <a:off x="1338" y="2750"/>
                  <a:ext cx="590" cy="862"/>
                  <a:chOff x="657" y="1412"/>
                  <a:chExt cx="590" cy="862"/>
                </a:xfrm>
              </p:grpSpPr>
              <p:sp>
                <p:nvSpPr>
                  <p:cNvPr id="4211" name="AutoShape 115"/>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212" name="Oval 116"/>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213" name="Oval 117"/>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dirty="0"/>
                  </a:p>
                </p:txBody>
              </p:sp>
              <p:sp>
                <p:nvSpPr>
                  <p:cNvPr id="4214" name="Oval 118"/>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dirty="0"/>
                  </a:p>
                </p:txBody>
              </p:sp>
            </p:grpSp>
          </p:grpSp>
        </p:grpSp>
        <p:grpSp>
          <p:nvGrpSpPr>
            <p:cNvPr id="57" name="グループ化 56"/>
            <p:cNvGrpSpPr/>
            <p:nvPr/>
          </p:nvGrpSpPr>
          <p:grpSpPr>
            <a:xfrm>
              <a:off x="3397270" y="3929066"/>
              <a:ext cx="2428892" cy="2119873"/>
              <a:chOff x="3397270" y="3929066"/>
              <a:chExt cx="2428892" cy="2119873"/>
            </a:xfrm>
            <a:effectLst>
              <a:outerShdw blurRad="50800" dist="38100" dir="2700000" algn="tl" rotWithShape="0">
                <a:prstClr val="black">
                  <a:alpha val="40000"/>
                </a:prstClr>
              </a:outerShdw>
            </a:effectLst>
          </p:grpSpPr>
          <p:sp>
            <p:nvSpPr>
              <p:cNvPr id="98" name="Text Box 142"/>
              <p:cNvSpPr txBox="1">
                <a:spLocks noChangeArrowheads="1"/>
              </p:cNvSpPr>
              <p:nvPr/>
            </p:nvSpPr>
            <p:spPr bwMode="auto">
              <a:xfrm>
                <a:off x="3397270" y="3929066"/>
                <a:ext cx="2428892"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err="1" smtClean="0">
                    <a:latin typeface="Verdana" pitchFamily="34" charset="0"/>
                  </a:rPr>
                  <a:t>DGTech</a:t>
                </a:r>
                <a:r>
                  <a:rPr lang="en-US" altLang="ja-JP" sz="1800" b="1" dirty="0" smtClean="0">
                    <a:latin typeface="Verdana" pitchFamily="34" charset="0"/>
                  </a:rPr>
                  <a:t> </a:t>
                </a:r>
                <a:r>
                  <a:rPr lang="en-US" altLang="ja-JP" sz="1800" b="1" dirty="0" err="1" smtClean="0">
                    <a:latin typeface="Verdana" pitchFamily="34" charset="0"/>
                  </a:rPr>
                  <a:t>VHand</a:t>
                </a:r>
                <a:endParaRPr lang="en-US" altLang="ja-JP" sz="1800" b="1" dirty="0" smtClean="0">
                  <a:latin typeface="Verdana" pitchFamily="34" charset="0"/>
                </a:endParaRPr>
              </a:p>
              <a:p>
                <a:pPr algn="l"/>
                <a:r>
                  <a:rPr lang="en-US" altLang="ja-JP" sz="1800" b="1" dirty="0" smtClean="0">
                    <a:latin typeface="Verdana" pitchFamily="34" charset="0"/>
                  </a:rPr>
                  <a:t> (Data Glove)</a:t>
                </a:r>
              </a:p>
            </p:txBody>
          </p:sp>
          <p:pic>
            <p:nvPicPr>
              <p:cNvPr id="43009" name="Picture 1" descr="D:\home\makio\FIT\Lectures\SpecialClass\08\images\DG1.bmp"/>
              <p:cNvPicPr>
                <a:picLocks noChangeAspect="1" noChangeArrowheads="1"/>
              </p:cNvPicPr>
              <p:nvPr/>
            </p:nvPicPr>
            <p:blipFill>
              <a:blip r:embed="rId2" cstate="print">
                <a:lum bright="-16000" contrast="18000"/>
              </a:blip>
              <a:srcRect/>
              <a:stretch>
                <a:fillRect/>
              </a:stretch>
            </p:blipFill>
            <p:spPr bwMode="auto">
              <a:xfrm>
                <a:off x="3540146" y="4646835"/>
                <a:ext cx="1071570" cy="1402104"/>
              </a:xfrm>
              <a:prstGeom prst="rect">
                <a:avLst/>
              </a:prstGeom>
              <a:noFill/>
              <a:effectLst>
                <a:outerShdw blurRad="50800" dist="38100" dir="2700000" algn="tl" rotWithShape="0">
                  <a:prstClr val="black">
                    <a:alpha val="40000"/>
                  </a:prstClr>
                </a:outerShdw>
              </a:effectLst>
            </p:spPr>
          </p:pic>
        </p:grpSp>
      </p:grpSp>
      <p:grpSp>
        <p:nvGrpSpPr>
          <p:cNvPr id="65" name="グループ化 64"/>
          <p:cNvGrpSpPr/>
          <p:nvPr/>
        </p:nvGrpSpPr>
        <p:grpSpPr>
          <a:xfrm>
            <a:off x="5897600" y="1342716"/>
            <a:ext cx="2460614" cy="4182082"/>
            <a:chOff x="5897600" y="1342716"/>
            <a:chExt cx="2460614" cy="4182082"/>
          </a:xfrm>
        </p:grpSpPr>
        <p:grpSp>
          <p:nvGrpSpPr>
            <p:cNvPr id="103" name="グループ化 102"/>
            <p:cNvGrpSpPr/>
            <p:nvPr/>
          </p:nvGrpSpPr>
          <p:grpSpPr>
            <a:xfrm>
              <a:off x="5969038" y="1342716"/>
              <a:ext cx="2389176" cy="2470130"/>
              <a:chOff x="2571736" y="3959266"/>
              <a:chExt cx="2389176" cy="2470130"/>
            </a:xfrm>
            <a:effectLst>
              <a:outerShdw blurRad="50800" dist="38100" dir="2700000" algn="tl" rotWithShape="0">
                <a:prstClr val="black">
                  <a:alpha val="40000"/>
                </a:prstClr>
              </a:outerShdw>
            </a:effectLst>
          </p:grpSpPr>
          <p:grpSp>
            <p:nvGrpSpPr>
              <p:cNvPr id="100" name="グループ化 99"/>
              <p:cNvGrpSpPr/>
              <p:nvPr/>
            </p:nvGrpSpPr>
            <p:grpSpPr>
              <a:xfrm>
                <a:off x="2571736" y="3959266"/>
                <a:ext cx="2389176" cy="2470130"/>
                <a:chOff x="763581" y="4000504"/>
                <a:chExt cx="2389176" cy="2470130"/>
              </a:xfrm>
            </p:grpSpPr>
            <p:grpSp>
              <p:nvGrpSpPr>
                <p:cNvPr id="4186" name="Group 90"/>
                <p:cNvGrpSpPr>
                  <a:grpSpLocks/>
                </p:cNvGrpSpPr>
                <p:nvPr/>
              </p:nvGrpSpPr>
              <p:grpSpPr bwMode="auto">
                <a:xfrm>
                  <a:off x="2000232" y="4000504"/>
                  <a:ext cx="1152525" cy="2159000"/>
                  <a:chOff x="3651" y="3067"/>
                  <a:chExt cx="726" cy="1134"/>
                </a:xfrm>
                <a:effectLst>
                  <a:outerShdw blurRad="50800" dist="38100" dir="2700000" algn="tl" rotWithShape="0">
                    <a:prstClr val="black">
                      <a:alpha val="40000"/>
                    </a:prstClr>
                  </a:outerShdw>
                </a:effectLst>
              </p:grpSpPr>
              <p:sp>
                <p:nvSpPr>
                  <p:cNvPr id="4182" name="Line 86"/>
                  <p:cNvSpPr>
                    <a:spLocks noChangeShapeType="1"/>
                  </p:cNvSpPr>
                  <p:nvPr/>
                </p:nvSpPr>
                <p:spPr bwMode="auto">
                  <a:xfrm>
                    <a:off x="3651" y="3385"/>
                    <a:ext cx="0" cy="544"/>
                  </a:xfrm>
                  <a:prstGeom prst="line">
                    <a:avLst/>
                  </a:prstGeom>
                  <a:noFill/>
                  <a:ln w="9525">
                    <a:solidFill>
                      <a:schemeClr val="tx1"/>
                    </a:solidFill>
                    <a:round/>
                    <a:headEnd/>
                    <a:tailEnd/>
                  </a:ln>
                  <a:effectLst/>
                </p:spPr>
                <p:txBody>
                  <a:bodyPr wrap="none" anchor="ctr"/>
                  <a:lstStyle/>
                  <a:p>
                    <a:endParaRPr lang="ja-JP" altLang="en-US"/>
                  </a:p>
                </p:txBody>
              </p:sp>
              <p:sp>
                <p:nvSpPr>
                  <p:cNvPr id="4183" name="Line 87"/>
                  <p:cNvSpPr>
                    <a:spLocks noChangeShapeType="1"/>
                  </p:cNvSpPr>
                  <p:nvPr/>
                </p:nvSpPr>
                <p:spPr bwMode="auto">
                  <a:xfrm flipV="1">
                    <a:off x="3651" y="3067"/>
                    <a:ext cx="726" cy="318"/>
                  </a:xfrm>
                  <a:prstGeom prst="line">
                    <a:avLst/>
                  </a:prstGeom>
                  <a:noFill/>
                  <a:ln w="9525">
                    <a:solidFill>
                      <a:schemeClr val="tx1"/>
                    </a:solidFill>
                    <a:round/>
                    <a:headEnd/>
                    <a:tailEnd/>
                  </a:ln>
                  <a:effectLst/>
                </p:spPr>
                <p:txBody>
                  <a:bodyPr wrap="none" anchor="ctr"/>
                  <a:lstStyle/>
                  <a:p>
                    <a:endParaRPr lang="ja-JP" altLang="en-US"/>
                  </a:p>
                </p:txBody>
              </p:sp>
              <p:sp>
                <p:nvSpPr>
                  <p:cNvPr id="4184" name="Line 88"/>
                  <p:cNvSpPr>
                    <a:spLocks noChangeShapeType="1"/>
                  </p:cNvSpPr>
                  <p:nvPr/>
                </p:nvSpPr>
                <p:spPr bwMode="auto">
                  <a:xfrm>
                    <a:off x="4377" y="3067"/>
                    <a:ext cx="0" cy="1134"/>
                  </a:xfrm>
                  <a:prstGeom prst="line">
                    <a:avLst/>
                  </a:prstGeom>
                  <a:noFill/>
                  <a:ln w="9525">
                    <a:solidFill>
                      <a:schemeClr val="tx1"/>
                    </a:solidFill>
                    <a:round/>
                    <a:headEnd/>
                    <a:tailEnd/>
                  </a:ln>
                  <a:effectLst/>
                </p:spPr>
                <p:txBody>
                  <a:bodyPr wrap="none" anchor="ctr"/>
                  <a:lstStyle/>
                  <a:p>
                    <a:endParaRPr lang="ja-JP" altLang="en-US"/>
                  </a:p>
                </p:txBody>
              </p:sp>
              <p:sp>
                <p:nvSpPr>
                  <p:cNvPr id="4185" name="Line 89"/>
                  <p:cNvSpPr>
                    <a:spLocks noChangeShapeType="1"/>
                  </p:cNvSpPr>
                  <p:nvPr/>
                </p:nvSpPr>
                <p:spPr bwMode="auto">
                  <a:xfrm>
                    <a:off x="3651" y="3929"/>
                    <a:ext cx="726" cy="272"/>
                  </a:xfrm>
                  <a:prstGeom prst="line">
                    <a:avLst/>
                  </a:prstGeom>
                  <a:noFill/>
                  <a:ln w="9525">
                    <a:solidFill>
                      <a:schemeClr val="tx1"/>
                    </a:solidFill>
                    <a:round/>
                    <a:headEnd/>
                    <a:tailEnd/>
                  </a:ln>
                  <a:effectLst/>
                </p:spPr>
                <p:txBody>
                  <a:bodyPr wrap="none" anchor="ctr"/>
                  <a:lstStyle/>
                  <a:p>
                    <a:endParaRPr lang="ja-JP" altLang="en-US"/>
                  </a:p>
                </p:txBody>
              </p:sp>
            </p:grpSp>
            <p:grpSp>
              <p:nvGrpSpPr>
                <p:cNvPr id="4234" name="Group 138"/>
                <p:cNvGrpSpPr>
                  <a:grpSpLocks/>
                </p:cNvGrpSpPr>
                <p:nvPr/>
              </p:nvGrpSpPr>
              <p:grpSpPr bwMode="auto">
                <a:xfrm>
                  <a:off x="763581" y="4454509"/>
                  <a:ext cx="1368425" cy="2016125"/>
                  <a:chOff x="3107" y="2750"/>
                  <a:chExt cx="862" cy="1270"/>
                </a:xfrm>
                <a:effectLst>
                  <a:outerShdw blurRad="50800" dist="38100" dir="2700000" algn="tl" rotWithShape="0">
                    <a:prstClr val="black">
                      <a:alpha val="40000"/>
                    </a:prstClr>
                  </a:outerShdw>
                </a:effectLst>
              </p:grpSpPr>
              <p:sp>
                <p:nvSpPr>
                  <p:cNvPr id="4209" name="Text Box 113"/>
                  <p:cNvSpPr txBox="1">
                    <a:spLocks noChangeArrowheads="1"/>
                  </p:cNvSpPr>
                  <p:nvPr/>
                </p:nvSpPr>
                <p:spPr bwMode="auto">
                  <a:xfrm>
                    <a:off x="3107" y="3616"/>
                    <a:ext cx="862" cy="404"/>
                  </a:xfrm>
                  <a:prstGeom prst="rect">
                    <a:avLst/>
                  </a:prstGeom>
                  <a:noFill/>
                  <a:ln w="9525" algn="ctr">
                    <a:noFill/>
                    <a:miter lim="800000"/>
                    <a:headEnd/>
                    <a:tailEnd/>
                  </a:ln>
                  <a:effectLst/>
                </p:spPr>
                <p:txBody>
                  <a:bodyPr>
                    <a:spAutoFit/>
                  </a:bodyPr>
                  <a:lstStyle/>
                  <a:p>
                    <a:pPr algn="l"/>
                    <a:r>
                      <a:rPr lang="en-US" altLang="ja-JP" sz="1800" b="1" dirty="0">
                        <a:latin typeface="Verdana" pitchFamily="34" charset="0"/>
                      </a:rPr>
                      <a:t>Eye</a:t>
                    </a:r>
                  </a:p>
                  <a:p>
                    <a:pPr algn="l"/>
                    <a:r>
                      <a:rPr lang="en-US" altLang="ja-JP" sz="1800" b="1" dirty="0">
                        <a:latin typeface="Verdana" pitchFamily="34" charset="0"/>
                      </a:rPr>
                      <a:t>tracking</a:t>
                    </a:r>
                  </a:p>
                </p:txBody>
              </p:sp>
              <p:grpSp>
                <p:nvGrpSpPr>
                  <p:cNvPr id="4233" name="Group 137"/>
                  <p:cNvGrpSpPr>
                    <a:grpSpLocks/>
                  </p:cNvGrpSpPr>
                  <p:nvPr/>
                </p:nvGrpSpPr>
                <p:grpSpPr bwMode="auto">
                  <a:xfrm>
                    <a:off x="3152" y="2750"/>
                    <a:ext cx="590" cy="862"/>
                    <a:chOff x="2381" y="2704"/>
                    <a:chExt cx="590" cy="862"/>
                  </a:xfrm>
                </p:grpSpPr>
                <p:grpSp>
                  <p:nvGrpSpPr>
                    <p:cNvPr id="4215" name="Group 119"/>
                    <p:cNvGrpSpPr>
                      <a:grpSpLocks/>
                    </p:cNvGrpSpPr>
                    <p:nvPr/>
                  </p:nvGrpSpPr>
                  <p:grpSpPr bwMode="auto">
                    <a:xfrm>
                      <a:off x="2381" y="2704"/>
                      <a:ext cx="590" cy="862"/>
                      <a:chOff x="657" y="1412"/>
                      <a:chExt cx="590" cy="862"/>
                    </a:xfrm>
                  </p:grpSpPr>
                  <p:sp>
                    <p:nvSpPr>
                      <p:cNvPr id="4216" name="AutoShape 12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4217" name="Oval 121"/>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4218" name="Oval 122"/>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4219" name="Oval 123"/>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nvGrpSpPr>
                    <p:cNvPr id="4222" name="Group 126"/>
                    <p:cNvGrpSpPr>
                      <a:grpSpLocks/>
                    </p:cNvGrpSpPr>
                    <p:nvPr/>
                  </p:nvGrpSpPr>
                  <p:grpSpPr bwMode="auto">
                    <a:xfrm>
                      <a:off x="2653" y="2795"/>
                      <a:ext cx="136" cy="227"/>
                      <a:chOff x="3198" y="2840"/>
                      <a:chExt cx="136" cy="227"/>
                    </a:xfrm>
                  </p:grpSpPr>
                  <p:sp>
                    <p:nvSpPr>
                      <p:cNvPr id="4220" name="Oval 124"/>
                      <p:cNvSpPr>
                        <a:spLocks noChangeArrowheads="1"/>
                      </p:cNvSpPr>
                      <p:nvPr/>
                    </p:nvSpPr>
                    <p:spPr bwMode="auto">
                      <a:xfrm>
                        <a:off x="3198" y="2840"/>
                        <a:ext cx="136" cy="227"/>
                      </a:xfrm>
                      <a:prstGeom prst="ellipse">
                        <a:avLst/>
                      </a:prstGeom>
                      <a:solidFill>
                        <a:schemeClr val="bg1"/>
                      </a:solidFill>
                      <a:ln w="9525" algn="ctr">
                        <a:solidFill>
                          <a:schemeClr val="tx1"/>
                        </a:solidFill>
                        <a:round/>
                        <a:headEnd/>
                        <a:tailEnd/>
                      </a:ln>
                      <a:effectLst/>
                    </p:spPr>
                    <p:txBody>
                      <a:bodyPr wrap="none" anchor="ctr"/>
                      <a:lstStyle/>
                      <a:p>
                        <a:endParaRPr lang="ja-JP" altLang="en-US"/>
                      </a:p>
                    </p:txBody>
                  </p:sp>
                  <p:sp>
                    <p:nvSpPr>
                      <p:cNvPr id="4221" name="Oval 125"/>
                      <p:cNvSpPr>
                        <a:spLocks noChangeArrowheads="1"/>
                      </p:cNvSpPr>
                      <p:nvPr/>
                    </p:nvSpPr>
                    <p:spPr bwMode="auto">
                      <a:xfrm>
                        <a:off x="3288" y="2895"/>
                        <a:ext cx="46" cy="91"/>
                      </a:xfrm>
                      <a:prstGeom prst="ellipse">
                        <a:avLst/>
                      </a:prstGeom>
                      <a:solidFill>
                        <a:srgbClr val="000000"/>
                      </a:solidFill>
                      <a:ln w="9525" algn="ctr">
                        <a:solidFill>
                          <a:schemeClr val="tx1"/>
                        </a:solidFill>
                        <a:round/>
                        <a:headEnd/>
                        <a:tailEnd/>
                      </a:ln>
                      <a:effectLst/>
                    </p:spPr>
                    <p:txBody>
                      <a:bodyPr wrap="none" anchor="ctr"/>
                      <a:lstStyle/>
                      <a:p>
                        <a:endParaRPr lang="ja-JP" altLang="en-US"/>
                      </a:p>
                    </p:txBody>
                  </p:sp>
                </p:grpSp>
              </p:grpSp>
            </p:grpSp>
            <p:sp>
              <p:nvSpPr>
                <p:cNvPr id="4237" name="Line 141"/>
                <p:cNvSpPr>
                  <a:spLocks noChangeShapeType="1"/>
                </p:cNvSpPr>
                <p:nvPr/>
              </p:nvSpPr>
              <p:spPr bwMode="auto">
                <a:xfrm flipV="1">
                  <a:off x="1411281" y="4598971"/>
                  <a:ext cx="1152525" cy="144463"/>
                </a:xfrm>
                <a:prstGeom prst="line">
                  <a:avLst/>
                </a:prstGeom>
                <a:noFill/>
                <a:ln w="9525">
                  <a:solidFill>
                    <a:schemeClr val="tx1"/>
                  </a:solidFill>
                  <a:prstDash val="dash"/>
                  <a:round/>
                  <a:headEnd/>
                  <a:tailEnd/>
                </a:ln>
                <a:effectLst>
                  <a:outerShdw blurRad="50800" dist="38100" dir="2700000" algn="tl" rotWithShape="0">
                    <a:prstClr val="black">
                      <a:alpha val="40000"/>
                    </a:prstClr>
                  </a:outerShdw>
                </a:effectLst>
              </p:spPr>
              <p:txBody>
                <a:bodyPr wrap="none" anchor="ctr"/>
                <a:lstStyle/>
                <a:p>
                  <a:endParaRPr lang="ja-JP" altLang="en-US"/>
                </a:p>
              </p:txBody>
            </p:sp>
          </p:grpSp>
          <p:cxnSp>
            <p:nvCxnSpPr>
              <p:cNvPr id="101" name="直線矢印コネクタ 100"/>
              <p:cNvCxnSpPr/>
              <p:nvPr/>
            </p:nvCxnSpPr>
            <p:spPr bwMode="auto">
              <a:xfrm rot="5400000" flipH="1" flipV="1">
                <a:off x="4250529" y="4607727"/>
                <a:ext cx="214314" cy="14287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grpSp>
        <p:grpSp>
          <p:nvGrpSpPr>
            <p:cNvPr id="58" name="グループ化 57"/>
            <p:cNvGrpSpPr/>
            <p:nvPr/>
          </p:nvGrpSpPr>
          <p:grpSpPr>
            <a:xfrm>
              <a:off x="5897600" y="3929066"/>
              <a:ext cx="2428892" cy="1595732"/>
              <a:chOff x="5897600" y="3929066"/>
              <a:chExt cx="2428892" cy="1595732"/>
            </a:xfrm>
            <a:effectLst>
              <a:outerShdw blurRad="50800" dist="38100" dir="2700000" algn="tl" rotWithShape="0">
                <a:prstClr val="black">
                  <a:alpha val="40000"/>
                </a:prstClr>
              </a:outerShdw>
            </a:effectLst>
          </p:grpSpPr>
          <p:sp>
            <p:nvSpPr>
              <p:cNvPr id="104" name="Text Box 142"/>
              <p:cNvSpPr txBox="1">
                <a:spLocks noChangeArrowheads="1"/>
              </p:cNvSpPr>
              <p:nvPr/>
            </p:nvSpPr>
            <p:spPr bwMode="auto">
              <a:xfrm>
                <a:off x="5897600" y="3929066"/>
                <a:ext cx="2428892"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NAC EMR9</a:t>
                </a:r>
              </a:p>
            </p:txBody>
          </p:sp>
          <p:pic>
            <p:nvPicPr>
              <p:cNvPr id="43011" name="Picture 3" descr="D:\home\makio\FIT\Lectures\SpecialClass\08\images\NAC.JPG"/>
              <p:cNvPicPr>
                <a:picLocks noChangeAspect="1" noChangeArrowheads="1"/>
              </p:cNvPicPr>
              <p:nvPr/>
            </p:nvPicPr>
            <p:blipFill>
              <a:blip r:embed="rId3" cstate="print"/>
              <a:srcRect/>
              <a:stretch>
                <a:fillRect/>
              </a:stretch>
            </p:blipFill>
            <p:spPr bwMode="auto">
              <a:xfrm>
                <a:off x="6040476" y="4361083"/>
                <a:ext cx="1744210" cy="1163715"/>
              </a:xfrm>
              <a:prstGeom prst="rect">
                <a:avLst/>
              </a:prstGeom>
              <a:noFill/>
              <a:effectLst>
                <a:outerShdw blurRad="50800" dist="38100" dir="2700000" algn="tl" rotWithShape="0">
                  <a:prstClr val="black">
                    <a:alpha val="40000"/>
                  </a:prstClr>
                </a:outerShdw>
              </a:effectLst>
            </p:spPr>
          </p:pic>
        </p:grpSp>
      </p:grpSp>
      <p:grpSp>
        <p:nvGrpSpPr>
          <p:cNvPr id="60" name="グループ化 59"/>
          <p:cNvGrpSpPr/>
          <p:nvPr/>
        </p:nvGrpSpPr>
        <p:grpSpPr>
          <a:xfrm>
            <a:off x="2571736" y="6247977"/>
            <a:ext cx="6429420" cy="538609"/>
            <a:chOff x="2571736" y="6247977"/>
            <a:chExt cx="6429420" cy="538609"/>
          </a:xfrm>
          <a:effectLst>
            <a:outerShdw blurRad="50800" dist="38100" dir="2700000" algn="tl" rotWithShape="0">
              <a:prstClr val="black">
                <a:alpha val="40000"/>
              </a:prstClr>
            </a:outerShdw>
          </a:effectLst>
        </p:grpSpPr>
        <p:sp>
          <p:nvSpPr>
            <p:cNvPr id="106" name="Text Box 55"/>
            <p:cNvSpPr txBox="1">
              <a:spLocks noChangeArrowheads="1"/>
            </p:cNvSpPr>
            <p:nvPr/>
          </p:nvSpPr>
          <p:spPr bwMode="auto">
            <a:xfrm>
              <a:off x="3214678" y="6247977"/>
              <a:ext cx="5786478"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Hands are the new remote control</a:t>
              </a:r>
            </a:p>
            <a:p>
              <a:pPr algn="l"/>
              <a:r>
                <a:rPr lang="en-US" altLang="ja-JP" sz="1100" b="1" dirty="0" smtClean="0">
                  <a:latin typeface="Verdana" pitchFamily="34" charset="0"/>
                </a:rPr>
                <a:t>http://news.bbc.co.uk/1/hi/programmes/click_online/7820866.stm</a:t>
              </a:r>
              <a:endParaRPr lang="en-US" altLang="ja-JP" sz="1100" b="1" dirty="0">
                <a:latin typeface="Verdana" pitchFamily="34" charset="0"/>
              </a:endParaRPr>
            </a:p>
          </p:txBody>
        </p:sp>
        <p:sp>
          <p:nvSpPr>
            <p:cNvPr id="107" name="動作設定ボタン : ビデオ 106">
              <a:hlinkClick r:id="rId4" highlightClick="1"/>
            </p:cNvPr>
            <p:cNvSpPr/>
            <p:nvPr/>
          </p:nvSpPr>
          <p:spPr>
            <a:xfrm>
              <a:off x="2571736" y="6311572"/>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59" name="グループ化 58"/>
          <p:cNvGrpSpPr/>
          <p:nvPr/>
        </p:nvGrpSpPr>
        <p:grpSpPr>
          <a:xfrm>
            <a:off x="896940" y="1785607"/>
            <a:ext cx="1928826" cy="4008595"/>
            <a:chOff x="896940" y="1785607"/>
            <a:chExt cx="1928826" cy="4008595"/>
          </a:xfrm>
        </p:grpSpPr>
        <p:grpSp>
          <p:nvGrpSpPr>
            <p:cNvPr id="4236" name="Group 140"/>
            <p:cNvGrpSpPr>
              <a:grpSpLocks/>
            </p:cNvGrpSpPr>
            <p:nvPr/>
          </p:nvGrpSpPr>
          <p:grpSpPr bwMode="auto">
            <a:xfrm>
              <a:off x="968378" y="1785607"/>
              <a:ext cx="1368425" cy="1741487"/>
              <a:chOff x="340" y="2750"/>
              <a:chExt cx="862" cy="1097"/>
            </a:xfrm>
            <a:effectLst>
              <a:outerShdw blurRad="50800" dist="38100" dir="2700000" algn="tl" rotWithShape="0">
                <a:prstClr val="black">
                  <a:alpha val="40000"/>
                </a:prstClr>
              </a:outerShdw>
            </a:effectLst>
          </p:grpSpPr>
          <p:sp>
            <p:nvSpPr>
              <p:cNvPr id="4207" name="Text Box 111"/>
              <p:cNvSpPr txBox="1">
                <a:spLocks noChangeArrowheads="1"/>
              </p:cNvSpPr>
              <p:nvPr/>
            </p:nvSpPr>
            <p:spPr bwMode="auto">
              <a:xfrm>
                <a:off x="340" y="3616"/>
                <a:ext cx="862" cy="231"/>
              </a:xfrm>
              <a:prstGeom prst="rect">
                <a:avLst/>
              </a:prstGeom>
              <a:noFill/>
              <a:ln w="9525" algn="ctr">
                <a:noFill/>
                <a:miter lim="800000"/>
                <a:headEnd/>
                <a:tailEnd/>
              </a:ln>
              <a:effectLst/>
            </p:spPr>
            <p:txBody>
              <a:bodyPr>
                <a:spAutoFit/>
              </a:bodyPr>
              <a:lstStyle/>
              <a:p>
                <a:pPr algn="l"/>
                <a:r>
                  <a:rPr lang="en-US" altLang="ja-JP" sz="1800" b="1" dirty="0">
                    <a:latin typeface="Verdana" pitchFamily="34" charset="0"/>
                  </a:rPr>
                  <a:t>Voice</a:t>
                </a:r>
              </a:p>
            </p:txBody>
          </p:sp>
          <p:grpSp>
            <p:nvGrpSpPr>
              <p:cNvPr id="4231" name="Group 135"/>
              <p:cNvGrpSpPr>
                <a:grpSpLocks/>
              </p:cNvGrpSpPr>
              <p:nvPr/>
            </p:nvGrpSpPr>
            <p:grpSpPr bwMode="auto">
              <a:xfrm>
                <a:off x="340" y="2750"/>
                <a:ext cx="590" cy="862"/>
                <a:chOff x="340" y="2750"/>
                <a:chExt cx="590" cy="862"/>
              </a:xfrm>
            </p:grpSpPr>
            <p:grpSp>
              <p:nvGrpSpPr>
                <p:cNvPr id="4190" name="Group 94"/>
                <p:cNvGrpSpPr>
                  <a:grpSpLocks/>
                </p:cNvGrpSpPr>
                <p:nvPr/>
              </p:nvGrpSpPr>
              <p:grpSpPr bwMode="auto">
                <a:xfrm>
                  <a:off x="340" y="2750"/>
                  <a:ext cx="590" cy="862"/>
                  <a:chOff x="657" y="1412"/>
                  <a:chExt cx="590" cy="862"/>
                </a:xfrm>
              </p:grpSpPr>
              <p:sp>
                <p:nvSpPr>
                  <p:cNvPr id="4191" name="AutoShape 95"/>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92" name="Oval 96"/>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93" name="Oval 97"/>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dirty="0"/>
                  </a:p>
                </p:txBody>
              </p:sp>
              <p:sp>
                <p:nvSpPr>
                  <p:cNvPr id="4194" name="Oval 98"/>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dirty="0"/>
                  </a:p>
                </p:txBody>
              </p:sp>
            </p:grpSp>
            <p:sp>
              <p:nvSpPr>
                <p:cNvPr id="4229" name="Oval 133"/>
                <p:cNvSpPr>
                  <a:spLocks noChangeArrowheads="1"/>
                </p:cNvSpPr>
                <p:nvPr/>
              </p:nvSpPr>
              <p:spPr bwMode="auto">
                <a:xfrm>
                  <a:off x="603" y="3094"/>
                  <a:ext cx="136" cy="91"/>
                </a:xfrm>
                <a:prstGeom prst="ellipse">
                  <a:avLst/>
                </a:prstGeom>
                <a:solidFill>
                  <a:srgbClr val="969696"/>
                </a:solidFill>
                <a:ln w="9525" algn="ctr">
                  <a:solidFill>
                    <a:schemeClr val="tx1"/>
                  </a:solidFill>
                  <a:round/>
                  <a:headEnd/>
                  <a:tailEnd/>
                </a:ln>
                <a:effectLst/>
              </p:spPr>
              <p:txBody>
                <a:bodyPr wrap="none" anchor="ctr"/>
                <a:lstStyle/>
                <a:p>
                  <a:endParaRPr lang="ja-JP" altLang="en-US" dirty="0"/>
                </a:p>
              </p:txBody>
            </p:sp>
          </p:grpSp>
        </p:grpSp>
        <p:grpSp>
          <p:nvGrpSpPr>
            <p:cNvPr id="56" name="グループ化 55"/>
            <p:cNvGrpSpPr/>
            <p:nvPr/>
          </p:nvGrpSpPr>
          <p:grpSpPr>
            <a:xfrm>
              <a:off x="896940" y="3929066"/>
              <a:ext cx="1928826" cy="1865136"/>
              <a:chOff x="896940" y="3929066"/>
              <a:chExt cx="1928826" cy="1865136"/>
            </a:xfrm>
          </p:grpSpPr>
          <p:sp>
            <p:nvSpPr>
              <p:cNvPr id="97" name="Text Box 142"/>
              <p:cNvSpPr txBox="1">
                <a:spLocks noChangeArrowheads="1"/>
              </p:cNvSpPr>
              <p:nvPr/>
            </p:nvSpPr>
            <p:spPr bwMode="auto">
              <a:xfrm>
                <a:off x="896940" y="3929066"/>
                <a:ext cx="192882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Speech</a:t>
                </a:r>
                <a:endParaRPr lang="en-US" altLang="ja-JP" sz="1800" b="1" dirty="0">
                  <a:latin typeface="Verdana" pitchFamily="34" charset="0"/>
                </a:endParaRPr>
              </a:p>
            </p:txBody>
          </p:sp>
          <p:pic>
            <p:nvPicPr>
              <p:cNvPr id="27649" name="Picture 1" descr="C:\Users\root\AppData\Local\Microsoft\Windows\Temporary Internet Files\Content.IE5\CKN3Z8R6\MCj03078770000[1].wmf"/>
              <p:cNvPicPr>
                <a:picLocks noChangeAspect="1" noChangeArrowheads="1"/>
              </p:cNvPicPr>
              <p:nvPr/>
            </p:nvPicPr>
            <p:blipFill>
              <a:blip r:embed="rId5" cstate="print"/>
              <a:srcRect/>
              <a:stretch>
                <a:fillRect/>
              </a:stretch>
            </p:blipFill>
            <p:spPr bwMode="auto">
              <a:xfrm>
                <a:off x="1214414" y="4714884"/>
                <a:ext cx="928694" cy="1079318"/>
              </a:xfrm>
              <a:prstGeom prst="rect">
                <a:avLst/>
              </a:prstGeom>
              <a:noFill/>
              <a:effectLst>
                <a:outerShdw blurRad="50800" dist="38100" dir="2700000" algn="tl" rotWithShape="0">
                  <a:prstClr val="black">
                    <a:alpha val="40000"/>
                  </a:prstClr>
                </a:outerShdw>
              </a:effectLst>
            </p:spPr>
          </p:pic>
        </p:grpSp>
      </p:grpSp>
      <p:sp>
        <p:nvSpPr>
          <p:cNvPr id="61"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62"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63"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dissolv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dissolve">
                                      <p:cBhvr>
                                        <p:cTn id="17" dur="500"/>
                                        <p:tgtEl>
                                          <p:spTgt spid="65"/>
                                        </p:tgtEl>
                                      </p:cBhvr>
                                    </p:animEffec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dissolve">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1" name="Text Box 55"/>
          <p:cNvSpPr txBox="1">
            <a:spLocks noChangeArrowheads="1"/>
          </p:cNvSpPr>
          <p:nvPr/>
        </p:nvSpPr>
        <p:spPr bwMode="auto">
          <a:xfrm>
            <a:off x="250825" y="1071546"/>
            <a:ext cx="518477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T</a:t>
            </a:r>
            <a:r>
              <a:rPr lang="en-US" altLang="ja-JP" sz="1800" b="1" dirty="0" smtClean="0">
                <a:latin typeface="Verdana" pitchFamily="34" charset="0"/>
              </a:rPr>
              <a:t>UI </a:t>
            </a:r>
            <a:r>
              <a:rPr lang="en-US" altLang="ja-JP" sz="1800" b="1" dirty="0">
                <a:latin typeface="Verdana" pitchFamily="34" charset="0"/>
              </a:rPr>
              <a:t>- </a:t>
            </a:r>
            <a:r>
              <a:rPr lang="en-US" altLang="ja-JP" sz="1800" b="1" dirty="0" smtClean="0">
                <a:latin typeface="Verdana" pitchFamily="34" charset="0"/>
              </a:rPr>
              <a:t>T</a:t>
            </a:r>
            <a:r>
              <a:rPr lang="en-US" altLang="ja-JP" sz="1800" b="1" dirty="0" smtClean="0">
                <a:solidFill>
                  <a:schemeClr val="tx1">
                    <a:lumMod val="50000"/>
                    <a:lumOff val="50000"/>
                  </a:schemeClr>
                </a:solidFill>
                <a:latin typeface="Verdana" pitchFamily="34" charset="0"/>
              </a:rPr>
              <a:t>angible</a:t>
            </a:r>
            <a:r>
              <a:rPr lang="en-US" altLang="ja-JP" sz="1800" b="1" dirty="0" smtClean="0">
                <a:latin typeface="Verdana" pitchFamily="34" charset="0"/>
              </a:rPr>
              <a:t> </a:t>
            </a:r>
            <a:r>
              <a:rPr lang="en-US" altLang="ja-JP" sz="1800" b="1" dirty="0">
                <a:latin typeface="Verdana" pitchFamily="34" charset="0"/>
              </a:rPr>
              <a:t>U</a:t>
            </a:r>
            <a:r>
              <a:rPr lang="en-US" altLang="ja-JP" sz="1800" b="1" dirty="0" smtClean="0">
                <a:solidFill>
                  <a:schemeClr val="tx1">
                    <a:lumMod val="50000"/>
                    <a:lumOff val="50000"/>
                  </a:schemeClr>
                </a:solidFill>
                <a:latin typeface="Verdana" pitchFamily="34" charset="0"/>
              </a:rPr>
              <a:t>ser</a:t>
            </a:r>
            <a:r>
              <a:rPr lang="en-US" altLang="ja-JP" sz="1800" b="1" dirty="0" smtClean="0">
                <a:latin typeface="Verdana" pitchFamily="34" charset="0"/>
              </a:rPr>
              <a:t> </a:t>
            </a:r>
            <a:r>
              <a:rPr lang="en-US" altLang="ja-JP" sz="1800" b="1" dirty="0">
                <a:latin typeface="Verdana" pitchFamily="34" charset="0"/>
              </a:rPr>
              <a:t>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sp>
        <p:nvSpPr>
          <p:cNvPr id="99" name="Text Box 142"/>
          <p:cNvSpPr txBox="1">
            <a:spLocks noChangeArrowheads="1"/>
          </p:cNvSpPr>
          <p:nvPr/>
        </p:nvSpPr>
        <p:spPr bwMode="auto">
          <a:xfrm>
            <a:off x="4716016" y="1071546"/>
            <a:ext cx="4000528"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WUI – W</a:t>
            </a:r>
            <a:r>
              <a:rPr lang="en-US" altLang="ja-JP" sz="1800" b="1" dirty="0" smtClean="0">
                <a:solidFill>
                  <a:schemeClr val="tx1">
                    <a:lumMod val="50000"/>
                    <a:lumOff val="50000"/>
                  </a:schemeClr>
                </a:solidFill>
                <a:latin typeface="Verdana" pitchFamily="34" charset="0"/>
              </a:rPr>
              <a:t>eb</a:t>
            </a:r>
            <a:r>
              <a:rPr lang="en-US" altLang="ja-JP" sz="1800" b="1" dirty="0" smtClean="0">
                <a:latin typeface="Verdana" pitchFamily="34" charset="0"/>
              </a:rPr>
              <a:t> U</a:t>
            </a:r>
            <a:r>
              <a:rPr lang="en-US" altLang="ja-JP" sz="1800" b="1" dirty="0" smtClean="0">
                <a:solidFill>
                  <a:schemeClr val="tx1">
                    <a:lumMod val="50000"/>
                    <a:lumOff val="50000"/>
                  </a:schemeClr>
                </a:solidFill>
                <a:latin typeface="Verdana" pitchFamily="34" charset="0"/>
              </a:rPr>
              <a:t>ser</a:t>
            </a:r>
            <a:r>
              <a:rPr lang="en-US" altLang="ja-JP" sz="1800" b="1" dirty="0" smtClean="0">
                <a:latin typeface="Verdana" pitchFamily="34" charset="0"/>
              </a:rPr>
              <a:t> 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grpSp>
        <p:nvGrpSpPr>
          <p:cNvPr id="17" name="グループ化 16"/>
          <p:cNvGrpSpPr/>
          <p:nvPr/>
        </p:nvGrpSpPr>
        <p:grpSpPr>
          <a:xfrm>
            <a:off x="243603" y="1500174"/>
            <a:ext cx="4114083" cy="2143161"/>
            <a:chOff x="243603" y="1500174"/>
            <a:chExt cx="4114083" cy="2143161"/>
          </a:xfrm>
          <a:effectLst>
            <a:outerShdw blurRad="50800" dist="38100" dir="2700000" algn="tl" rotWithShape="0">
              <a:prstClr val="black">
                <a:alpha val="40000"/>
              </a:prstClr>
            </a:outerShdw>
          </a:effectLst>
        </p:grpSpPr>
        <p:pic>
          <p:nvPicPr>
            <p:cNvPr id="47" name="Picture 77" descr="tangible1"/>
            <p:cNvPicPr>
              <a:picLocks noChangeAspect="1" noChangeArrowheads="1"/>
            </p:cNvPicPr>
            <p:nvPr/>
          </p:nvPicPr>
          <p:blipFill>
            <a:blip r:embed="rId3" cstate="print">
              <a:lum bright="-12000" contrast="13000"/>
            </a:blip>
            <a:srcRect/>
            <a:stretch>
              <a:fillRect/>
            </a:stretch>
          </p:blipFill>
          <p:spPr bwMode="auto">
            <a:xfrm>
              <a:off x="396864" y="1916135"/>
              <a:ext cx="2603500" cy="1727200"/>
            </a:xfrm>
            <a:prstGeom prst="rect">
              <a:avLst/>
            </a:prstGeom>
            <a:noFill/>
            <a:effectLst>
              <a:outerShdw blurRad="50800" dist="38100" dir="2700000" algn="tl" rotWithShape="0">
                <a:prstClr val="black">
                  <a:alpha val="40000"/>
                </a:prstClr>
              </a:outerShdw>
            </a:effectLst>
          </p:spPr>
        </p:pic>
        <p:sp>
          <p:nvSpPr>
            <p:cNvPr id="50" name="Text Box 79"/>
            <p:cNvSpPr txBox="1">
              <a:spLocks noChangeArrowheads="1"/>
            </p:cNvSpPr>
            <p:nvPr/>
          </p:nvSpPr>
          <p:spPr bwMode="auto">
            <a:xfrm>
              <a:off x="243603" y="1500174"/>
              <a:ext cx="4114083"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BUILD-IT</a:t>
              </a:r>
              <a:r>
                <a:rPr lang="en-US" altLang="ja-JP" sz="1800" b="1" dirty="0">
                  <a:latin typeface="Verdana" pitchFamily="34" charset="0"/>
                </a:rPr>
                <a:t>, </a:t>
              </a:r>
              <a:r>
                <a:rPr lang="en-US" altLang="ja-JP" sz="1800" b="1" dirty="0" err="1">
                  <a:latin typeface="Verdana" pitchFamily="34" charset="0"/>
                </a:rPr>
                <a:t>Morten</a:t>
              </a:r>
              <a:r>
                <a:rPr lang="en-US" altLang="ja-JP" sz="1800" b="1" dirty="0">
                  <a:latin typeface="Verdana" pitchFamily="34" charset="0"/>
                </a:rPr>
                <a:t> </a:t>
              </a:r>
              <a:r>
                <a:rPr lang="en-US" altLang="ja-JP" sz="1800" b="1" dirty="0" err="1">
                  <a:latin typeface="Verdana" pitchFamily="34" charset="0"/>
                </a:rPr>
                <a:t>Fjeld</a:t>
              </a:r>
              <a:r>
                <a:rPr lang="en-US" altLang="ja-JP" sz="1800" b="1" dirty="0">
                  <a:latin typeface="Verdana" pitchFamily="34" charset="0"/>
                </a:rPr>
                <a:t> et al.</a:t>
              </a:r>
            </a:p>
          </p:txBody>
        </p:sp>
      </p:grpSp>
      <p:grpSp>
        <p:nvGrpSpPr>
          <p:cNvPr id="16" name="グループ化 15"/>
          <p:cNvGrpSpPr/>
          <p:nvPr/>
        </p:nvGrpSpPr>
        <p:grpSpPr>
          <a:xfrm>
            <a:off x="4672759" y="1500174"/>
            <a:ext cx="4284096" cy="4071966"/>
            <a:chOff x="4672759" y="1500174"/>
            <a:chExt cx="4284096" cy="4071966"/>
          </a:xfrm>
          <a:effectLst>
            <a:outerShdw blurRad="50800" dist="38100" dir="2700000" algn="tl" rotWithShape="0">
              <a:prstClr val="black">
                <a:alpha val="40000"/>
              </a:prstClr>
            </a:outerShdw>
          </a:effectLst>
        </p:grpSpPr>
        <p:pic>
          <p:nvPicPr>
            <p:cNvPr id="50178" name="Picture 2" descr="D:\home\makio\FIT\Lectures\SpecialClass\08\images\WUI.jpg"/>
            <p:cNvPicPr>
              <a:picLocks noChangeAspect="1" noChangeArrowheads="1"/>
            </p:cNvPicPr>
            <p:nvPr/>
          </p:nvPicPr>
          <p:blipFill>
            <a:blip r:embed="rId4" cstate="print"/>
            <a:srcRect/>
            <a:stretch>
              <a:fillRect/>
            </a:stretch>
          </p:blipFill>
          <p:spPr bwMode="auto">
            <a:xfrm>
              <a:off x="4786314" y="1928802"/>
              <a:ext cx="4170541" cy="3643338"/>
            </a:xfrm>
            <a:prstGeom prst="rect">
              <a:avLst/>
            </a:prstGeom>
            <a:noFill/>
            <a:effectLst>
              <a:outerShdw blurRad="50800" dist="38100" dir="2700000" algn="tl" rotWithShape="0">
                <a:prstClr val="black">
                  <a:alpha val="40000"/>
                </a:prstClr>
              </a:outerShdw>
            </a:effectLst>
          </p:spPr>
        </p:pic>
        <p:sp>
          <p:nvSpPr>
            <p:cNvPr id="52" name="Text Box 79"/>
            <p:cNvSpPr txBox="1">
              <a:spLocks noChangeArrowheads="1"/>
            </p:cNvSpPr>
            <p:nvPr/>
          </p:nvSpPr>
          <p:spPr bwMode="auto">
            <a:xfrm>
              <a:off x="4672759" y="1500174"/>
              <a:ext cx="4114083"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IE, Firefox etc.</a:t>
              </a:r>
              <a:endParaRPr lang="en-US" altLang="ja-JP" sz="1800" b="1" dirty="0">
                <a:latin typeface="Verdana" pitchFamily="34" charset="0"/>
              </a:endParaRPr>
            </a:p>
          </p:txBody>
        </p:sp>
      </p:grpSp>
      <p:pic>
        <p:nvPicPr>
          <p:cNvPr id="48" name="Picture 78" descr="tangible2"/>
          <p:cNvPicPr>
            <a:picLocks noChangeAspect="1" noChangeArrowheads="1"/>
          </p:cNvPicPr>
          <p:nvPr/>
        </p:nvPicPr>
        <p:blipFill>
          <a:blip r:embed="rId5" cstate="print">
            <a:lum bright="9000" contrast="37000"/>
          </a:blip>
          <a:srcRect/>
          <a:stretch>
            <a:fillRect/>
          </a:stretch>
        </p:blipFill>
        <p:spPr bwMode="auto">
          <a:xfrm>
            <a:off x="1315988" y="3075005"/>
            <a:ext cx="3240087" cy="2187575"/>
          </a:xfrm>
          <a:prstGeom prst="rect">
            <a:avLst/>
          </a:prstGeom>
          <a:noFill/>
          <a:effectLst>
            <a:outerShdw blurRad="50800" dist="38100" dir="2700000" algn="tl" rotWithShape="0">
              <a:prstClr val="black">
                <a:alpha val="40000"/>
              </a:prstClr>
            </a:outerShdw>
          </a:effectLst>
        </p:spPr>
      </p:pic>
      <p:pic>
        <p:nvPicPr>
          <p:cNvPr id="49" name="Picture 76" descr="tangible3"/>
          <p:cNvPicPr>
            <a:picLocks noChangeAspect="1" noChangeArrowheads="1"/>
          </p:cNvPicPr>
          <p:nvPr/>
        </p:nvPicPr>
        <p:blipFill>
          <a:blip r:embed="rId6" cstate="print"/>
          <a:srcRect/>
          <a:stretch>
            <a:fillRect/>
          </a:stretch>
        </p:blipFill>
        <p:spPr bwMode="auto">
          <a:xfrm>
            <a:off x="250824" y="4701638"/>
            <a:ext cx="3035292" cy="2013510"/>
          </a:xfrm>
          <a:prstGeom prst="rect">
            <a:avLst/>
          </a:prstGeom>
          <a:noFill/>
          <a:effectLst>
            <a:outerShdw blurRad="50800" dist="38100" dir="2700000" algn="tl" rotWithShape="0">
              <a:prstClr val="black">
                <a:alpha val="40000"/>
              </a:prstClr>
            </a:outerShdw>
          </a:effectLst>
        </p:spPr>
      </p:pic>
      <p:sp>
        <p:nvSpPr>
          <p:cNvPr id="1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9"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20"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dissolve">
                                      <p:cBhvr>
                                        <p:cTn id="7" dur="500"/>
                                        <p:tgtEl>
                                          <p:spTgt spid="9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55"/>
          <p:cNvSpPr txBox="1">
            <a:spLocks noChangeArrowheads="1"/>
          </p:cNvSpPr>
          <p:nvPr/>
        </p:nvSpPr>
        <p:spPr bwMode="auto">
          <a:xfrm>
            <a:off x="244481" y="1059457"/>
            <a:ext cx="518477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smtClean="0">
                <a:latin typeface="Verdana" pitchFamily="34" charset="0"/>
              </a:rPr>
              <a:t>BMI </a:t>
            </a:r>
            <a:r>
              <a:rPr lang="en-US" altLang="ja-JP" sz="1800" b="1" dirty="0">
                <a:latin typeface="Verdana" pitchFamily="34" charset="0"/>
              </a:rPr>
              <a:t>- </a:t>
            </a:r>
            <a:r>
              <a:rPr lang="en-US" altLang="ja-JP" sz="1800" b="1" dirty="0" smtClean="0">
                <a:latin typeface="Verdana" pitchFamily="34" charset="0"/>
              </a:rPr>
              <a:t>B</a:t>
            </a:r>
            <a:r>
              <a:rPr lang="en-US" altLang="ja-JP" sz="1800" b="1" dirty="0" smtClean="0">
                <a:solidFill>
                  <a:schemeClr val="tx1">
                    <a:lumMod val="50000"/>
                    <a:lumOff val="50000"/>
                  </a:schemeClr>
                </a:solidFill>
                <a:latin typeface="Verdana" pitchFamily="34" charset="0"/>
              </a:rPr>
              <a:t>rain</a:t>
            </a:r>
            <a:r>
              <a:rPr lang="en-US" altLang="ja-JP" sz="1800" b="1" dirty="0" smtClean="0">
                <a:latin typeface="Verdana" pitchFamily="34" charset="0"/>
              </a:rPr>
              <a:t> M</a:t>
            </a:r>
            <a:r>
              <a:rPr lang="en-US" altLang="ja-JP" sz="1800" b="1" dirty="0" smtClean="0">
                <a:solidFill>
                  <a:schemeClr val="tx1">
                    <a:lumMod val="50000"/>
                    <a:lumOff val="50000"/>
                  </a:schemeClr>
                </a:solidFill>
                <a:latin typeface="Verdana" pitchFamily="34" charset="0"/>
              </a:rPr>
              <a:t>achine</a:t>
            </a:r>
            <a:r>
              <a:rPr lang="en-US" altLang="ja-JP" sz="1800" b="1" dirty="0" smtClean="0">
                <a:latin typeface="Verdana" pitchFamily="34" charset="0"/>
              </a:rPr>
              <a:t> </a:t>
            </a:r>
            <a:r>
              <a:rPr lang="en-US" altLang="ja-JP" sz="1800" b="1" dirty="0">
                <a:latin typeface="Verdana" pitchFamily="34" charset="0"/>
              </a:rPr>
              <a:t>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grpSp>
        <p:nvGrpSpPr>
          <p:cNvPr id="66" name="グループ化 65"/>
          <p:cNvGrpSpPr/>
          <p:nvPr/>
        </p:nvGrpSpPr>
        <p:grpSpPr>
          <a:xfrm>
            <a:off x="1835696" y="2348880"/>
            <a:ext cx="1397000" cy="2298105"/>
            <a:chOff x="1071538" y="4429132"/>
            <a:chExt cx="1397000" cy="2298105"/>
          </a:xfrm>
          <a:effectLst>
            <a:outerShdw blurRad="50800" dist="38100" dir="2700000" algn="tl" rotWithShape="0">
              <a:prstClr val="black">
                <a:alpha val="40000"/>
              </a:prstClr>
            </a:outerShdw>
          </a:effectLst>
        </p:grpSpPr>
        <p:sp>
          <p:nvSpPr>
            <p:cNvPr id="64" name="Text Box 112"/>
            <p:cNvSpPr txBox="1">
              <a:spLocks noChangeArrowheads="1"/>
            </p:cNvSpPr>
            <p:nvPr/>
          </p:nvSpPr>
          <p:spPr bwMode="auto">
            <a:xfrm>
              <a:off x="1100113" y="5803907"/>
              <a:ext cx="1368425" cy="92333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smtClean="0">
                  <a:latin typeface="Verdana" pitchFamily="34" charset="0"/>
                </a:rPr>
                <a:t>Brain waves</a:t>
              </a:r>
            </a:p>
            <a:p>
              <a:pPr algn="l"/>
              <a:endParaRPr lang="en-US" altLang="ja-JP" sz="1800" b="1" dirty="0">
                <a:latin typeface="Verdana" pitchFamily="34" charset="0"/>
              </a:endParaRPr>
            </a:p>
          </p:txBody>
        </p:sp>
        <p:grpSp>
          <p:nvGrpSpPr>
            <p:cNvPr id="14" name="Group 114"/>
            <p:cNvGrpSpPr>
              <a:grpSpLocks/>
            </p:cNvGrpSpPr>
            <p:nvPr/>
          </p:nvGrpSpPr>
          <p:grpSpPr bwMode="auto">
            <a:xfrm>
              <a:off x="1071538" y="4429132"/>
              <a:ext cx="936625" cy="1368425"/>
              <a:chOff x="657" y="1412"/>
              <a:chExt cx="590" cy="862"/>
            </a:xfrm>
          </p:grpSpPr>
          <p:sp>
            <p:nvSpPr>
              <p:cNvPr id="68" name="AutoShape 115"/>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69" name="Oval 116"/>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70" name="Oval 117"/>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71" name="Oval 118"/>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grpSp>
        <p:nvGrpSpPr>
          <p:cNvPr id="27" name="グループ化 26"/>
          <p:cNvGrpSpPr/>
          <p:nvPr/>
        </p:nvGrpSpPr>
        <p:grpSpPr>
          <a:xfrm>
            <a:off x="2407200" y="2277442"/>
            <a:ext cx="2277605" cy="1028498"/>
            <a:chOff x="2407200" y="2277442"/>
            <a:chExt cx="2277605" cy="1028498"/>
          </a:xfrm>
        </p:grpSpPr>
        <p:sp>
          <p:nvSpPr>
            <p:cNvPr id="74" name="正方形/長方形 73"/>
            <p:cNvSpPr/>
            <p:nvPr/>
          </p:nvSpPr>
          <p:spPr>
            <a:xfrm>
              <a:off x="3764522" y="2348880"/>
              <a:ext cx="714380" cy="38100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6" name="フリーフォーム 75"/>
            <p:cNvSpPr/>
            <p:nvPr/>
          </p:nvSpPr>
          <p:spPr bwMode="auto">
            <a:xfrm>
              <a:off x="2407200" y="2277442"/>
              <a:ext cx="1465545" cy="363254"/>
            </a:xfrm>
            <a:custGeom>
              <a:avLst/>
              <a:gdLst>
                <a:gd name="connsiteX0" fmla="*/ 0 w 1465545"/>
                <a:gd name="connsiteY0" fmla="*/ 304799 h 363254"/>
                <a:gd name="connsiteX1" fmla="*/ 501041 w 1465545"/>
                <a:gd name="connsiteY1" fmla="*/ 4175 h 363254"/>
                <a:gd name="connsiteX2" fmla="*/ 977030 w 1465545"/>
                <a:gd name="connsiteY2" fmla="*/ 329851 h 363254"/>
                <a:gd name="connsiteX3" fmla="*/ 1465545 w 1465545"/>
                <a:gd name="connsiteY3" fmla="*/ 204591 h 363254"/>
              </a:gdLst>
              <a:ahLst/>
              <a:cxnLst>
                <a:cxn ang="0">
                  <a:pos x="connsiteX0" y="connsiteY0"/>
                </a:cxn>
                <a:cxn ang="0">
                  <a:pos x="connsiteX1" y="connsiteY1"/>
                </a:cxn>
                <a:cxn ang="0">
                  <a:pos x="connsiteX2" y="connsiteY2"/>
                </a:cxn>
                <a:cxn ang="0">
                  <a:pos x="connsiteX3" y="connsiteY3"/>
                </a:cxn>
              </a:cxnLst>
              <a:rect l="l" t="t" r="r" b="b"/>
              <a:pathLst>
                <a:path w="1465545" h="363254">
                  <a:moveTo>
                    <a:pt x="0" y="304799"/>
                  </a:moveTo>
                  <a:cubicBezTo>
                    <a:pt x="169101" y="152399"/>
                    <a:pt x="338203" y="0"/>
                    <a:pt x="501041" y="4175"/>
                  </a:cubicBezTo>
                  <a:cubicBezTo>
                    <a:pt x="663879" y="8350"/>
                    <a:pt x="816279" y="296448"/>
                    <a:pt x="977030" y="329851"/>
                  </a:cubicBezTo>
                  <a:cubicBezTo>
                    <a:pt x="1137781" y="363254"/>
                    <a:pt x="1301663" y="283922"/>
                    <a:pt x="1465545" y="204591"/>
                  </a:cubicBezTo>
                </a:path>
              </a:pathLst>
            </a:custGeom>
            <a:noFill/>
            <a:ln w="9525" cap="flat" cmpd="sng" algn="ctr">
              <a:solidFill>
                <a:schemeClr val="accent6">
                  <a:lumMod val="7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78" name="フリーフォーム 77"/>
            <p:cNvSpPr/>
            <p:nvPr/>
          </p:nvSpPr>
          <p:spPr bwMode="auto">
            <a:xfrm>
              <a:off x="4371654" y="2591956"/>
              <a:ext cx="313151" cy="713984"/>
            </a:xfrm>
            <a:custGeom>
              <a:avLst/>
              <a:gdLst>
                <a:gd name="connsiteX0" fmla="*/ 0 w 313151"/>
                <a:gd name="connsiteY0" fmla="*/ 0 h 713984"/>
                <a:gd name="connsiteX1" fmla="*/ 75156 w 313151"/>
                <a:gd name="connsiteY1" fmla="*/ 501041 h 713984"/>
                <a:gd name="connsiteX2" fmla="*/ 313151 w 313151"/>
                <a:gd name="connsiteY2" fmla="*/ 713984 h 713984"/>
              </a:gdLst>
              <a:ahLst/>
              <a:cxnLst>
                <a:cxn ang="0">
                  <a:pos x="connsiteX0" y="connsiteY0"/>
                </a:cxn>
                <a:cxn ang="0">
                  <a:pos x="connsiteX1" y="connsiteY1"/>
                </a:cxn>
                <a:cxn ang="0">
                  <a:pos x="connsiteX2" y="connsiteY2"/>
                </a:cxn>
              </a:cxnLst>
              <a:rect l="l" t="t" r="r" b="b"/>
              <a:pathLst>
                <a:path w="313151" h="713984">
                  <a:moveTo>
                    <a:pt x="0" y="0"/>
                  </a:moveTo>
                  <a:cubicBezTo>
                    <a:pt x="11482" y="191022"/>
                    <a:pt x="22964" y="382044"/>
                    <a:pt x="75156" y="501041"/>
                  </a:cubicBezTo>
                  <a:cubicBezTo>
                    <a:pt x="127348" y="620038"/>
                    <a:pt x="220249" y="667011"/>
                    <a:pt x="313151" y="713984"/>
                  </a:cubicBezTo>
                </a:path>
              </a:pathLst>
            </a:custGeom>
            <a:noFill/>
            <a:ln w="9525" cap="flat" cmpd="sng" algn="ctr">
              <a:solidFill>
                <a:schemeClr val="accent6">
                  <a:lumMod val="5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79" name="稲妻 78"/>
            <p:cNvSpPr/>
            <p:nvPr/>
          </p:nvSpPr>
          <p:spPr>
            <a:xfrm flipV="1">
              <a:off x="2907266" y="2420318"/>
              <a:ext cx="642942" cy="214314"/>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15" name="Group 90"/>
          <p:cNvGrpSpPr>
            <a:grpSpLocks/>
          </p:cNvGrpSpPr>
          <p:nvPr/>
        </p:nvGrpSpPr>
        <p:grpSpPr bwMode="auto">
          <a:xfrm>
            <a:off x="4693216" y="2063128"/>
            <a:ext cx="1152525" cy="2159000"/>
            <a:chOff x="3651" y="3067"/>
            <a:chExt cx="726" cy="1134"/>
          </a:xfrm>
          <a:effectLst>
            <a:outerShdw blurRad="50800" dist="38100" dir="2700000" algn="tl" rotWithShape="0">
              <a:prstClr val="black">
                <a:alpha val="40000"/>
              </a:prstClr>
            </a:outerShdw>
          </a:effectLst>
        </p:grpSpPr>
        <p:sp>
          <p:nvSpPr>
            <p:cNvPr id="86" name="Line 86"/>
            <p:cNvSpPr>
              <a:spLocks noChangeShapeType="1"/>
            </p:cNvSpPr>
            <p:nvPr/>
          </p:nvSpPr>
          <p:spPr bwMode="auto">
            <a:xfrm>
              <a:off x="3651" y="3385"/>
              <a:ext cx="0" cy="544"/>
            </a:xfrm>
            <a:prstGeom prst="line">
              <a:avLst/>
            </a:prstGeom>
            <a:noFill/>
            <a:ln w="9525">
              <a:solidFill>
                <a:schemeClr val="tx1"/>
              </a:solidFill>
              <a:round/>
              <a:headEnd/>
              <a:tailEnd/>
            </a:ln>
            <a:effectLst/>
          </p:spPr>
          <p:txBody>
            <a:bodyPr wrap="none" anchor="ctr"/>
            <a:lstStyle/>
            <a:p>
              <a:endParaRPr lang="ja-JP" altLang="en-US"/>
            </a:p>
          </p:txBody>
        </p:sp>
        <p:sp>
          <p:nvSpPr>
            <p:cNvPr id="87" name="Line 87"/>
            <p:cNvSpPr>
              <a:spLocks noChangeShapeType="1"/>
            </p:cNvSpPr>
            <p:nvPr/>
          </p:nvSpPr>
          <p:spPr bwMode="auto">
            <a:xfrm flipV="1">
              <a:off x="3651" y="3067"/>
              <a:ext cx="726" cy="318"/>
            </a:xfrm>
            <a:prstGeom prst="line">
              <a:avLst/>
            </a:prstGeom>
            <a:noFill/>
            <a:ln w="9525">
              <a:solidFill>
                <a:schemeClr val="tx1"/>
              </a:solidFill>
              <a:round/>
              <a:headEnd/>
              <a:tailEnd/>
            </a:ln>
            <a:effectLst/>
          </p:spPr>
          <p:txBody>
            <a:bodyPr wrap="none" anchor="ctr"/>
            <a:lstStyle/>
            <a:p>
              <a:endParaRPr lang="ja-JP" altLang="en-US"/>
            </a:p>
          </p:txBody>
        </p:sp>
        <p:sp>
          <p:nvSpPr>
            <p:cNvPr id="88" name="Line 88"/>
            <p:cNvSpPr>
              <a:spLocks noChangeShapeType="1"/>
            </p:cNvSpPr>
            <p:nvPr/>
          </p:nvSpPr>
          <p:spPr bwMode="auto">
            <a:xfrm>
              <a:off x="4377" y="3067"/>
              <a:ext cx="0" cy="1134"/>
            </a:xfrm>
            <a:prstGeom prst="line">
              <a:avLst/>
            </a:prstGeom>
            <a:noFill/>
            <a:ln w="9525">
              <a:solidFill>
                <a:schemeClr val="tx1"/>
              </a:solidFill>
              <a:round/>
              <a:headEnd/>
              <a:tailEnd/>
            </a:ln>
            <a:effectLst/>
          </p:spPr>
          <p:txBody>
            <a:bodyPr wrap="none" anchor="ctr"/>
            <a:lstStyle/>
            <a:p>
              <a:endParaRPr lang="ja-JP" altLang="en-US"/>
            </a:p>
          </p:txBody>
        </p:sp>
        <p:sp>
          <p:nvSpPr>
            <p:cNvPr id="89" name="Line 89"/>
            <p:cNvSpPr>
              <a:spLocks noChangeShapeType="1"/>
            </p:cNvSpPr>
            <p:nvPr/>
          </p:nvSpPr>
          <p:spPr bwMode="auto">
            <a:xfrm>
              <a:off x="3651" y="3929"/>
              <a:ext cx="726" cy="272"/>
            </a:xfrm>
            <a:prstGeom prst="line">
              <a:avLst/>
            </a:prstGeom>
            <a:noFill/>
            <a:ln w="9525">
              <a:solidFill>
                <a:schemeClr val="tx1"/>
              </a:solidFill>
              <a:round/>
              <a:headEnd/>
              <a:tailEnd/>
            </a:ln>
            <a:effectLst/>
          </p:spPr>
          <p:txBody>
            <a:bodyPr wrap="none" anchor="ctr"/>
            <a:lstStyle/>
            <a:p>
              <a:endParaRPr lang="ja-JP" altLang="en-US"/>
            </a:p>
          </p:txBody>
        </p:sp>
      </p:grpSp>
      <p:cxnSp>
        <p:nvCxnSpPr>
          <p:cNvPr id="91" name="直線矢印コネクタ 90"/>
          <p:cNvCxnSpPr/>
          <p:nvPr/>
        </p:nvCxnSpPr>
        <p:spPr bwMode="auto">
          <a:xfrm rot="5400000" flipH="1" flipV="1">
            <a:off x="5014687" y="3027541"/>
            <a:ext cx="214314" cy="142876"/>
          </a:xfrm>
          <a:prstGeom prst="straightConnector1">
            <a:avLst/>
          </a:prstGeom>
          <a:ln>
            <a:headEnd type="none" w="med" len="med"/>
            <a:tailEnd type="arrow"/>
          </a:ln>
        </p:spPr>
        <p:style>
          <a:lnRef idx="3">
            <a:schemeClr val="accent6"/>
          </a:lnRef>
          <a:fillRef idx="0">
            <a:schemeClr val="accent6"/>
          </a:fillRef>
          <a:effectRef idx="2">
            <a:schemeClr val="accent6"/>
          </a:effectRef>
          <a:fontRef idx="minor">
            <a:schemeClr val="tx1"/>
          </a:fontRef>
        </p:style>
      </p:cxnSp>
      <p:grpSp>
        <p:nvGrpSpPr>
          <p:cNvPr id="31" name="グループ化 30"/>
          <p:cNvGrpSpPr/>
          <p:nvPr/>
        </p:nvGrpSpPr>
        <p:grpSpPr>
          <a:xfrm>
            <a:off x="4000496" y="5013176"/>
            <a:ext cx="4929222" cy="967237"/>
            <a:chOff x="4000496" y="4286256"/>
            <a:chExt cx="4929222" cy="967237"/>
          </a:xfrm>
          <a:effectLst>
            <a:outerShdw blurRad="50800" dist="38100" dir="2700000" algn="tl" rotWithShape="0">
              <a:prstClr val="black">
                <a:alpha val="40000"/>
              </a:prstClr>
            </a:outerShdw>
          </a:effectLst>
        </p:grpSpPr>
        <p:sp>
          <p:nvSpPr>
            <p:cNvPr id="77" name="Text Box 55"/>
            <p:cNvSpPr txBox="1">
              <a:spLocks noChangeArrowheads="1"/>
            </p:cNvSpPr>
            <p:nvPr/>
          </p:nvSpPr>
          <p:spPr bwMode="auto">
            <a:xfrm>
              <a:off x="4000496" y="4714884"/>
              <a:ext cx="4929222"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Monkey's brain controls arm</a:t>
              </a:r>
            </a:p>
            <a:p>
              <a:pPr algn="l"/>
              <a:r>
                <a:rPr lang="en-US" altLang="ja-JP" sz="1100" b="1" dirty="0" smtClean="0">
                  <a:latin typeface="Verdana" pitchFamily="34" charset="0"/>
                </a:rPr>
                <a:t>http://news.bbc.co.uk/2/hi/science/nature/7426822.stm</a:t>
              </a:r>
              <a:endParaRPr lang="en-US" altLang="ja-JP" sz="1100" b="1" dirty="0">
                <a:latin typeface="Verdana" pitchFamily="34" charset="0"/>
              </a:endParaRPr>
            </a:p>
          </p:txBody>
        </p:sp>
        <p:sp>
          <p:nvSpPr>
            <p:cNvPr id="80" name="動作設定ボタン : ビデオ 79">
              <a:hlinkClick r:id="rId2" highlightClick="1"/>
            </p:cNvPr>
            <p:cNvSpPr/>
            <p:nvPr/>
          </p:nvSpPr>
          <p:spPr>
            <a:xfrm>
              <a:off x="4071934" y="4286256"/>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3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35"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dissolve">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55"/>
          <p:cNvSpPr txBox="1">
            <a:spLocks noChangeArrowheads="1"/>
          </p:cNvSpPr>
          <p:nvPr/>
        </p:nvSpPr>
        <p:spPr bwMode="auto">
          <a:xfrm>
            <a:off x="244481" y="1059457"/>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smtClean="0">
                <a:latin typeface="Verdana" pitchFamily="34" charset="0"/>
              </a:rPr>
              <a:t>Immersive Environment</a:t>
            </a:r>
            <a:endParaRPr lang="en-US" altLang="ja-JP" sz="1800" b="1" dirty="0">
              <a:latin typeface="Verdana" pitchFamily="34" charset="0"/>
            </a:endParaRPr>
          </a:p>
        </p:txBody>
      </p:sp>
      <p:sp>
        <p:nvSpPr>
          <p:cNvPr id="28" name="Text Box 79"/>
          <p:cNvSpPr txBox="1">
            <a:spLocks noChangeArrowheads="1"/>
          </p:cNvSpPr>
          <p:nvPr/>
        </p:nvSpPr>
        <p:spPr bwMode="auto">
          <a:xfrm>
            <a:off x="243603" y="1714488"/>
            <a:ext cx="4114083"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CAVE System</a:t>
            </a:r>
          </a:p>
        </p:txBody>
      </p:sp>
      <p:grpSp>
        <p:nvGrpSpPr>
          <p:cNvPr id="44" name="グループ化 43"/>
          <p:cNvGrpSpPr/>
          <p:nvPr/>
        </p:nvGrpSpPr>
        <p:grpSpPr>
          <a:xfrm>
            <a:off x="4214810" y="1714488"/>
            <a:ext cx="4490884" cy="3432413"/>
            <a:chOff x="4214810" y="1714488"/>
            <a:chExt cx="4490884" cy="3432413"/>
          </a:xfrm>
        </p:grpSpPr>
        <p:sp>
          <p:nvSpPr>
            <p:cNvPr id="29" name="Text Box 79"/>
            <p:cNvSpPr txBox="1">
              <a:spLocks noChangeArrowheads="1"/>
            </p:cNvSpPr>
            <p:nvPr/>
          </p:nvSpPr>
          <p:spPr bwMode="auto">
            <a:xfrm>
              <a:off x="4500562" y="1714488"/>
              <a:ext cx="4114083"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err="1" smtClean="0">
                  <a:latin typeface="Verdana" pitchFamily="34" charset="0"/>
                </a:rPr>
                <a:t>eMagin</a:t>
              </a:r>
              <a:r>
                <a:rPr lang="en-US" altLang="ja-JP" sz="1800" b="1" dirty="0" smtClean="0">
                  <a:latin typeface="Verdana" pitchFamily="34" charset="0"/>
                </a:rPr>
                <a:t> Z800 3DVisor</a:t>
              </a:r>
            </a:p>
            <a:p>
              <a:pPr algn="l"/>
              <a:r>
                <a:rPr lang="en-US" altLang="ja-JP" sz="1800" b="1" dirty="0" smtClean="0">
                  <a:latin typeface="Verdana" pitchFamily="34" charset="0"/>
                </a:rPr>
                <a:t> (Head-mounted display)</a:t>
              </a:r>
              <a:endParaRPr lang="en-US" altLang="ja-JP" sz="1800" b="1" dirty="0">
                <a:latin typeface="Verdana" pitchFamily="34" charset="0"/>
              </a:endParaRPr>
            </a:p>
          </p:txBody>
        </p:sp>
        <p:pic>
          <p:nvPicPr>
            <p:cNvPr id="31" name="Picture 81" descr="hapitec2"/>
            <p:cNvPicPr>
              <a:picLocks noChangeAspect="1" noChangeArrowheads="1"/>
            </p:cNvPicPr>
            <p:nvPr/>
          </p:nvPicPr>
          <p:blipFill>
            <a:blip r:embed="rId2" cstate="print"/>
            <a:srcRect/>
            <a:stretch>
              <a:fillRect/>
            </a:stretch>
          </p:blipFill>
          <p:spPr bwMode="auto">
            <a:xfrm>
              <a:off x="4214810" y="2503695"/>
              <a:ext cx="4490884" cy="2643206"/>
            </a:xfrm>
            <a:prstGeom prst="rect">
              <a:avLst/>
            </a:prstGeom>
            <a:noFill/>
          </p:spPr>
        </p:pic>
      </p:grpSp>
      <p:grpSp>
        <p:nvGrpSpPr>
          <p:cNvPr id="26" name="グループ化 25"/>
          <p:cNvGrpSpPr/>
          <p:nvPr/>
        </p:nvGrpSpPr>
        <p:grpSpPr>
          <a:xfrm>
            <a:off x="928662" y="2217943"/>
            <a:ext cx="2500330" cy="1928826"/>
            <a:chOff x="928662" y="2217943"/>
            <a:chExt cx="2500330" cy="1928826"/>
          </a:xfrm>
          <a:effectLst>
            <a:outerShdw blurRad="50800" dist="38100" dir="2700000" algn="tl" rotWithShape="0">
              <a:prstClr val="black">
                <a:alpha val="40000"/>
              </a:prstClr>
            </a:outerShdw>
          </a:effectLst>
        </p:grpSpPr>
        <p:grpSp>
          <p:nvGrpSpPr>
            <p:cNvPr id="34" name="Group 49"/>
            <p:cNvGrpSpPr>
              <a:grpSpLocks/>
            </p:cNvGrpSpPr>
            <p:nvPr/>
          </p:nvGrpSpPr>
          <p:grpSpPr bwMode="auto">
            <a:xfrm>
              <a:off x="928662" y="3003761"/>
              <a:ext cx="1071570" cy="998557"/>
              <a:chOff x="476" y="1412"/>
              <a:chExt cx="998" cy="930"/>
            </a:xfrm>
          </p:grpSpPr>
          <p:sp>
            <p:nvSpPr>
              <p:cNvPr id="35" name="Oval 47"/>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36" name="Group 48"/>
              <p:cNvGrpSpPr>
                <a:grpSpLocks/>
              </p:cNvGrpSpPr>
              <p:nvPr/>
            </p:nvGrpSpPr>
            <p:grpSpPr bwMode="auto">
              <a:xfrm>
                <a:off x="657" y="1412"/>
                <a:ext cx="590" cy="862"/>
                <a:chOff x="657" y="1412"/>
                <a:chExt cx="590" cy="862"/>
              </a:xfrm>
            </p:grpSpPr>
            <p:sp>
              <p:nvSpPr>
                <p:cNvPr id="37" name="AutoShape 1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38" name="Oval 8"/>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39" name="Oval 11"/>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40" name="Oval 12"/>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sp>
          <p:nvSpPr>
            <p:cNvPr id="33" name="直方体 32"/>
            <p:cNvSpPr/>
            <p:nvPr/>
          </p:nvSpPr>
          <p:spPr>
            <a:xfrm>
              <a:off x="1500166" y="2217943"/>
              <a:ext cx="1928826" cy="1928826"/>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43" name="グループ化 42"/>
          <p:cNvGrpSpPr/>
          <p:nvPr/>
        </p:nvGrpSpPr>
        <p:grpSpPr>
          <a:xfrm>
            <a:off x="785786" y="4357694"/>
            <a:ext cx="2857520" cy="2000264"/>
            <a:chOff x="785786" y="4643446"/>
            <a:chExt cx="2857520" cy="2000264"/>
          </a:xfrm>
          <a:effectLst>
            <a:outerShdw blurRad="50800" dist="38100" dir="2700000" algn="tl" rotWithShape="0">
              <a:prstClr val="black">
                <a:alpha val="40000"/>
              </a:prstClr>
            </a:outerShdw>
          </a:effectLst>
        </p:grpSpPr>
        <p:sp>
          <p:nvSpPr>
            <p:cNvPr id="42" name="角丸四角形吹き出し 41"/>
            <p:cNvSpPr/>
            <p:nvPr/>
          </p:nvSpPr>
          <p:spPr>
            <a:xfrm>
              <a:off x="785786" y="4643446"/>
              <a:ext cx="2857520" cy="2000264"/>
            </a:xfrm>
            <a:prstGeom prst="wedgeRoundRectCallout">
              <a:avLst>
                <a:gd name="adj1" fmla="val -850"/>
                <a:gd name="adj2" fmla="val -758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pic>
          <p:nvPicPr>
            <p:cNvPr id="51202" name="Picture 2" descr="D:\home\makio\FIT\Lectures\SpecialClass\08\images\CAVE.jpg"/>
            <p:cNvPicPr>
              <a:picLocks noChangeAspect="1" noChangeArrowheads="1"/>
            </p:cNvPicPr>
            <p:nvPr/>
          </p:nvPicPr>
          <p:blipFill>
            <a:blip r:embed="rId3" cstate="print"/>
            <a:srcRect/>
            <a:stretch>
              <a:fillRect/>
            </a:stretch>
          </p:blipFill>
          <p:spPr bwMode="auto">
            <a:xfrm>
              <a:off x="978766" y="4732744"/>
              <a:ext cx="2500330" cy="1875246"/>
            </a:xfrm>
            <a:prstGeom prst="rect">
              <a:avLst/>
            </a:prstGeom>
            <a:ln>
              <a:noFill/>
            </a:ln>
            <a:effectLst>
              <a:softEdge rad="112500"/>
            </a:effectLst>
          </p:spPr>
        </p:pic>
      </p:grpSp>
      <p:sp>
        <p:nvSpPr>
          <p:cNvPr id="45" name="Text Box 54"/>
          <p:cNvSpPr txBox="1">
            <a:spLocks noChangeArrowheads="1"/>
          </p:cNvSpPr>
          <p:nvPr/>
        </p:nvSpPr>
        <p:spPr bwMode="auto">
          <a:xfrm>
            <a:off x="71406" y="6357958"/>
            <a:ext cx="5715040" cy="43088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Wikipedia</a:t>
            </a:r>
          </a:p>
          <a:p>
            <a:pPr algn="l"/>
            <a:r>
              <a:rPr lang="en-US" altLang="ja-JP" sz="1100" b="1" dirty="0" smtClean="0">
                <a:latin typeface="Verdana" pitchFamily="34" charset="0"/>
              </a:rPr>
              <a:t>http://en.wikipedia.org/wiki/Cave_Automatic_Virtual_Environment</a:t>
            </a:r>
            <a:endParaRPr lang="en-US" altLang="ja-JP" sz="1100" b="1" dirty="0">
              <a:latin typeface="Verdana" pitchFamily="34" charset="0"/>
            </a:endParaRPr>
          </a:p>
        </p:txBody>
      </p:sp>
      <p:grpSp>
        <p:nvGrpSpPr>
          <p:cNvPr id="27" name="グループ化 26"/>
          <p:cNvGrpSpPr/>
          <p:nvPr/>
        </p:nvGrpSpPr>
        <p:grpSpPr>
          <a:xfrm>
            <a:off x="4071934" y="5650072"/>
            <a:ext cx="4929222" cy="1136514"/>
            <a:chOff x="4071934" y="5650072"/>
            <a:chExt cx="4929222" cy="1136514"/>
          </a:xfrm>
          <a:effectLst>
            <a:outerShdw blurRad="50800" dist="38100" dir="2700000" algn="tl" rotWithShape="0">
              <a:prstClr val="black">
                <a:alpha val="40000"/>
              </a:prstClr>
            </a:outerShdw>
          </a:effectLst>
        </p:grpSpPr>
        <p:sp>
          <p:nvSpPr>
            <p:cNvPr id="24" name="Text Box 55"/>
            <p:cNvSpPr txBox="1">
              <a:spLocks noChangeArrowheads="1"/>
            </p:cNvSpPr>
            <p:nvPr/>
          </p:nvSpPr>
          <p:spPr bwMode="auto">
            <a:xfrm>
              <a:off x="4071934" y="6078700"/>
              <a:ext cx="4929222" cy="70788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Remote Impact game in action</a:t>
              </a:r>
            </a:p>
            <a:p>
              <a:pPr algn="r"/>
              <a:r>
                <a:rPr lang="en-US" altLang="ja-JP" sz="1100" b="1" dirty="0" smtClean="0">
                  <a:latin typeface="Verdana" pitchFamily="34" charset="0"/>
                </a:rPr>
                <a:t>http://news.bbc.co.uk/go/em/fr/-/2/hi/uk_news/scotland/7423404.stm</a:t>
              </a:r>
              <a:endParaRPr lang="en-US" altLang="ja-JP" sz="1100" b="1" dirty="0">
                <a:latin typeface="Verdana" pitchFamily="34" charset="0"/>
              </a:endParaRPr>
            </a:p>
          </p:txBody>
        </p:sp>
        <p:sp>
          <p:nvSpPr>
            <p:cNvPr id="25" name="動作設定ボタン : ビデオ 24">
              <a:hlinkClick r:id="rId4" highlightClick="1"/>
            </p:cNvPr>
            <p:cNvSpPr/>
            <p:nvPr/>
          </p:nvSpPr>
          <p:spPr>
            <a:xfrm>
              <a:off x="8215338" y="5650072"/>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kumimoji="1" lang="ja-JP" altLang="en-US"/>
            </a:p>
          </p:txBody>
        </p:sp>
      </p:grpSp>
      <p:sp>
        <p:nvSpPr>
          <p:cNvPr id="30"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32"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41"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dissolve">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 Box 55"/>
          <p:cNvSpPr txBox="1">
            <a:spLocks noChangeArrowheads="1"/>
          </p:cNvSpPr>
          <p:nvPr/>
        </p:nvSpPr>
        <p:spPr bwMode="auto">
          <a:xfrm>
            <a:off x="824677" y="1484784"/>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a:t>
            </a:r>
            <a:endParaRPr lang="en-US" altLang="ja-JP" sz="1800" b="1" u="sng" dirty="0">
              <a:latin typeface="Verdana" pitchFamily="34" charset="0"/>
            </a:endParaRPr>
          </a:p>
        </p:txBody>
      </p:sp>
      <p:sp>
        <p:nvSpPr>
          <p:cNvPr id="21" name="Text Box 53"/>
          <p:cNvSpPr txBox="1">
            <a:spLocks noChangeArrowheads="1"/>
          </p:cNvSpPr>
          <p:nvPr/>
        </p:nvSpPr>
        <p:spPr bwMode="auto">
          <a:xfrm>
            <a:off x="824677" y="2350621"/>
            <a:ext cx="6533405"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MR - M</a:t>
            </a:r>
            <a:r>
              <a:rPr lang="en-US" altLang="ja-JP" sz="1800" b="1" dirty="0" smtClean="0">
                <a:solidFill>
                  <a:schemeClr val="tx1">
                    <a:lumMod val="50000"/>
                    <a:lumOff val="50000"/>
                  </a:schemeClr>
                </a:solidFill>
                <a:latin typeface="Verdana" pitchFamily="34" charset="0"/>
              </a:rPr>
              <a:t>ixed</a:t>
            </a:r>
            <a:r>
              <a:rPr lang="en-US" altLang="ja-JP" sz="1800" b="1" dirty="0" smtClean="0">
                <a:latin typeface="Verdana" pitchFamily="34" charset="0"/>
              </a:rPr>
              <a:t> R</a:t>
            </a:r>
            <a:r>
              <a:rPr lang="en-US" altLang="ja-JP" sz="1800" b="1" dirty="0" smtClean="0">
                <a:solidFill>
                  <a:schemeClr val="tx1">
                    <a:lumMod val="50000"/>
                    <a:lumOff val="50000"/>
                  </a:schemeClr>
                </a:solidFill>
                <a:latin typeface="Verdana" pitchFamily="34" charset="0"/>
              </a:rPr>
              <a:t>eality</a:t>
            </a:r>
          </a:p>
          <a:p>
            <a:pPr algn="l"/>
            <a:r>
              <a:rPr lang="ja-JP" altLang="en-US" sz="1800" b="1" dirty="0" smtClean="0">
                <a:latin typeface="Verdana" pitchFamily="34" charset="0"/>
              </a:rPr>
              <a:t>・</a:t>
            </a:r>
            <a:r>
              <a:rPr lang="en-US" altLang="ja-JP" sz="1800" b="1" dirty="0" smtClean="0">
                <a:latin typeface="Verdana" pitchFamily="34" charset="0"/>
              </a:rPr>
              <a:t>mixture between reality and virtuality</a:t>
            </a:r>
          </a:p>
        </p:txBody>
      </p:sp>
      <p:sp>
        <p:nvSpPr>
          <p:cNvPr id="22" name="Text Box 53"/>
          <p:cNvSpPr txBox="1">
            <a:spLocks noChangeArrowheads="1"/>
          </p:cNvSpPr>
          <p:nvPr/>
        </p:nvSpPr>
        <p:spPr bwMode="auto">
          <a:xfrm>
            <a:off x="824677" y="4149080"/>
            <a:ext cx="4678365" cy="1477328"/>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Universal Access</a:t>
            </a:r>
          </a:p>
          <a:p>
            <a:pPr algn="l"/>
            <a:r>
              <a:rPr lang="ja-JP" altLang="en-US" sz="1800" b="1" dirty="0" smtClean="0">
                <a:latin typeface="Verdana" pitchFamily="34" charset="0"/>
              </a:rPr>
              <a:t>・</a:t>
            </a:r>
            <a:r>
              <a:rPr lang="en-US" altLang="ja-JP" sz="1800" b="1" dirty="0" smtClean="0">
                <a:latin typeface="Verdana" pitchFamily="34" charset="0"/>
              </a:rPr>
              <a:t>kids</a:t>
            </a:r>
          </a:p>
          <a:p>
            <a:pPr algn="l"/>
            <a:r>
              <a:rPr lang="ja-JP" altLang="en-US" sz="1800" b="1" dirty="0" smtClean="0">
                <a:latin typeface="Verdana" pitchFamily="34" charset="0"/>
              </a:rPr>
              <a:t>・</a:t>
            </a:r>
            <a:r>
              <a:rPr lang="en-US" altLang="ja-JP" sz="1800" b="1" dirty="0" smtClean="0">
                <a:latin typeface="Verdana" pitchFamily="34" charset="0"/>
              </a:rPr>
              <a:t>young people</a:t>
            </a:r>
          </a:p>
          <a:p>
            <a:pPr algn="l"/>
            <a:r>
              <a:rPr lang="ja-JP" altLang="en-US" sz="1800" b="1" dirty="0" smtClean="0">
                <a:latin typeface="Verdana" pitchFamily="34" charset="0"/>
              </a:rPr>
              <a:t>・</a:t>
            </a:r>
            <a:r>
              <a:rPr lang="en-US" altLang="ja-JP" sz="1800" b="1" dirty="0" smtClean="0">
                <a:latin typeface="Verdana" pitchFamily="34" charset="0"/>
              </a:rPr>
              <a:t>elderly people</a:t>
            </a:r>
          </a:p>
          <a:p>
            <a:pPr algn="l"/>
            <a:r>
              <a:rPr lang="ja-JP" altLang="en-US" sz="1800" b="1" dirty="0" smtClean="0">
                <a:latin typeface="Verdana" pitchFamily="34" charset="0"/>
              </a:rPr>
              <a:t>・</a:t>
            </a:r>
            <a:r>
              <a:rPr lang="en-US" altLang="ja-JP" sz="1800" b="1" dirty="0" smtClean="0">
                <a:latin typeface="Verdana" pitchFamily="34" charset="0"/>
              </a:rPr>
              <a:t>people with special needs</a:t>
            </a:r>
          </a:p>
        </p:txBody>
      </p:sp>
      <p:sp>
        <p:nvSpPr>
          <p:cNvPr id="11"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2"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3"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grpSp>
        <p:nvGrpSpPr>
          <p:cNvPr id="14" name="グループ化 13"/>
          <p:cNvGrpSpPr/>
          <p:nvPr/>
        </p:nvGrpSpPr>
        <p:grpSpPr>
          <a:xfrm>
            <a:off x="2699792" y="2677787"/>
            <a:ext cx="6120680" cy="967237"/>
            <a:chOff x="2915816" y="3068960"/>
            <a:chExt cx="6120680" cy="967237"/>
          </a:xfrm>
        </p:grpSpPr>
        <p:sp>
          <p:nvSpPr>
            <p:cNvPr id="9" name="Text Box 55"/>
            <p:cNvSpPr txBox="1">
              <a:spLocks noChangeArrowheads="1"/>
            </p:cNvSpPr>
            <p:nvPr/>
          </p:nvSpPr>
          <p:spPr bwMode="auto">
            <a:xfrm>
              <a:off x="2915816" y="3497588"/>
              <a:ext cx="6120680"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Augmented reality apps for mobile phones</a:t>
              </a:r>
            </a:p>
            <a:p>
              <a:pPr algn="r"/>
              <a:r>
                <a:rPr lang="en-US" altLang="ja-JP" sz="1100" b="1" dirty="0" smtClean="0">
                  <a:latin typeface="Verdana" pitchFamily="34" charset="0"/>
                </a:rPr>
                <a:t>http://news.bbc.co.uk/2/hi/programmes/click_online/8424412.stm</a:t>
              </a:r>
              <a:endParaRPr lang="en-US" altLang="ja-JP" sz="1100" b="1" dirty="0">
                <a:latin typeface="Verdana" pitchFamily="34" charset="0"/>
              </a:endParaRPr>
            </a:p>
          </p:txBody>
        </p:sp>
        <p:sp>
          <p:nvSpPr>
            <p:cNvPr id="10" name="動作設定ボタン : ビデオ 9">
              <a:hlinkClick r:id="rId2" highlightClick="1"/>
            </p:cNvPr>
            <p:cNvSpPr/>
            <p:nvPr/>
          </p:nvSpPr>
          <p:spPr>
            <a:xfrm>
              <a:off x="8321546" y="3068960"/>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2"/>
          <p:cNvGrpSpPr/>
          <p:nvPr/>
        </p:nvGrpSpPr>
        <p:grpSpPr>
          <a:xfrm>
            <a:off x="486228" y="3815006"/>
            <a:ext cx="7871986" cy="2185762"/>
            <a:chOff x="486228" y="4600824"/>
            <a:chExt cx="7871986" cy="2185762"/>
          </a:xfrm>
          <a:effectLst>
            <a:outerShdw blurRad="50800" dist="38100" dir="2700000" algn="tl" rotWithShape="0">
              <a:prstClr val="black">
                <a:alpha val="40000"/>
              </a:prstClr>
            </a:outerShdw>
          </a:effectLst>
        </p:grpSpPr>
        <p:pic>
          <p:nvPicPr>
            <p:cNvPr id="28" name="Picture 94" descr="C:\Users\root\Pictures\Microsoft クリップ オーガナイザ\j0432610.png"/>
            <p:cNvPicPr>
              <a:picLocks noChangeAspect="1" noChangeArrowheads="1"/>
            </p:cNvPicPr>
            <p:nvPr/>
          </p:nvPicPr>
          <p:blipFill>
            <a:blip r:embed="rId2" cstate="print"/>
            <a:srcRect/>
            <a:stretch>
              <a:fillRect/>
            </a:stretch>
          </p:blipFill>
          <p:spPr bwMode="auto">
            <a:xfrm>
              <a:off x="486228" y="4779419"/>
              <a:ext cx="1828572" cy="1828572"/>
            </a:xfrm>
            <a:prstGeom prst="rect">
              <a:avLst/>
            </a:prstGeom>
            <a:noFill/>
          </p:spPr>
        </p:pic>
        <p:pic>
          <p:nvPicPr>
            <p:cNvPr id="29" name="Picture 88" descr="C:\Users\root\AppData\Local\Microsoft\Windows\Temporary Internet Files\Content.IE5\LHIBIEM7\MCj04325650000[1].png"/>
            <p:cNvPicPr>
              <a:picLocks noChangeAspect="1" noChangeArrowheads="1"/>
            </p:cNvPicPr>
            <p:nvPr/>
          </p:nvPicPr>
          <p:blipFill>
            <a:blip r:embed="rId3" cstate="print"/>
            <a:srcRect/>
            <a:stretch>
              <a:fillRect/>
            </a:stretch>
          </p:blipFill>
          <p:spPr bwMode="auto">
            <a:xfrm flipH="1">
              <a:off x="6172452" y="4600824"/>
              <a:ext cx="2185762" cy="2185762"/>
            </a:xfrm>
            <a:prstGeom prst="rect">
              <a:avLst/>
            </a:prstGeom>
            <a:noFill/>
          </p:spPr>
        </p:pic>
        <p:sp>
          <p:nvSpPr>
            <p:cNvPr id="30" name="AutoShape 80"/>
            <p:cNvSpPr>
              <a:spLocks noChangeArrowheads="1"/>
            </p:cNvSpPr>
            <p:nvPr/>
          </p:nvSpPr>
          <p:spPr bwMode="auto">
            <a:xfrm>
              <a:off x="2367206" y="5326308"/>
              <a:ext cx="3816350" cy="504825"/>
            </a:xfrm>
            <a:prstGeom prst="leftRightArrow">
              <a:avLst>
                <a:gd name="adj1" fmla="val 100000"/>
                <a:gd name="adj2" fmla="val 6037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800" b="1" dirty="0">
                  <a:latin typeface="Verdana" pitchFamily="34" charset="0"/>
                </a:rPr>
                <a:t>Interaction</a:t>
              </a:r>
            </a:p>
          </p:txBody>
        </p:sp>
      </p:grpSp>
      <p:sp>
        <p:nvSpPr>
          <p:cNvPr id="31" name="AutoShape 83"/>
          <p:cNvSpPr>
            <a:spLocks noChangeArrowheads="1"/>
          </p:cNvSpPr>
          <p:nvPr/>
        </p:nvSpPr>
        <p:spPr bwMode="auto">
          <a:xfrm>
            <a:off x="3000364" y="2786058"/>
            <a:ext cx="2857520" cy="1357322"/>
          </a:xfrm>
          <a:prstGeom prst="cloudCallout">
            <a:avLst>
              <a:gd name="adj1" fmla="val -591"/>
              <a:gd name="adj2" fmla="val 87602"/>
            </a:avLst>
          </a:prstGeom>
          <a:solidFill>
            <a:srgbClr val="FFCC99"/>
          </a:soli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Interaction Design</a:t>
            </a:r>
          </a:p>
        </p:txBody>
      </p:sp>
      <p:sp>
        <p:nvSpPr>
          <p:cNvPr id="32" name="AutoShape 85"/>
          <p:cNvSpPr>
            <a:spLocks noChangeArrowheads="1"/>
          </p:cNvSpPr>
          <p:nvPr/>
        </p:nvSpPr>
        <p:spPr bwMode="auto">
          <a:xfrm>
            <a:off x="428596" y="2285992"/>
            <a:ext cx="3384550" cy="1143008"/>
          </a:xfrm>
          <a:prstGeom prst="cloudCallout">
            <a:avLst>
              <a:gd name="adj1" fmla="val -13437"/>
              <a:gd name="adj2" fmla="val 125883"/>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Human Modeling</a:t>
            </a:r>
            <a:endParaRPr lang="en-US" altLang="ja-JP" sz="1800" b="1" dirty="0">
              <a:effectLst>
                <a:outerShdw blurRad="38100" dist="38100" dir="2700000" algn="tl">
                  <a:srgbClr val="000000">
                    <a:alpha val="43137"/>
                  </a:srgbClr>
                </a:outerShdw>
              </a:effectLst>
              <a:latin typeface="Verdana" pitchFamily="34" charset="0"/>
            </a:endParaRPr>
          </a:p>
        </p:txBody>
      </p:sp>
      <p:sp>
        <p:nvSpPr>
          <p:cNvPr id="33" name="AutoShape 81"/>
          <p:cNvSpPr>
            <a:spLocks noChangeArrowheads="1"/>
          </p:cNvSpPr>
          <p:nvPr/>
        </p:nvSpPr>
        <p:spPr bwMode="auto">
          <a:xfrm>
            <a:off x="5429256" y="2500306"/>
            <a:ext cx="3143272" cy="1285884"/>
          </a:xfrm>
          <a:prstGeom prst="cloudCallout">
            <a:avLst>
              <a:gd name="adj1" fmla="val 8631"/>
              <a:gd name="adj2" fmla="val 115026"/>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Interface &amp; Devices</a:t>
            </a:r>
          </a:p>
        </p:txBody>
      </p:sp>
      <p:grpSp>
        <p:nvGrpSpPr>
          <p:cNvPr id="21" name="グループ化 20"/>
          <p:cNvGrpSpPr/>
          <p:nvPr/>
        </p:nvGrpSpPr>
        <p:grpSpPr>
          <a:xfrm>
            <a:off x="2643190" y="188640"/>
            <a:ext cx="3857620" cy="1412875"/>
            <a:chOff x="6263" y="87299"/>
            <a:chExt cx="3857620" cy="1412875"/>
          </a:xfrm>
          <a:effectLst>
            <a:outerShdw blurRad="50800" dist="38100" dir="2700000" algn="tl" rotWithShape="0">
              <a:prstClr val="black">
                <a:alpha val="40000"/>
              </a:prstClr>
            </a:outerShdw>
          </a:effectLst>
        </p:grpSpPr>
        <p:sp>
          <p:nvSpPr>
            <p:cNvPr id="12" name="Rectangle 2"/>
            <p:cNvSpPr>
              <a:spLocks noChangeArrowheads="1"/>
            </p:cNvSpPr>
            <p:nvPr/>
          </p:nvSpPr>
          <p:spPr bwMode="auto">
            <a:xfrm>
              <a:off x="45154" y="87299"/>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3" name="Text Box 3"/>
            <p:cNvSpPr txBox="1">
              <a:spLocks noChangeArrowheads="1"/>
            </p:cNvSpPr>
            <p:nvPr/>
          </p:nvSpPr>
          <p:spPr bwMode="auto">
            <a:xfrm>
              <a:off x="6263" y="373932"/>
              <a:ext cx="385762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b="1" dirty="0" smtClean="0">
                  <a:latin typeface="Verdana" pitchFamily="34" charset="0"/>
                </a:rPr>
                <a:t>User Interaction Design</a:t>
              </a:r>
              <a:endParaRPr lang="en-US" altLang="ja-JP" sz="2000" b="1" dirty="0">
                <a:latin typeface="Verdana" pitchFamily="34" charset="0"/>
              </a:endParaRPr>
            </a:p>
          </p:txBody>
        </p:sp>
        <p:sp>
          <p:nvSpPr>
            <p:cNvPr id="17" name="Text Box 4"/>
            <p:cNvSpPr txBox="1">
              <a:spLocks noChangeArrowheads="1"/>
            </p:cNvSpPr>
            <p:nvPr/>
          </p:nvSpPr>
          <p:spPr bwMode="auto">
            <a:xfrm>
              <a:off x="24295" y="802560"/>
              <a:ext cx="3821556" cy="338554"/>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2000" b="1" dirty="0" smtClean="0">
                  <a:latin typeface="Verdana" pitchFamily="34" charset="0"/>
                  <a:ea typeface="ＭＳ ゴシック" pitchFamily="49" charset="-128"/>
                </a:rPr>
                <a:t>人にやさしいインタラクション</a:t>
              </a:r>
              <a:endParaRPr lang="ja-JP" altLang="en-US" sz="2000" b="1" dirty="0">
                <a:latin typeface="Verdana" pitchFamily="34" charset="0"/>
                <a:ea typeface="ＭＳ ゴシック" pitchFamily="49" charset="-128"/>
              </a:endParaRPr>
            </a:p>
          </p:txBody>
        </p:sp>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000108"/>
            <a:ext cx="8393966" cy="70788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4000" b="1" dirty="0" smtClean="0">
                <a:latin typeface="Verdana" pitchFamily="34" charset="0"/>
              </a:rPr>
              <a:t>Question:  </a:t>
            </a:r>
            <a:r>
              <a:rPr lang="en-US" altLang="ja-JP" sz="4000" b="1" dirty="0" smtClean="0">
                <a:solidFill>
                  <a:schemeClr val="tx1">
                    <a:lumMod val="50000"/>
                    <a:lumOff val="50000"/>
                  </a:schemeClr>
                </a:solidFill>
                <a:latin typeface="Verdana" pitchFamily="34" charset="0"/>
              </a:rPr>
              <a:t>What is </a:t>
            </a:r>
            <a:r>
              <a:rPr lang="en-US" altLang="ja-JP" sz="4000" b="1" dirty="0" smtClean="0">
                <a:latin typeface="Verdana" pitchFamily="34" charset="0"/>
              </a:rPr>
              <a:t>HCI </a:t>
            </a:r>
            <a:r>
              <a:rPr lang="en-US" altLang="ja-JP" sz="4000" b="1" dirty="0" smtClean="0">
                <a:solidFill>
                  <a:schemeClr val="tx1">
                    <a:lumMod val="50000"/>
                    <a:lumOff val="50000"/>
                  </a:schemeClr>
                </a:solidFill>
                <a:latin typeface="Verdana" pitchFamily="34" charset="0"/>
              </a:rPr>
              <a:t>?</a:t>
            </a:r>
            <a:endParaRPr lang="en-US" altLang="ja-JP" sz="4000" b="1" dirty="0">
              <a:solidFill>
                <a:schemeClr val="tx1">
                  <a:lumMod val="50000"/>
                  <a:lumOff val="50000"/>
                </a:schemeClr>
              </a:solidFill>
              <a:latin typeface="Verdana" pitchFamily="34" charset="0"/>
            </a:endParaRPr>
          </a:p>
        </p:txBody>
      </p:sp>
      <p:grpSp>
        <p:nvGrpSpPr>
          <p:cNvPr id="33" name="グループ化 32"/>
          <p:cNvGrpSpPr/>
          <p:nvPr/>
        </p:nvGrpSpPr>
        <p:grpSpPr>
          <a:xfrm>
            <a:off x="1053678" y="2285992"/>
            <a:ext cx="7804602" cy="3370857"/>
            <a:chOff x="1053678" y="2786058"/>
            <a:chExt cx="7804602" cy="3370857"/>
          </a:xfrm>
        </p:grpSpPr>
        <p:sp>
          <p:nvSpPr>
            <p:cNvPr id="17" name="Text Box 6"/>
            <p:cNvSpPr txBox="1">
              <a:spLocks noChangeArrowheads="1"/>
            </p:cNvSpPr>
            <p:nvPr/>
          </p:nvSpPr>
          <p:spPr bwMode="auto">
            <a:xfrm>
              <a:off x="1071538" y="2786058"/>
              <a:ext cx="4071966"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1.</a:t>
              </a:r>
              <a:r>
                <a:rPr lang="ja-JP" altLang="en-US" sz="3200" b="1" dirty="0" smtClean="0">
                  <a:latin typeface="Verdana" pitchFamily="34" charset="0"/>
                </a:rPr>
                <a:t>　</a:t>
              </a:r>
              <a:r>
                <a:rPr lang="en-US" altLang="ja-JP" sz="3200" b="1" dirty="0" smtClean="0">
                  <a:latin typeface="Verdana" pitchFamily="34" charset="0"/>
                </a:rPr>
                <a:t>H</a:t>
              </a:r>
              <a:r>
                <a:rPr lang="en-US" altLang="ja-JP" sz="3200" b="1" dirty="0" smtClean="0">
                  <a:solidFill>
                    <a:schemeClr val="tx1">
                      <a:lumMod val="50000"/>
                      <a:lumOff val="50000"/>
                    </a:schemeClr>
                  </a:solidFill>
                  <a:latin typeface="Verdana" pitchFamily="34" charset="0"/>
                </a:rPr>
                <a:t>ow</a:t>
              </a:r>
              <a:r>
                <a:rPr lang="en-US" altLang="ja-JP" sz="3200" b="1" dirty="0" smtClean="0">
                  <a:latin typeface="Verdana" pitchFamily="34" charset="0"/>
                </a:rPr>
                <a:t> C</a:t>
              </a:r>
              <a:r>
                <a:rPr lang="en-US" altLang="ja-JP" sz="3200" b="1" dirty="0" smtClean="0">
                  <a:solidFill>
                    <a:schemeClr val="tx1">
                      <a:lumMod val="50000"/>
                      <a:lumOff val="50000"/>
                    </a:schemeClr>
                  </a:solidFill>
                  <a:latin typeface="Verdana" pitchFamily="34" charset="0"/>
                </a:rPr>
                <a:t>an</a:t>
              </a:r>
              <a:r>
                <a:rPr lang="en-US" altLang="ja-JP" sz="3200" b="1" dirty="0" smtClean="0">
                  <a:latin typeface="Verdana" pitchFamily="34" charset="0"/>
                </a:rPr>
                <a:t> I</a:t>
              </a:r>
              <a:r>
                <a:rPr lang="en-US" altLang="ja-JP" sz="3200" b="1" dirty="0" smtClean="0">
                  <a:solidFill>
                    <a:schemeClr val="tx1">
                      <a:lumMod val="50000"/>
                      <a:lumOff val="50000"/>
                    </a:schemeClr>
                  </a:solidFill>
                  <a:latin typeface="Verdana" pitchFamily="34" charset="0"/>
                </a:rPr>
                <a:t>?</a:t>
              </a:r>
              <a:endParaRPr lang="en-US" altLang="ja-JP" sz="3200" b="1" dirty="0">
                <a:solidFill>
                  <a:schemeClr val="tx1">
                    <a:lumMod val="50000"/>
                    <a:lumOff val="50000"/>
                  </a:schemeClr>
                </a:solidFill>
                <a:latin typeface="Verdana" pitchFamily="34" charset="0"/>
              </a:endParaRPr>
            </a:p>
          </p:txBody>
        </p:sp>
        <p:sp>
          <p:nvSpPr>
            <p:cNvPr id="18" name="Text Box 6"/>
            <p:cNvSpPr txBox="1">
              <a:spLocks noChangeArrowheads="1"/>
            </p:cNvSpPr>
            <p:nvPr/>
          </p:nvSpPr>
          <p:spPr bwMode="auto">
            <a:xfrm>
              <a:off x="1071538" y="3482579"/>
              <a:ext cx="6715172"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2.</a:t>
              </a:r>
              <a:r>
                <a:rPr lang="ja-JP" altLang="en-US" sz="3200" b="1" dirty="0" smtClean="0">
                  <a:latin typeface="Verdana" pitchFamily="34" charset="0"/>
                </a:rPr>
                <a:t>　</a:t>
              </a:r>
              <a:r>
                <a:rPr lang="en-US" altLang="ja-JP" sz="3200" b="1" dirty="0" smtClean="0">
                  <a:latin typeface="Verdana" pitchFamily="34" charset="0"/>
                </a:rPr>
                <a:t>H</a:t>
              </a:r>
              <a:r>
                <a:rPr lang="en-US" altLang="ja-JP" sz="3200" b="1" dirty="0" smtClean="0">
                  <a:solidFill>
                    <a:schemeClr val="tx1">
                      <a:lumMod val="50000"/>
                      <a:lumOff val="50000"/>
                    </a:schemeClr>
                  </a:solidFill>
                  <a:latin typeface="Verdana" pitchFamily="34" charset="0"/>
                </a:rPr>
                <a:t>elp</a:t>
              </a:r>
              <a:r>
                <a:rPr lang="en-US" altLang="ja-JP" sz="3200" b="1" dirty="0" smtClean="0">
                  <a:latin typeface="Verdana" pitchFamily="34" charset="0"/>
                </a:rPr>
                <a:t> C</a:t>
              </a:r>
              <a:r>
                <a:rPr lang="en-US" altLang="ja-JP" sz="3200" b="1" dirty="0" smtClean="0">
                  <a:solidFill>
                    <a:schemeClr val="tx1">
                      <a:lumMod val="50000"/>
                      <a:lumOff val="50000"/>
                    </a:schemeClr>
                  </a:solidFill>
                  <a:latin typeface="Verdana" pitchFamily="34" charset="0"/>
                </a:rPr>
                <a:t>rime</a:t>
              </a:r>
              <a:r>
                <a:rPr lang="en-US" altLang="ja-JP" sz="3200" b="1" dirty="0" smtClean="0">
                  <a:latin typeface="Verdana" pitchFamily="34" charset="0"/>
                </a:rPr>
                <a:t> I</a:t>
              </a:r>
              <a:r>
                <a:rPr lang="en-US" altLang="ja-JP" sz="3200" b="1" dirty="0" smtClean="0">
                  <a:solidFill>
                    <a:schemeClr val="tx1">
                      <a:lumMod val="50000"/>
                      <a:lumOff val="50000"/>
                    </a:schemeClr>
                  </a:solidFill>
                  <a:latin typeface="Verdana" pitchFamily="34" charset="0"/>
                </a:rPr>
                <a:t>ncrease</a:t>
              </a:r>
              <a:endParaRPr lang="en-US" altLang="ja-JP" sz="3200" b="1" dirty="0">
                <a:solidFill>
                  <a:schemeClr val="tx1">
                    <a:lumMod val="50000"/>
                    <a:lumOff val="50000"/>
                  </a:schemeClr>
                </a:solidFill>
                <a:latin typeface="Verdana" pitchFamily="34" charset="0"/>
              </a:endParaRPr>
            </a:p>
          </p:txBody>
        </p:sp>
        <p:sp>
          <p:nvSpPr>
            <p:cNvPr id="19" name="Text Box 6"/>
            <p:cNvSpPr txBox="1">
              <a:spLocks noChangeArrowheads="1"/>
            </p:cNvSpPr>
            <p:nvPr/>
          </p:nvSpPr>
          <p:spPr bwMode="auto">
            <a:xfrm>
              <a:off x="1071538" y="4179100"/>
              <a:ext cx="7643866"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3.</a:t>
              </a:r>
              <a:r>
                <a:rPr lang="ja-JP" altLang="en-US" sz="3200" b="1" dirty="0" smtClean="0">
                  <a:latin typeface="Verdana" pitchFamily="34" charset="0"/>
                </a:rPr>
                <a:t>　</a:t>
              </a:r>
              <a:r>
                <a:rPr lang="en-US" altLang="ja-JP" sz="3200" b="1" dirty="0" smtClean="0">
                  <a:latin typeface="Verdana" pitchFamily="34" charset="0"/>
                </a:rPr>
                <a:t>H</a:t>
              </a:r>
              <a:r>
                <a:rPr lang="en-US" altLang="ja-JP" sz="3200" b="1" dirty="0" smtClean="0">
                  <a:solidFill>
                    <a:schemeClr val="tx1">
                      <a:lumMod val="50000"/>
                      <a:lumOff val="50000"/>
                    </a:schemeClr>
                  </a:solidFill>
                  <a:latin typeface="Verdana" pitchFamily="34" charset="0"/>
                </a:rPr>
                <a:t>ost</a:t>
              </a:r>
              <a:r>
                <a:rPr lang="en-US" altLang="ja-JP" sz="3200" b="1" dirty="0" smtClean="0">
                  <a:latin typeface="Verdana" pitchFamily="34" charset="0"/>
                </a:rPr>
                <a:t> C</a:t>
              </a:r>
              <a:r>
                <a:rPr lang="en-US" altLang="ja-JP" sz="3200" b="1" dirty="0" smtClean="0">
                  <a:solidFill>
                    <a:schemeClr val="tx1">
                      <a:lumMod val="50000"/>
                      <a:lumOff val="50000"/>
                    </a:schemeClr>
                  </a:solidFill>
                  <a:latin typeface="Verdana" pitchFamily="34" charset="0"/>
                </a:rPr>
                <a:t>ontroller</a:t>
              </a:r>
              <a:r>
                <a:rPr lang="en-US" altLang="ja-JP" sz="3200" b="1" dirty="0" smtClean="0">
                  <a:latin typeface="Verdana" pitchFamily="34" charset="0"/>
                </a:rPr>
                <a:t> I</a:t>
              </a:r>
              <a:r>
                <a:rPr lang="en-US" altLang="ja-JP" sz="3200" b="1" dirty="0" smtClean="0">
                  <a:solidFill>
                    <a:schemeClr val="tx1">
                      <a:lumMod val="50000"/>
                      <a:lumOff val="50000"/>
                    </a:schemeClr>
                  </a:solidFill>
                  <a:latin typeface="Verdana" pitchFamily="34" charset="0"/>
                </a:rPr>
                <a:t>nterface</a:t>
              </a:r>
              <a:endParaRPr lang="en-US" altLang="ja-JP" sz="3200" b="1" dirty="0">
                <a:solidFill>
                  <a:schemeClr val="tx1">
                    <a:lumMod val="50000"/>
                    <a:lumOff val="50000"/>
                  </a:schemeClr>
                </a:solidFill>
                <a:latin typeface="Verdana" pitchFamily="34" charset="0"/>
              </a:endParaRPr>
            </a:p>
          </p:txBody>
        </p:sp>
        <p:sp>
          <p:nvSpPr>
            <p:cNvPr id="20" name="Text Box 6"/>
            <p:cNvSpPr txBox="1">
              <a:spLocks noChangeArrowheads="1"/>
            </p:cNvSpPr>
            <p:nvPr/>
          </p:nvSpPr>
          <p:spPr bwMode="auto">
            <a:xfrm>
              <a:off x="1071538" y="4875621"/>
              <a:ext cx="7786742"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4.</a:t>
              </a:r>
              <a:r>
                <a:rPr lang="ja-JP" altLang="en-US" sz="3200" b="1" dirty="0" smtClean="0">
                  <a:latin typeface="Verdana" pitchFamily="34" charset="0"/>
                </a:rPr>
                <a:t>　</a:t>
              </a:r>
              <a:r>
                <a:rPr lang="en-US" altLang="ja-JP" sz="3200" b="1" dirty="0" smtClean="0">
                  <a:latin typeface="Verdana" pitchFamily="34" charset="0"/>
                </a:rPr>
                <a:t>H</a:t>
              </a:r>
              <a:r>
                <a:rPr lang="en-US" altLang="ja-JP" sz="3200" b="1" dirty="0" smtClean="0">
                  <a:solidFill>
                    <a:schemeClr val="tx1">
                      <a:lumMod val="50000"/>
                      <a:lumOff val="50000"/>
                    </a:schemeClr>
                  </a:solidFill>
                  <a:latin typeface="Verdana" pitchFamily="34" charset="0"/>
                </a:rPr>
                <a:t>uman</a:t>
              </a:r>
              <a:r>
                <a:rPr lang="en-US" altLang="ja-JP" sz="3200" b="1" dirty="0" smtClean="0">
                  <a:latin typeface="Verdana" pitchFamily="34" charset="0"/>
                </a:rPr>
                <a:t> </a:t>
              </a:r>
              <a:r>
                <a:rPr lang="en-US" altLang="ja-JP" sz="3200" b="1" dirty="0">
                  <a:latin typeface="Verdana" pitchFamily="34" charset="0"/>
                </a:rPr>
                <a:t>C</a:t>
              </a:r>
              <a:r>
                <a:rPr lang="en-US" altLang="ja-JP" sz="3200" b="1" dirty="0">
                  <a:solidFill>
                    <a:schemeClr val="tx1">
                      <a:lumMod val="50000"/>
                      <a:lumOff val="50000"/>
                    </a:schemeClr>
                  </a:solidFill>
                  <a:latin typeface="Verdana" pitchFamily="34" charset="0"/>
                </a:rPr>
                <a:t>omputer</a:t>
              </a:r>
              <a:r>
                <a:rPr lang="en-US" altLang="ja-JP" sz="3200" b="1" dirty="0">
                  <a:latin typeface="Verdana" pitchFamily="34" charset="0"/>
                </a:rPr>
                <a:t> I</a:t>
              </a:r>
              <a:r>
                <a:rPr lang="en-US" altLang="ja-JP" sz="3200" b="1" dirty="0">
                  <a:solidFill>
                    <a:schemeClr val="tx1">
                      <a:lumMod val="50000"/>
                      <a:lumOff val="50000"/>
                    </a:schemeClr>
                  </a:solidFill>
                  <a:latin typeface="Verdana" pitchFamily="34" charset="0"/>
                </a:rPr>
                <a:t>nteraction</a:t>
              </a:r>
            </a:p>
          </p:txBody>
        </p:sp>
        <p:sp>
          <p:nvSpPr>
            <p:cNvPr id="21" name="Text Box 6"/>
            <p:cNvSpPr txBox="1">
              <a:spLocks noChangeArrowheads="1"/>
            </p:cNvSpPr>
            <p:nvPr/>
          </p:nvSpPr>
          <p:spPr bwMode="auto">
            <a:xfrm>
              <a:off x="1053678" y="5572140"/>
              <a:ext cx="771530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5.</a:t>
              </a:r>
              <a:r>
                <a:rPr lang="ja-JP" altLang="en-US" sz="3200" b="1" dirty="0" smtClean="0">
                  <a:latin typeface="Verdana" pitchFamily="34" charset="0"/>
                </a:rPr>
                <a:t>　</a:t>
              </a:r>
              <a:r>
                <a:rPr lang="en-US" altLang="ja-JP" sz="3200" b="1" dirty="0" err="1" smtClean="0">
                  <a:latin typeface="Verdana" pitchFamily="34" charset="0"/>
                </a:rPr>
                <a:t>H</a:t>
              </a:r>
              <a:r>
                <a:rPr lang="en-US" altLang="ja-JP" sz="3200" b="1" dirty="0" err="1" smtClean="0">
                  <a:solidFill>
                    <a:schemeClr val="tx1">
                      <a:lumMod val="50000"/>
                      <a:lumOff val="50000"/>
                    </a:schemeClr>
                  </a:solidFill>
                  <a:latin typeface="Verdana" pitchFamily="34" charset="0"/>
                </a:rPr>
                <a:t>ya</a:t>
              </a:r>
              <a:r>
                <a:rPr lang="en-US" altLang="ja-JP" sz="3200" b="1" dirty="0" smtClean="0">
                  <a:solidFill>
                    <a:schemeClr val="tx1">
                      <a:lumMod val="50000"/>
                      <a:lumOff val="50000"/>
                    </a:schemeClr>
                  </a:solidFill>
                  <a:latin typeface="Verdana" pitchFamily="34" charset="0"/>
                </a:rPr>
                <a:t>~</a:t>
              </a:r>
              <a:r>
                <a:rPr lang="en-US" altLang="ja-JP" sz="3200" b="1" dirty="0" smtClean="0">
                  <a:latin typeface="Verdana" pitchFamily="34" charset="0"/>
                </a:rPr>
                <a:t> C</a:t>
              </a:r>
              <a:r>
                <a:rPr lang="en-US" altLang="ja-JP" sz="3200" b="1" dirty="0" smtClean="0">
                  <a:solidFill>
                    <a:schemeClr val="tx1">
                      <a:lumMod val="50000"/>
                      <a:lumOff val="50000"/>
                    </a:schemeClr>
                  </a:solidFill>
                  <a:latin typeface="Verdana" pitchFamily="34" charset="0"/>
                </a:rPr>
                <a:t>ho~ </a:t>
              </a:r>
              <a:r>
                <a:rPr lang="en-US" altLang="ja-JP" sz="3200" b="1" dirty="0" err="1" smtClean="0">
                  <a:solidFill>
                    <a:schemeClr val="tx1">
                      <a:lumMod val="50000"/>
                      <a:lumOff val="50000"/>
                    </a:schemeClr>
                  </a:solidFill>
                  <a:latin typeface="Verdana" pitchFamily="34" charset="0"/>
                </a:rPr>
                <a:t>hosiii</a:t>
              </a:r>
              <a:r>
                <a:rPr lang="en-US" altLang="ja-JP" sz="3200" b="1" dirty="0" smtClean="0">
                  <a:solidFill>
                    <a:schemeClr val="tx1">
                      <a:lumMod val="50000"/>
                      <a:lumOff val="50000"/>
                    </a:schemeClr>
                  </a:solidFill>
                  <a:latin typeface="Verdana" pitchFamily="34" charset="0"/>
                </a:rPr>
                <a:t>~</a:t>
              </a:r>
              <a:r>
                <a:rPr lang="en-US" altLang="ja-JP" sz="3200" b="1" dirty="0" smtClean="0">
                  <a:latin typeface="Verdana" pitchFamily="34" charset="0"/>
                </a:rPr>
                <a:t> I</a:t>
              </a:r>
              <a:r>
                <a:rPr lang="en-US" altLang="ja-JP" sz="3200" b="1" dirty="0" smtClean="0">
                  <a:solidFill>
                    <a:schemeClr val="tx1">
                      <a:lumMod val="50000"/>
                      <a:lumOff val="50000"/>
                    </a:schemeClr>
                  </a:solidFill>
                  <a:latin typeface="Verdana" pitchFamily="34" charset="0"/>
                </a:rPr>
                <a:t>-Pad!!</a:t>
              </a:r>
              <a:endParaRPr lang="en-US" altLang="ja-JP" sz="3200" b="1" dirty="0">
                <a:solidFill>
                  <a:schemeClr val="tx1">
                    <a:lumMod val="50000"/>
                    <a:lumOff val="50000"/>
                  </a:schemeClr>
                </a:solidFill>
                <a:latin typeface="Verdana" pitchFamily="34" charset="0"/>
              </a:endParaRPr>
            </a:p>
          </p:txBody>
        </p:sp>
      </p:grpSp>
      <p:grpSp>
        <p:nvGrpSpPr>
          <p:cNvPr id="22" name="グループ化 21"/>
          <p:cNvGrpSpPr/>
          <p:nvPr/>
        </p:nvGrpSpPr>
        <p:grpSpPr>
          <a:xfrm>
            <a:off x="321439" y="2214554"/>
            <a:ext cx="3107553" cy="900176"/>
            <a:chOff x="321439" y="2214554"/>
            <a:chExt cx="3107553" cy="900176"/>
          </a:xfrm>
        </p:grpSpPr>
        <p:pic>
          <p:nvPicPr>
            <p:cNvPr id="41985" name="Picture 1" descr="C:\Users\root\Desktop\check.PNG"/>
            <p:cNvPicPr>
              <a:picLocks noChangeAspect="1" noChangeArrowheads="1"/>
            </p:cNvPicPr>
            <p:nvPr/>
          </p:nvPicPr>
          <p:blipFill>
            <a:blip r:embed="rId2" cstate="print"/>
            <a:srcRect/>
            <a:stretch>
              <a:fillRect/>
            </a:stretch>
          </p:blipFill>
          <p:spPr bwMode="auto">
            <a:xfrm>
              <a:off x="321439" y="2214554"/>
              <a:ext cx="666754" cy="666754"/>
            </a:xfrm>
            <a:prstGeom prst="rect">
              <a:avLst/>
            </a:prstGeom>
            <a:noFill/>
          </p:spPr>
        </p:pic>
        <p:sp>
          <p:nvSpPr>
            <p:cNvPr id="28" name="Text Box 6"/>
            <p:cNvSpPr txBox="1">
              <a:spLocks noChangeArrowheads="1"/>
            </p:cNvSpPr>
            <p:nvPr/>
          </p:nvSpPr>
          <p:spPr bwMode="auto">
            <a:xfrm>
              <a:off x="1785918" y="2714620"/>
              <a:ext cx="1643074" cy="4001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000" b="1" i="1" dirty="0" smtClean="0">
                  <a:solidFill>
                    <a:srgbClr val="00B050"/>
                  </a:solidFill>
                  <a:latin typeface="Verdana" pitchFamily="34" charset="0"/>
                  <a:sym typeface="Wingdings" pitchFamily="2" charset="2"/>
                </a:rPr>
                <a:t></a:t>
              </a:r>
              <a:r>
                <a:rPr lang="en-US" altLang="ja-JP" sz="2000" b="1" i="1" dirty="0" smtClean="0">
                  <a:solidFill>
                    <a:srgbClr val="00B050"/>
                  </a:solidFill>
                  <a:latin typeface="Verdana" pitchFamily="34" charset="0"/>
                </a:rPr>
                <a:t>Chat</a:t>
              </a:r>
              <a:endParaRPr lang="en-US" altLang="ja-JP" sz="2000" b="1" i="1" dirty="0">
                <a:solidFill>
                  <a:srgbClr val="00B050"/>
                </a:solidFill>
                <a:latin typeface="Verdana" pitchFamily="34" charset="0"/>
              </a:endParaRPr>
            </a:p>
          </p:txBody>
        </p:sp>
      </p:grpSp>
      <p:grpSp>
        <p:nvGrpSpPr>
          <p:cNvPr id="26" name="グループ化 25"/>
          <p:cNvGrpSpPr/>
          <p:nvPr/>
        </p:nvGrpSpPr>
        <p:grpSpPr>
          <a:xfrm>
            <a:off x="321439" y="2920997"/>
            <a:ext cx="3178991" cy="890254"/>
            <a:chOff x="321439" y="2920997"/>
            <a:chExt cx="3178991" cy="890254"/>
          </a:xfrm>
        </p:grpSpPr>
        <p:pic>
          <p:nvPicPr>
            <p:cNvPr id="23" name="Picture 1" descr="C:\Users\root\Desktop\check.PNG"/>
            <p:cNvPicPr>
              <a:picLocks noChangeAspect="1" noChangeArrowheads="1"/>
            </p:cNvPicPr>
            <p:nvPr/>
          </p:nvPicPr>
          <p:blipFill>
            <a:blip r:embed="rId2" cstate="print"/>
            <a:srcRect/>
            <a:stretch>
              <a:fillRect/>
            </a:stretch>
          </p:blipFill>
          <p:spPr bwMode="auto">
            <a:xfrm>
              <a:off x="321439" y="2920997"/>
              <a:ext cx="666754" cy="666754"/>
            </a:xfrm>
            <a:prstGeom prst="rect">
              <a:avLst/>
            </a:prstGeom>
            <a:noFill/>
          </p:spPr>
        </p:pic>
        <p:sp>
          <p:nvSpPr>
            <p:cNvPr id="29" name="Text Box 6"/>
            <p:cNvSpPr txBox="1">
              <a:spLocks noChangeArrowheads="1"/>
            </p:cNvSpPr>
            <p:nvPr/>
          </p:nvSpPr>
          <p:spPr bwMode="auto">
            <a:xfrm>
              <a:off x="1785918" y="3411141"/>
              <a:ext cx="1714512" cy="4001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000" b="1" i="1" dirty="0" smtClean="0">
                  <a:solidFill>
                    <a:srgbClr val="00B050"/>
                  </a:solidFill>
                  <a:latin typeface="Verdana" pitchFamily="34" charset="0"/>
                  <a:sym typeface="Wingdings" pitchFamily="2" charset="2"/>
                </a:rPr>
                <a:t></a:t>
              </a:r>
              <a:r>
                <a:rPr lang="en-US" altLang="ja-JP" sz="2000" b="1" i="1" dirty="0" smtClean="0">
                  <a:solidFill>
                    <a:srgbClr val="00B050"/>
                  </a:solidFill>
                  <a:latin typeface="Verdana" pitchFamily="34" charset="0"/>
                </a:rPr>
                <a:t>Law</a:t>
              </a:r>
              <a:endParaRPr lang="en-US" altLang="ja-JP" sz="2000" b="1" i="1" dirty="0">
                <a:solidFill>
                  <a:srgbClr val="00B050"/>
                </a:solidFill>
                <a:latin typeface="Verdana" pitchFamily="34" charset="0"/>
              </a:endParaRPr>
            </a:p>
          </p:txBody>
        </p:sp>
      </p:grpSp>
      <p:grpSp>
        <p:nvGrpSpPr>
          <p:cNvPr id="27" name="グループ化 26"/>
          <p:cNvGrpSpPr/>
          <p:nvPr/>
        </p:nvGrpSpPr>
        <p:grpSpPr>
          <a:xfrm>
            <a:off x="321439" y="3627440"/>
            <a:ext cx="3321867" cy="880331"/>
            <a:chOff x="321439" y="3627440"/>
            <a:chExt cx="3321867" cy="880331"/>
          </a:xfrm>
        </p:grpSpPr>
        <p:pic>
          <p:nvPicPr>
            <p:cNvPr id="25" name="Picture 1" descr="C:\Users\root\Desktop\check.PNG"/>
            <p:cNvPicPr>
              <a:picLocks noChangeAspect="1" noChangeArrowheads="1"/>
            </p:cNvPicPr>
            <p:nvPr/>
          </p:nvPicPr>
          <p:blipFill>
            <a:blip r:embed="rId2" cstate="print"/>
            <a:srcRect/>
            <a:stretch>
              <a:fillRect/>
            </a:stretch>
          </p:blipFill>
          <p:spPr bwMode="auto">
            <a:xfrm>
              <a:off x="321439" y="3627440"/>
              <a:ext cx="666754" cy="666754"/>
            </a:xfrm>
            <a:prstGeom prst="rect">
              <a:avLst/>
            </a:prstGeom>
            <a:noFill/>
          </p:spPr>
        </p:pic>
        <p:sp>
          <p:nvSpPr>
            <p:cNvPr id="30" name="Text Box 6"/>
            <p:cNvSpPr txBox="1">
              <a:spLocks noChangeArrowheads="1"/>
            </p:cNvSpPr>
            <p:nvPr/>
          </p:nvSpPr>
          <p:spPr bwMode="auto">
            <a:xfrm>
              <a:off x="1785918" y="4107661"/>
              <a:ext cx="1857388" cy="4001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000" b="1" i="1" dirty="0" smtClean="0">
                  <a:solidFill>
                    <a:srgbClr val="00B050"/>
                  </a:solidFill>
                  <a:latin typeface="Verdana" pitchFamily="34" charset="0"/>
                  <a:sym typeface="Wingdings" pitchFamily="2" charset="2"/>
                </a:rPr>
                <a:t></a:t>
              </a:r>
              <a:r>
                <a:rPr lang="en-US" altLang="ja-JP" sz="2000" b="1" i="1" dirty="0" smtClean="0">
                  <a:solidFill>
                    <a:srgbClr val="00B050"/>
                  </a:solidFill>
                  <a:latin typeface="Verdana" pitchFamily="34" charset="0"/>
                </a:rPr>
                <a:t>Network</a:t>
              </a:r>
              <a:endParaRPr lang="en-US" altLang="ja-JP" sz="2000" b="1" i="1" dirty="0">
                <a:solidFill>
                  <a:srgbClr val="00B050"/>
                </a:solidFill>
                <a:latin typeface="Verdana" pitchFamily="34" charset="0"/>
              </a:endParaRPr>
            </a:p>
          </p:txBody>
        </p:sp>
      </p:grpSp>
      <p:grpSp>
        <p:nvGrpSpPr>
          <p:cNvPr id="36" name="グループ化 35"/>
          <p:cNvGrpSpPr/>
          <p:nvPr/>
        </p:nvGrpSpPr>
        <p:grpSpPr>
          <a:xfrm>
            <a:off x="321439" y="4333882"/>
            <a:ext cx="3679057" cy="870409"/>
            <a:chOff x="321439" y="4333882"/>
            <a:chExt cx="3679057" cy="870409"/>
          </a:xfrm>
        </p:grpSpPr>
        <p:pic>
          <p:nvPicPr>
            <p:cNvPr id="24" name="Picture 1" descr="C:\Users\root\Desktop\check.PNG"/>
            <p:cNvPicPr>
              <a:picLocks noChangeAspect="1" noChangeArrowheads="1"/>
            </p:cNvPicPr>
            <p:nvPr/>
          </p:nvPicPr>
          <p:blipFill>
            <a:blip r:embed="rId2" cstate="print"/>
            <a:srcRect/>
            <a:stretch>
              <a:fillRect/>
            </a:stretch>
          </p:blipFill>
          <p:spPr bwMode="auto">
            <a:xfrm>
              <a:off x="321439" y="4333882"/>
              <a:ext cx="666754" cy="666754"/>
            </a:xfrm>
            <a:prstGeom prst="rect">
              <a:avLst/>
            </a:prstGeom>
            <a:noFill/>
          </p:spPr>
        </p:pic>
        <p:sp>
          <p:nvSpPr>
            <p:cNvPr id="31" name="Text Box 6"/>
            <p:cNvSpPr txBox="1">
              <a:spLocks noChangeArrowheads="1"/>
            </p:cNvSpPr>
            <p:nvPr/>
          </p:nvSpPr>
          <p:spPr bwMode="auto">
            <a:xfrm>
              <a:off x="1785918" y="4804181"/>
              <a:ext cx="2214578" cy="4001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000" b="1" i="1" dirty="0" smtClean="0">
                  <a:solidFill>
                    <a:srgbClr val="00B050"/>
                  </a:solidFill>
                  <a:latin typeface="Verdana" pitchFamily="34" charset="0"/>
                  <a:sym typeface="Wingdings" pitchFamily="2" charset="2"/>
                </a:rPr>
                <a:t></a:t>
              </a:r>
              <a:r>
                <a:rPr lang="en-US" altLang="ja-JP" sz="2000" b="1" i="1" dirty="0" smtClean="0">
                  <a:solidFill>
                    <a:srgbClr val="00B050"/>
                  </a:solidFill>
                  <a:latin typeface="Verdana" pitchFamily="34" charset="0"/>
                </a:rPr>
                <a:t>Software</a:t>
              </a:r>
              <a:endParaRPr lang="en-US" altLang="ja-JP" sz="2000" b="1" i="1" dirty="0">
                <a:solidFill>
                  <a:srgbClr val="00B050"/>
                </a:solidFill>
                <a:latin typeface="Verdana" pitchFamily="34" charset="0"/>
              </a:endParaRPr>
            </a:p>
          </p:txBody>
        </p:sp>
      </p:grpSp>
      <p:grpSp>
        <p:nvGrpSpPr>
          <p:cNvPr id="37" name="グループ化 36"/>
          <p:cNvGrpSpPr/>
          <p:nvPr/>
        </p:nvGrpSpPr>
        <p:grpSpPr>
          <a:xfrm>
            <a:off x="346061" y="5072074"/>
            <a:ext cx="3654435" cy="828738"/>
            <a:chOff x="346061" y="5072074"/>
            <a:chExt cx="3654435" cy="828738"/>
          </a:xfrm>
        </p:grpSpPr>
        <p:pic>
          <p:nvPicPr>
            <p:cNvPr id="41987" name="Picture 3" descr="C:\Users\root\Desktop\bone.WMF"/>
            <p:cNvPicPr>
              <a:picLocks noChangeAspect="1" noChangeArrowheads="1"/>
            </p:cNvPicPr>
            <p:nvPr/>
          </p:nvPicPr>
          <p:blipFill>
            <a:blip r:embed="rId3" cstate="print"/>
            <a:srcRect/>
            <a:stretch>
              <a:fillRect/>
            </a:stretch>
          </p:blipFill>
          <p:spPr bwMode="auto">
            <a:xfrm>
              <a:off x="346061" y="5072074"/>
              <a:ext cx="617510" cy="617511"/>
            </a:xfrm>
            <a:prstGeom prst="rect">
              <a:avLst/>
            </a:prstGeom>
            <a:noFill/>
          </p:spPr>
        </p:pic>
        <p:sp>
          <p:nvSpPr>
            <p:cNvPr id="32" name="Text Box 6"/>
            <p:cNvSpPr txBox="1">
              <a:spLocks noChangeArrowheads="1"/>
            </p:cNvSpPr>
            <p:nvPr/>
          </p:nvSpPr>
          <p:spPr bwMode="auto">
            <a:xfrm>
              <a:off x="1785918" y="5500702"/>
              <a:ext cx="2214578" cy="4001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000" b="1" i="1" dirty="0" smtClean="0">
                  <a:solidFill>
                    <a:srgbClr val="FF0000"/>
                  </a:solidFill>
                  <a:latin typeface="Verdana" pitchFamily="34" charset="0"/>
                  <a:sym typeface="Wingdings" pitchFamily="2" charset="2"/>
                </a:rPr>
                <a:t>?????</a:t>
              </a:r>
              <a:endParaRPr lang="en-US" altLang="ja-JP" sz="2000" b="1" i="1" dirty="0">
                <a:solidFill>
                  <a:srgbClr val="FF0000"/>
                </a:solidFill>
                <a:latin typeface="Verdana" pitchFamily="34" charset="0"/>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dissolv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 name="Text Box 42"/>
          <p:cNvSpPr txBox="1">
            <a:spLocks noChangeArrowheads="1"/>
          </p:cNvSpPr>
          <p:nvPr/>
        </p:nvSpPr>
        <p:spPr bwMode="auto">
          <a:xfrm>
            <a:off x="2428860" y="2375015"/>
            <a:ext cx="2428892"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a keyboard </a:t>
            </a:r>
            <a:r>
              <a:rPr lang="en-US" altLang="ja-JP" sz="1800" b="1" dirty="0">
                <a:latin typeface="Verdana" pitchFamily="34" charset="0"/>
              </a:rPr>
              <a:t>and</a:t>
            </a:r>
          </a:p>
          <a:p>
            <a:pPr algn="r"/>
            <a:r>
              <a:rPr lang="en-US" altLang="ja-JP" sz="1800" b="1" dirty="0" smtClean="0">
                <a:latin typeface="Verdana" pitchFamily="34" charset="0"/>
              </a:rPr>
              <a:t>screen</a:t>
            </a:r>
            <a:endParaRPr lang="en-US" altLang="ja-JP" sz="1800" b="1" dirty="0">
              <a:latin typeface="Verdana" pitchFamily="34" charset="0"/>
            </a:endParaRPr>
          </a:p>
        </p:txBody>
      </p:sp>
      <p:sp>
        <p:nvSpPr>
          <p:cNvPr id="2110" name="Text Box 62"/>
          <p:cNvSpPr txBox="1">
            <a:spLocks noChangeArrowheads="1"/>
          </p:cNvSpPr>
          <p:nvPr/>
        </p:nvSpPr>
        <p:spPr bwMode="auto">
          <a:xfrm>
            <a:off x="6769130" y="1655878"/>
            <a:ext cx="2160588"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smtClean="0">
                <a:latin typeface="Verdana" pitchFamily="34" charset="0"/>
                <a:ea typeface="ＭＳ ゴシック" pitchFamily="49" charset="-128"/>
              </a:rPr>
              <a:t>1D Data</a:t>
            </a:r>
          </a:p>
          <a:p>
            <a:pPr algn="l"/>
            <a:r>
              <a:rPr lang="en-US" altLang="ja-JP" sz="1800" b="1" dirty="0" smtClean="0">
                <a:latin typeface="Verdana" pitchFamily="34" charset="0"/>
                <a:ea typeface="ＭＳ ゴシック" pitchFamily="49" charset="-128"/>
              </a:rPr>
              <a:t>Ex. Characters</a:t>
            </a:r>
            <a:endParaRPr lang="en-US" altLang="ja-JP" sz="1800" b="1" dirty="0">
              <a:latin typeface="Verdana" pitchFamily="34" charset="0"/>
              <a:ea typeface="ＭＳ ゴシック" pitchFamily="49" charset="-128"/>
            </a:endParaRPr>
          </a:p>
        </p:txBody>
      </p:sp>
      <p:sp>
        <p:nvSpPr>
          <p:cNvPr id="2112" name="Text Box 64"/>
          <p:cNvSpPr txBox="1">
            <a:spLocks noChangeArrowheads="1"/>
          </p:cNvSpPr>
          <p:nvPr/>
        </p:nvSpPr>
        <p:spPr bwMode="auto">
          <a:xfrm>
            <a:off x="173038" y="1108190"/>
            <a:ext cx="2959100"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In the past,</a:t>
            </a:r>
          </a:p>
        </p:txBody>
      </p:sp>
      <p:sp>
        <p:nvSpPr>
          <p:cNvPr id="53" name="Text Box 62"/>
          <p:cNvSpPr txBox="1">
            <a:spLocks noChangeArrowheads="1"/>
          </p:cNvSpPr>
          <p:nvPr/>
        </p:nvSpPr>
        <p:spPr bwMode="auto">
          <a:xfrm>
            <a:off x="4929190" y="836712"/>
            <a:ext cx="300039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i="1" dirty="0" smtClean="0">
                <a:latin typeface="Verdana" pitchFamily="34" charset="0"/>
                <a:ea typeface="ＭＳ ゴシック" pitchFamily="49" charset="-128"/>
              </a:rPr>
              <a:t>Information Space</a:t>
            </a:r>
            <a:endParaRPr lang="en-US" altLang="ja-JP" sz="1800" b="1" i="1" dirty="0">
              <a:latin typeface="Verdana" pitchFamily="34" charset="0"/>
              <a:ea typeface="ＭＳ ゴシック" pitchFamily="49" charset="-128"/>
            </a:endParaRPr>
          </a:p>
        </p:txBody>
      </p:sp>
      <p:grpSp>
        <p:nvGrpSpPr>
          <p:cNvPr id="66" name="グループ化 65"/>
          <p:cNvGrpSpPr/>
          <p:nvPr/>
        </p:nvGrpSpPr>
        <p:grpSpPr>
          <a:xfrm>
            <a:off x="755650" y="1295515"/>
            <a:ext cx="5830888" cy="1798637"/>
            <a:chOff x="755650" y="1744663"/>
            <a:chExt cx="5830888" cy="1798637"/>
          </a:xfrm>
          <a:effectLst>
            <a:outerShdw blurRad="50800" dist="38100" dir="2700000" algn="tl" rotWithShape="0">
              <a:prstClr val="black">
                <a:alpha val="40000"/>
              </a:prstClr>
            </a:outerShdw>
          </a:effectLst>
        </p:grpSpPr>
        <p:grpSp>
          <p:nvGrpSpPr>
            <p:cNvPr id="2097" name="Group 49"/>
            <p:cNvGrpSpPr>
              <a:grpSpLocks/>
            </p:cNvGrpSpPr>
            <p:nvPr/>
          </p:nvGrpSpPr>
          <p:grpSpPr bwMode="auto">
            <a:xfrm>
              <a:off x="755650" y="2066925"/>
              <a:ext cx="1584325" cy="1476375"/>
              <a:chOff x="476" y="1412"/>
              <a:chExt cx="998" cy="930"/>
            </a:xfrm>
          </p:grpSpPr>
          <p:sp>
            <p:nvSpPr>
              <p:cNvPr id="2095" name="Oval 47"/>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2096" name="Group 48"/>
              <p:cNvGrpSpPr>
                <a:grpSpLocks/>
              </p:cNvGrpSpPr>
              <p:nvPr/>
            </p:nvGrpSpPr>
            <p:grpSpPr bwMode="auto">
              <a:xfrm>
                <a:off x="657" y="1412"/>
                <a:ext cx="590" cy="862"/>
                <a:chOff x="657" y="1412"/>
                <a:chExt cx="590" cy="862"/>
              </a:xfrm>
            </p:grpSpPr>
            <p:sp>
              <p:nvSpPr>
                <p:cNvPr id="2058" name="AutoShape 1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056" name="Oval 8"/>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059" name="Oval 11"/>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2060" name="Oval 12"/>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grpSp>
          <p:nvGrpSpPr>
            <p:cNvPr id="64" name="グループ化 63"/>
            <p:cNvGrpSpPr/>
            <p:nvPr/>
          </p:nvGrpSpPr>
          <p:grpSpPr>
            <a:xfrm>
              <a:off x="4859338" y="2060575"/>
              <a:ext cx="1511300" cy="1392490"/>
              <a:chOff x="4859338" y="2060575"/>
              <a:chExt cx="1511300" cy="1392490"/>
            </a:xfrm>
          </p:grpSpPr>
          <p:grpSp>
            <p:nvGrpSpPr>
              <p:cNvPr id="55" name="グループ化 54"/>
              <p:cNvGrpSpPr/>
              <p:nvPr/>
            </p:nvGrpSpPr>
            <p:grpSpPr>
              <a:xfrm>
                <a:off x="4859338" y="2060575"/>
                <a:ext cx="1511300" cy="1392490"/>
                <a:chOff x="4859338" y="2060575"/>
                <a:chExt cx="1511300" cy="1392490"/>
              </a:xfrm>
            </p:grpSpPr>
            <p:sp>
              <p:nvSpPr>
                <p:cNvPr id="2066" name="Rectangle 18"/>
                <p:cNvSpPr>
                  <a:spLocks noChangeArrowheads="1"/>
                </p:cNvSpPr>
                <p:nvPr/>
              </p:nvSpPr>
              <p:spPr bwMode="auto">
                <a:xfrm>
                  <a:off x="5580063" y="3141663"/>
                  <a:ext cx="71438" cy="287338"/>
                </a:xfrm>
                <a:prstGeom prst="rect">
                  <a:avLst/>
                </a:prstGeom>
                <a:solidFill>
                  <a:schemeClr val="accent1"/>
                </a:solidFill>
                <a:ln w="9525" algn="ctr">
                  <a:solidFill>
                    <a:schemeClr val="tx1"/>
                  </a:solidFill>
                  <a:miter lim="800000"/>
                  <a:headEnd/>
                  <a:tailEnd/>
                </a:ln>
                <a:effectLst/>
              </p:spPr>
              <p:txBody>
                <a:bodyPr wrap="none" anchor="ctr"/>
                <a:lstStyle/>
                <a:p>
                  <a:endParaRPr lang="ja-JP" altLang="en-US"/>
                </a:p>
              </p:txBody>
            </p:sp>
            <p:grpSp>
              <p:nvGrpSpPr>
                <p:cNvPr id="2064" name="Group 16"/>
                <p:cNvGrpSpPr>
                  <a:grpSpLocks/>
                </p:cNvGrpSpPr>
                <p:nvPr/>
              </p:nvGrpSpPr>
              <p:grpSpPr bwMode="auto">
                <a:xfrm>
                  <a:off x="4859338" y="2060575"/>
                  <a:ext cx="1511300" cy="1152525"/>
                  <a:chOff x="2200" y="1570"/>
                  <a:chExt cx="952" cy="726"/>
                </a:xfrm>
              </p:grpSpPr>
              <p:sp>
                <p:nvSpPr>
                  <p:cNvPr id="2062" name="Rectangle 14"/>
                  <p:cNvSpPr>
                    <a:spLocks noChangeArrowheads="1"/>
                  </p:cNvSpPr>
                  <p:nvPr/>
                </p:nvSpPr>
                <p:spPr bwMode="auto">
                  <a:xfrm>
                    <a:off x="2200" y="1570"/>
                    <a:ext cx="952" cy="7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063" name="Rectangle 15"/>
                  <p:cNvSpPr>
                    <a:spLocks noChangeArrowheads="1"/>
                  </p:cNvSpPr>
                  <p:nvPr/>
                </p:nvSpPr>
                <p:spPr bwMode="auto">
                  <a:xfrm>
                    <a:off x="2245" y="1616"/>
                    <a:ext cx="862" cy="635"/>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2065" name="Rectangle 17"/>
                <p:cNvSpPr>
                  <a:spLocks noChangeArrowheads="1"/>
                </p:cNvSpPr>
                <p:nvPr/>
              </p:nvSpPr>
              <p:spPr bwMode="auto">
                <a:xfrm>
                  <a:off x="5148263" y="3308602"/>
                  <a:ext cx="935038" cy="1444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58" name="Text Box 42"/>
              <p:cNvSpPr txBox="1">
                <a:spLocks noChangeArrowheads="1"/>
              </p:cNvSpPr>
              <p:nvPr/>
            </p:nvSpPr>
            <p:spPr bwMode="auto">
              <a:xfrm>
                <a:off x="4929190" y="2428868"/>
                <a:ext cx="1357322"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CUI</a:t>
                </a:r>
                <a:endParaRPr lang="en-US" altLang="ja-JP" sz="1800" b="1" dirty="0">
                  <a:latin typeface="Verdana" pitchFamily="34" charset="0"/>
                </a:endParaRPr>
              </a:p>
            </p:txBody>
          </p:sp>
        </p:grpSp>
        <p:sp>
          <p:nvSpPr>
            <p:cNvPr id="63" name="AutoShape 80"/>
            <p:cNvSpPr>
              <a:spLocks noChangeArrowheads="1"/>
            </p:cNvSpPr>
            <p:nvPr/>
          </p:nvSpPr>
          <p:spPr bwMode="auto">
            <a:xfrm>
              <a:off x="2214546" y="2643182"/>
              <a:ext cx="2419108" cy="181283"/>
            </a:xfrm>
            <a:prstGeom prst="leftRightArrow">
              <a:avLst>
                <a:gd name="adj1" fmla="val 100000"/>
                <a:gd name="adj2" fmla="val 6037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600" b="1" dirty="0">
                  <a:latin typeface="Verdana" pitchFamily="34" charset="0"/>
                </a:rPr>
                <a:t>Interaction</a:t>
              </a:r>
            </a:p>
          </p:txBody>
        </p:sp>
        <p:sp>
          <p:nvSpPr>
            <p:cNvPr id="2068" name="AutoShape 20"/>
            <p:cNvSpPr>
              <a:spLocks noChangeArrowheads="1"/>
            </p:cNvSpPr>
            <p:nvPr/>
          </p:nvSpPr>
          <p:spPr bwMode="auto">
            <a:xfrm>
              <a:off x="6011863" y="1744663"/>
              <a:ext cx="574675" cy="719138"/>
            </a:xfrm>
            <a:prstGeom prst="can">
              <a:avLst>
                <a:gd name="adj" fmla="val 31285"/>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US" altLang="ja-JP" sz="1800" b="1" i="1" dirty="0" smtClean="0">
                  <a:latin typeface="Verdana" pitchFamily="34" charset="0"/>
                </a:rPr>
                <a:t>IS</a:t>
              </a:r>
              <a:endParaRPr lang="en-US" altLang="ja-JP" sz="1800" b="1" i="1" dirty="0">
                <a:latin typeface="Verdana" pitchFamily="34" charset="0"/>
              </a:endParaRPr>
            </a:p>
          </p:txBody>
        </p:sp>
      </p:grpSp>
      <p:grpSp>
        <p:nvGrpSpPr>
          <p:cNvPr id="77" name="グループ化 76"/>
          <p:cNvGrpSpPr/>
          <p:nvPr/>
        </p:nvGrpSpPr>
        <p:grpSpPr>
          <a:xfrm>
            <a:off x="757238" y="3140968"/>
            <a:ext cx="8172480" cy="3357586"/>
            <a:chOff x="757238" y="3140968"/>
            <a:chExt cx="8172480" cy="3357586"/>
          </a:xfrm>
        </p:grpSpPr>
        <p:sp>
          <p:nvSpPr>
            <p:cNvPr id="52" name="Text Box 42"/>
            <p:cNvSpPr txBox="1">
              <a:spLocks noChangeArrowheads="1"/>
            </p:cNvSpPr>
            <p:nvPr/>
          </p:nvSpPr>
          <p:spPr bwMode="auto">
            <a:xfrm>
              <a:off x="2500298" y="5200528"/>
              <a:ext cx="228601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 a mouse</a:t>
              </a:r>
              <a:endParaRPr lang="en-US" altLang="ja-JP" sz="1800" b="1" dirty="0">
                <a:latin typeface="Verdana" pitchFamily="34" charset="0"/>
              </a:endParaRPr>
            </a:p>
          </p:txBody>
        </p:sp>
        <p:sp>
          <p:nvSpPr>
            <p:cNvPr id="61" name="Text Box 62"/>
            <p:cNvSpPr txBox="1">
              <a:spLocks noChangeArrowheads="1"/>
            </p:cNvSpPr>
            <p:nvPr/>
          </p:nvSpPr>
          <p:spPr bwMode="auto">
            <a:xfrm>
              <a:off x="6769130" y="5298225"/>
              <a:ext cx="2160588" cy="120032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smtClean="0">
                  <a:latin typeface="Verdana" pitchFamily="34" charset="0"/>
                  <a:ea typeface="ＭＳ ゴシック" pitchFamily="49" charset="-128"/>
                </a:rPr>
                <a:t>2D~ Data</a:t>
              </a:r>
            </a:p>
            <a:p>
              <a:pPr algn="l"/>
              <a:r>
                <a:rPr lang="en-US" altLang="ja-JP" sz="1800" b="1" dirty="0" smtClean="0">
                  <a:latin typeface="Verdana" pitchFamily="34" charset="0"/>
                  <a:ea typeface="ＭＳ ゴシック" pitchFamily="49" charset="-128"/>
                </a:rPr>
                <a:t>Ex. images, music, movies,  3D movies etc.</a:t>
              </a:r>
              <a:endParaRPr lang="en-US" altLang="ja-JP" sz="1800" b="1" dirty="0">
                <a:latin typeface="Verdana" pitchFamily="34" charset="0"/>
                <a:ea typeface="ＭＳ ゴシック" pitchFamily="49" charset="-128"/>
              </a:endParaRPr>
            </a:p>
          </p:txBody>
        </p:sp>
        <p:grpSp>
          <p:nvGrpSpPr>
            <p:cNvPr id="76" name="グループ化 75"/>
            <p:cNvGrpSpPr/>
            <p:nvPr/>
          </p:nvGrpSpPr>
          <p:grpSpPr>
            <a:xfrm>
              <a:off x="757238" y="3140968"/>
              <a:ext cx="7815290" cy="2713038"/>
              <a:chOff x="757238" y="3140968"/>
              <a:chExt cx="7815290" cy="2713038"/>
            </a:xfrm>
            <a:effectLst>
              <a:outerShdw blurRad="50800" dist="38100" dir="2700000" algn="tl" rotWithShape="0">
                <a:prstClr val="black">
                  <a:alpha val="40000"/>
                </a:prstClr>
              </a:outerShdw>
            </a:effectLst>
          </p:grpSpPr>
          <p:grpSp>
            <p:nvGrpSpPr>
              <p:cNvPr id="2098" name="Group 50"/>
              <p:cNvGrpSpPr>
                <a:grpSpLocks/>
              </p:cNvGrpSpPr>
              <p:nvPr/>
            </p:nvGrpSpPr>
            <p:grpSpPr bwMode="auto">
              <a:xfrm>
                <a:off x="757238" y="4377631"/>
                <a:ext cx="1584325" cy="1476375"/>
                <a:chOff x="476" y="1412"/>
                <a:chExt cx="998" cy="930"/>
              </a:xfrm>
              <a:effectLst>
                <a:outerShdw blurRad="50800" dist="38100" dir="2700000" algn="tl" rotWithShape="0">
                  <a:prstClr val="black">
                    <a:alpha val="40000"/>
                  </a:prstClr>
                </a:outerShdw>
              </a:effectLst>
            </p:grpSpPr>
            <p:sp>
              <p:nvSpPr>
                <p:cNvPr id="2099" name="Oval 51"/>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2100" name="Group 52"/>
                <p:cNvGrpSpPr>
                  <a:grpSpLocks/>
                </p:cNvGrpSpPr>
                <p:nvPr/>
              </p:nvGrpSpPr>
              <p:grpSpPr bwMode="auto">
                <a:xfrm>
                  <a:off x="657" y="1412"/>
                  <a:ext cx="590" cy="862"/>
                  <a:chOff x="657" y="1412"/>
                  <a:chExt cx="590" cy="862"/>
                </a:xfrm>
              </p:grpSpPr>
              <p:sp>
                <p:nvSpPr>
                  <p:cNvPr id="2101" name="AutoShape 53"/>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102" name="Oval 54"/>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103" name="Oval 55"/>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2104" name="Oval 56"/>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sp>
            <p:nvSpPr>
              <p:cNvPr id="62" name="AutoShape 80"/>
              <p:cNvSpPr>
                <a:spLocks noChangeArrowheads="1"/>
              </p:cNvSpPr>
              <p:nvPr/>
            </p:nvSpPr>
            <p:spPr bwMode="auto">
              <a:xfrm>
                <a:off x="2214546" y="4926918"/>
                <a:ext cx="2419108" cy="285752"/>
              </a:xfrm>
              <a:prstGeom prst="leftRightArrow">
                <a:avLst>
                  <a:gd name="adj1" fmla="val 100000"/>
                  <a:gd name="adj2" fmla="val 60373"/>
                </a:avLst>
              </a:prstGeom>
              <a:ln>
                <a:headEnd/>
                <a:tailEn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800" b="1" dirty="0">
                    <a:latin typeface="Verdana" pitchFamily="34" charset="0"/>
                  </a:rPr>
                  <a:t>Interaction</a:t>
                </a:r>
              </a:p>
            </p:txBody>
          </p:sp>
          <p:grpSp>
            <p:nvGrpSpPr>
              <p:cNvPr id="75" name="グループ化 74"/>
              <p:cNvGrpSpPr/>
              <p:nvPr/>
            </p:nvGrpSpPr>
            <p:grpSpPr>
              <a:xfrm>
                <a:off x="3000364" y="3140968"/>
                <a:ext cx="5572164" cy="2634835"/>
                <a:chOff x="3000364" y="3140968"/>
                <a:chExt cx="5572164" cy="2634835"/>
              </a:xfrm>
            </p:grpSpPr>
            <p:grpSp>
              <p:nvGrpSpPr>
                <p:cNvPr id="65" name="グループ化 64"/>
                <p:cNvGrpSpPr/>
                <p:nvPr/>
              </p:nvGrpSpPr>
              <p:grpSpPr>
                <a:xfrm>
                  <a:off x="4859338" y="4371281"/>
                  <a:ext cx="1511300" cy="1404522"/>
                  <a:chOff x="4859338" y="4587875"/>
                  <a:chExt cx="1511300" cy="1404522"/>
                </a:xfrm>
                <a:effectLst>
                  <a:outerShdw blurRad="50800" dist="38100" dir="2700000" algn="tl" rotWithShape="0">
                    <a:prstClr val="black">
                      <a:alpha val="40000"/>
                    </a:prstClr>
                  </a:outerShdw>
                </a:effectLst>
              </p:grpSpPr>
              <p:grpSp>
                <p:nvGrpSpPr>
                  <p:cNvPr id="54" name="グループ化 53"/>
                  <p:cNvGrpSpPr/>
                  <p:nvPr/>
                </p:nvGrpSpPr>
                <p:grpSpPr>
                  <a:xfrm>
                    <a:off x="4859338" y="4587875"/>
                    <a:ext cx="1511300" cy="1404522"/>
                    <a:chOff x="4859338" y="4587875"/>
                    <a:chExt cx="1511300" cy="1404522"/>
                  </a:xfrm>
                </p:grpSpPr>
                <p:sp>
                  <p:nvSpPr>
                    <p:cNvPr id="2073" name="Rectangle 25"/>
                    <p:cNvSpPr>
                      <a:spLocks noChangeArrowheads="1"/>
                    </p:cNvSpPr>
                    <p:nvPr/>
                  </p:nvSpPr>
                  <p:spPr bwMode="auto">
                    <a:xfrm>
                      <a:off x="5580063" y="5668963"/>
                      <a:ext cx="71438" cy="2873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nvGrpSpPr>
                    <p:cNvPr id="2074" name="Group 26"/>
                    <p:cNvGrpSpPr>
                      <a:grpSpLocks/>
                    </p:cNvGrpSpPr>
                    <p:nvPr/>
                  </p:nvGrpSpPr>
                  <p:grpSpPr bwMode="auto">
                    <a:xfrm>
                      <a:off x="4859338" y="4587875"/>
                      <a:ext cx="1511300" cy="1152525"/>
                      <a:chOff x="2200" y="1570"/>
                      <a:chExt cx="952" cy="726"/>
                    </a:xfrm>
                  </p:grpSpPr>
                  <p:sp>
                    <p:nvSpPr>
                      <p:cNvPr id="2075" name="Rectangle 27"/>
                      <p:cNvSpPr>
                        <a:spLocks noChangeArrowheads="1"/>
                      </p:cNvSpPr>
                      <p:nvPr/>
                    </p:nvSpPr>
                    <p:spPr bwMode="auto">
                      <a:xfrm>
                        <a:off x="2200" y="1570"/>
                        <a:ext cx="952" cy="7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076" name="Rectangle 28"/>
                      <p:cNvSpPr>
                        <a:spLocks noChangeArrowheads="1"/>
                      </p:cNvSpPr>
                      <p:nvPr/>
                    </p:nvSpPr>
                    <p:spPr bwMode="auto">
                      <a:xfrm>
                        <a:off x="2245" y="1616"/>
                        <a:ext cx="862" cy="635"/>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2077" name="Rectangle 29"/>
                    <p:cNvSpPr>
                      <a:spLocks noChangeArrowheads="1"/>
                    </p:cNvSpPr>
                    <p:nvPr/>
                  </p:nvSpPr>
                  <p:spPr bwMode="auto">
                    <a:xfrm>
                      <a:off x="5148263" y="5847934"/>
                      <a:ext cx="935038" cy="1444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59" name="Text Box 42"/>
                  <p:cNvSpPr txBox="1">
                    <a:spLocks noChangeArrowheads="1"/>
                  </p:cNvSpPr>
                  <p:nvPr/>
                </p:nvSpPr>
                <p:spPr bwMode="auto">
                  <a:xfrm>
                    <a:off x="4929190" y="4857760"/>
                    <a:ext cx="1357322"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GUI</a:t>
                    </a:r>
                  </a:p>
                  <a:p>
                    <a:r>
                      <a:rPr lang="en-US" altLang="ja-JP" sz="1800" b="1" dirty="0" smtClean="0">
                        <a:latin typeface="Verdana" pitchFamily="34" charset="0"/>
                      </a:rPr>
                      <a:t>(WIMP)</a:t>
                    </a:r>
                    <a:endParaRPr lang="en-US" altLang="ja-JP" sz="1800" b="1" dirty="0">
                      <a:latin typeface="Verdana" pitchFamily="34" charset="0"/>
                    </a:endParaRPr>
                  </a:p>
                </p:txBody>
              </p:sp>
            </p:grpSp>
            <p:sp>
              <p:nvSpPr>
                <p:cNvPr id="2069" name="AutoShape 21"/>
                <p:cNvSpPr>
                  <a:spLocks noChangeArrowheads="1"/>
                </p:cNvSpPr>
                <p:nvPr/>
              </p:nvSpPr>
              <p:spPr bwMode="auto">
                <a:xfrm>
                  <a:off x="6143636" y="3140968"/>
                  <a:ext cx="2428892" cy="2158508"/>
                </a:xfrm>
                <a:prstGeom prst="can">
                  <a:avLst>
                    <a:gd name="adj" fmla="val 31258"/>
                  </a:avLst>
                </a:prstGeom>
                <a:ln>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none" anchor="ctr"/>
                <a:lstStyle/>
                <a:p>
                  <a:r>
                    <a:rPr lang="en-US" altLang="ja-JP" sz="1800" b="1" i="1" dirty="0" smtClean="0">
                      <a:latin typeface="Verdana" pitchFamily="34" charset="0"/>
                    </a:rPr>
                    <a:t>IS</a:t>
                  </a:r>
                  <a:endParaRPr lang="en-US" altLang="ja-JP" sz="1800" b="1" i="1" dirty="0">
                    <a:latin typeface="Verdana" pitchFamily="34" charset="0"/>
                  </a:endParaRPr>
                </a:p>
              </p:txBody>
            </p:sp>
            <p:grpSp>
              <p:nvGrpSpPr>
                <p:cNvPr id="73" name="グループ化 72"/>
                <p:cNvGrpSpPr/>
                <p:nvPr/>
              </p:nvGrpSpPr>
              <p:grpSpPr>
                <a:xfrm>
                  <a:off x="3000364" y="3569596"/>
                  <a:ext cx="1857388" cy="1041913"/>
                  <a:chOff x="3000364" y="3786190"/>
                  <a:chExt cx="1857388" cy="1041913"/>
                </a:xfrm>
              </p:grpSpPr>
              <p:sp>
                <p:nvSpPr>
                  <p:cNvPr id="72" name="フリーフォーム 71"/>
                  <p:cNvSpPr/>
                  <p:nvPr/>
                </p:nvSpPr>
                <p:spPr bwMode="auto">
                  <a:xfrm>
                    <a:off x="4373370" y="4357694"/>
                    <a:ext cx="484382" cy="470409"/>
                  </a:xfrm>
                  <a:custGeom>
                    <a:avLst/>
                    <a:gdLst>
                      <a:gd name="connsiteX0" fmla="*/ 0 w 841572"/>
                      <a:gd name="connsiteY0" fmla="*/ 0 h 817295"/>
                      <a:gd name="connsiteX1" fmla="*/ 113289 w 841572"/>
                      <a:gd name="connsiteY1" fmla="*/ 509798 h 817295"/>
                      <a:gd name="connsiteX2" fmla="*/ 614995 w 841572"/>
                      <a:gd name="connsiteY2" fmla="*/ 558350 h 817295"/>
                      <a:gd name="connsiteX3" fmla="*/ 841572 w 841572"/>
                      <a:gd name="connsiteY3" fmla="*/ 817295 h 817295"/>
                      <a:gd name="connsiteX4" fmla="*/ 841572 w 841572"/>
                      <a:gd name="connsiteY4" fmla="*/ 817295 h 817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1572" h="817295">
                        <a:moveTo>
                          <a:pt x="0" y="0"/>
                        </a:moveTo>
                        <a:cubicBezTo>
                          <a:pt x="5395" y="208370"/>
                          <a:pt x="10790" y="416740"/>
                          <a:pt x="113289" y="509798"/>
                        </a:cubicBezTo>
                        <a:cubicBezTo>
                          <a:pt x="215788" y="602856"/>
                          <a:pt x="493615" y="507101"/>
                          <a:pt x="614995" y="558350"/>
                        </a:cubicBezTo>
                        <a:cubicBezTo>
                          <a:pt x="736375" y="609599"/>
                          <a:pt x="841572" y="817295"/>
                          <a:pt x="841572" y="817295"/>
                        </a:cubicBezTo>
                        <a:lnTo>
                          <a:pt x="841572" y="817295"/>
                        </a:ln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grpSp>
                <p:nvGrpSpPr>
                  <p:cNvPr id="71" name="グループ化 70"/>
                  <p:cNvGrpSpPr/>
                  <p:nvPr/>
                </p:nvGrpSpPr>
                <p:grpSpPr>
                  <a:xfrm>
                    <a:off x="3000364" y="3786190"/>
                    <a:ext cx="1643074" cy="857256"/>
                    <a:chOff x="2857488" y="3643314"/>
                    <a:chExt cx="1643074" cy="857256"/>
                  </a:xfrm>
                </p:grpSpPr>
                <p:sp>
                  <p:nvSpPr>
                    <p:cNvPr id="69" name="雲 68"/>
                    <p:cNvSpPr/>
                    <p:nvPr/>
                  </p:nvSpPr>
                  <p:spPr>
                    <a:xfrm>
                      <a:off x="2857488" y="3643314"/>
                      <a:ext cx="1643074" cy="857256"/>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0" name="Text Box 42"/>
                    <p:cNvSpPr txBox="1">
                      <a:spLocks noChangeArrowheads="1"/>
                    </p:cNvSpPr>
                    <p:nvPr/>
                  </p:nvSpPr>
                  <p:spPr bwMode="auto">
                    <a:xfrm>
                      <a:off x="2857488" y="3757530"/>
                      <a:ext cx="1643074" cy="600164"/>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100" b="1" dirty="0" smtClean="0">
                          <a:latin typeface="Verdana" pitchFamily="34" charset="0"/>
                        </a:rPr>
                        <a:t>PUI, TUI,</a:t>
                      </a:r>
                    </a:p>
                    <a:p>
                      <a:r>
                        <a:rPr lang="en-US" altLang="ja-JP" sz="1100" b="1" dirty="0" smtClean="0">
                          <a:latin typeface="Verdana" pitchFamily="34" charset="0"/>
                        </a:rPr>
                        <a:t>BMI, CAVE,</a:t>
                      </a:r>
                    </a:p>
                    <a:p>
                      <a:r>
                        <a:rPr lang="en-US" altLang="ja-JP" sz="1100" b="1" dirty="0" smtClean="0">
                          <a:latin typeface="Verdana" pitchFamily="34" charset="0"/>
                        </a:rPr>
                        <a:t>HMD etc.</a:t>
                      </a:r>
                    </a:p>
                  </p:txBody>
                </p:sp>
              </p:grpSp>
            </p:grpSp>
          </p:grpSp>
        </p:grpSp>
      </p:grpSp>
      <p:sp>
        <p:nvSpPr>
          <p:cNvPr id="67"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70"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74"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
        <p:nvSpPr>
          <p:cNvPr id="2114" name="Text Box 66"/>
          <p:cNvSpPr txBox="1">
            <a:spLocks noChangeArrowheads="1"/>
          </p:cNvSpPr>
          <p:nvPr/>
        </p:nvSpPr>
        <p:spPr bwMode="auto">
          <a:xfrm>
            <a:off x="173038" y="3644206"/>
            <a:ext cx="2743200"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Nowadays,</a:t>
            </a:r>
          </a:p>
        </p:txBody>
      </p:sp>
      <p:grpSp>
        <p:nvGrpSpPr>
          <p:cNvPr id="68" name="グループ化 67"/>
          <p:cNvGrpSpPr/>
          <p:nvPr/>
        </p:nvGrpSpPr>
        <p:grpSpPr>
          <a:xfrm>
            <a:off x="539750" y="4010919"/>
            <a:ext cx="2603490" cy="2531685"/>
            <a:chOff x="539750" y="4227513"/>
            <a:chExt cx="2603490" cy="2531685"/>
          </a:xfrm>
        </p:grpSpPr>
        <p:grpSp>
          <p:nvGrpSpPr>
            <p:cNvPr id="2089" name="Group 41"/>
            <p:cNvGrpSpPr>
              <a:grpSpLocks/>
            </p:cNvGrpSpPr>
            <p:nvPr/>
          </p:nvGrpSpPr>
          <p:grpSpPr bwMode="auto">
            <a:xfrm>
              <a:off x="900113" y="4227513"/>
              <a:ext cx="1079500" cy="576262"/>
              <a:chOff x="567" y="2341"/>
              <a:chExt cx="680" cy="363"/>
            </a:xfrm>
          </p:grpSpPr>
          <p:sp>
            <p:nvSpPr>
              <p:cNvPr id="2085" name="Text Box 37"/>
              <p:cNvSpPr txBox="1">
                <a:spLocks noChangeArrowheads="1"/>
              </p:cNvSpPr>
              <p:nvPr/>
            </p:nvSpPr>
            <p:spPr bwMode="auto">
              <a:xfrm rot="-1443677">
                <a:off x="567" y="2454"/>
                <a:ext cx="215" cy="25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2000" b="1">
                    <a:latin typeface="Verdana" pitchFamily="34" charset="0"/>
                  </a:rPr>
                  <a:t>?</a:t>
                </a:r>
              </a:p>
            </p:txBody>
          </p:sp>
          <p:sp>
            <p:nvSpPr>
              <p:cNvPr id="2087" name="Text Box 39"/>
              <p:cNvSpPr txBox="1">
                <a:spLocks noChangeArrowheads="1"/>
              </p:cNvSpPr>
              <p:nvPr/>
            </p:nvSpPr>
            <p:spPr bwMode="auto">
              <a:xfrm rot="1264083">
                <a:off x="1032" y="2454"/>
                <a:ext cx="215" cy="25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2000" b="1" dirty="0">
                    <a:latin typeface="Verdana" pitchFamily="34" charset="0"/>
                  </a:rPr>
                  <a:t>?</a:t>
                </a:r>
              </a:p>
            </p:txBody>
          </p:sp>
          <p:sp>
            <p:nvSpPr>
              <p:cNvPr id="2088" name="Text Box 40"/>
              <p:cNvSpPr txBox="1">
                <a:spLocks noChangeArrowheads="1"/>
              </p:cNvSpPr>
              <p:nvPr/>
            </p:nvSpPr>
            <p:spPr bwMode="auto">
              <a:xfrm>
                <a:off x="793" y="2341"/>
                <a:ext cx="215" cy="25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2000" b="1" dirty="0">
                    <a:latin typeface="Verdana" pitchFamily="34" charset="0"/>
                  </a:rPr>
                  <a:t>?</a:t>
                </a:r>
              </a:p>
            </p:txBody>
          </p:sp>
        </p:grpSp>
        <p:sp>
          <p:nvSpPr>
            <p:cNvPr id="2084" name="Text Box 36"/>
            <p:cNvSpPr txBox="1">
              <a:spLocks noChangeArrowheads="1"/>
            </p:cNvSpPr>
            <p:nvPr/>
          </p:nvSpPr>
          <p:spPr bwMode="auto">
            <a:xfrm>
              <a:off x="539750" y="5911850"/>
              <a:ext cx="2160588" cy="3968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r>
                <a:rPr lang="en-US" altLang="ja-JP" sz="2000" b="1" dirty="0">
                  <a:latin typeface="Verdana" pitchFamily="34" charset="0"/>
                </a:rPr>
                <a:t>Got Lost !</a:t>
              </a:r>
            </a:p>
          </p:txBody>
        </p:sp>
        <p:sp>
          <p:nvSpPr>
            <p:cNvPr id="56" name="Text Box 4"/>
            <p:cNvSpPr txBox="1">
              <a:spLocks noChangeArrowheads="1"/>
            </p:cNvSpPr>
            <p:nvPr/>
          </p:nvSpPr>
          <p:spPr bwMode="auto">
            <a:xfrm>
              <a:off x="1022002" y="6215082"/>
              <a:ext cx="2121238"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400" b="1" dirty="0">
                  <a:latin typeface="Verdana" pitchFamily="34" charset="0"/>
                </a:rPr>
                <a:t>Get-Lost Problem</a:t>
              </a:r>
            </a:p>
          </p:txBody>
        </p:sp>
        <p:sp>
          <p:nvSpPr>
            <p:cNvPr id="57" name="Text Box 5"/>
            <p:cNvSpPr txBox="1">
              <a:spLocks noChangeArrowheads="1"/>
            </p:cNvSpPr>
            <p:nvPr/>
          </p:nvSpPr>
          <p:spPr bwMode="auto">
            <a:xfrm>
              <a:off x="1022002" y="6451421"/>
              <a:ext cx="2071702" cy="30777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400" b="1" dirty="0">
                  <a:latin typeface="Verdana" pitchFamily="34" charset="0"/>
                  <a:ea typeface="ＭＳ ゴシック" pitchFamily="49" charset="-128"/>
                </a:rPr>
                <a:t>迷子問題</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dissolv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dissolve">
                                      <p:cBhvr>
                                        <p:cTn id="1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2322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800" b="1" dirty="0" smtClean="0">
                <a:latin typeface="Verdana" pitchFamily="34" charset="0"/>
              </a:rPr>
              <a:t>Question: </a:t>
            </a:r>
            <a:r>
              <a:rPr lang="en-US" altLang="ja-JP" sz="2800" b="1" dirty="0" smtClean="0">
                <a:solidFill>
                  <a:schemeClr val="tx1">
                    <a:lumMod val="50000"/>
                    <a:lumOff val="50000"/>
                  </a:schemeClr>
                </a:solidFill>
                <a:latin typeface="Verdana" pitchFamily="34" charset="0"/>
              </a:rPr>
              <a:t>Do you know </a:t>
            </a:r>
            <a:r>
              <a:rPr lang="en-US" altLang="ja-JP" sz="2800" b="1" dirty="0" smtClean="0">
                <a:latin typeface="Verdana" pitchFamily="34" charset="0"/>
              </a:rPr>
              <a:t>how to use</a:t>
            </a:r>
            <a:r>
              <a:rPr lang="en-US" altLang="ja-JP" sz="2800" b="1" dirty="0" smtClean="0">
                <a:solidFill>
                  <a:schemeClr val="tx1">
                    <a:lumMod val="50000"/>
                    <a:lumOff val="50000"/>
                  </a:schemeClr>
                </a:solidFill>
                <a:latin typeface="Verdana" pitchFamily="34" charset="0"/>
              </a:rPr>
              <a:t> it ?</a:t>
            </a:r>
            <a:endParaRPr lang="en-US" altLang="ja-JP" sz="28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1.</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pic>
        <p:nvPicPr>
          <p:cNvPr id="59395" name="Picture 3" descr="C:\Users\root\Desktop\affordance1.JPG"/>
          <p:cNvPicPr>
            <a:picLocks noChangeAspect="1" noChangeArrowheads="1"/>
          </p:cNvPicPr>
          <p:nvPr/>
        </p:nvPicPr>
        <p:blipFill>
          <a:blip r:embed="rId2" cstate="print"/>
          <a:srcRect/>
          <a:stretch>
            <a:fillRect/>
          </a:stretch>
        </p:blipFill>
        <p:spPr bwMode="auto">
          <a:xfrm>
            <a:off x="2071670" y="2500266"/>
            <a:ext cx="4714908" cy="3536181"/>
          </a:xfrm>
          <a:prstGeom prst="rect">
            <a:avLst/>
          </a:prstGeom>
          <a:noFill/>
          <a:effectLst>
            <a:outerShdw blurRad="50800" dist="38100" dir="2700000" algn="tl" rotWithShape="0">
              <a:prstClr val="black">
                <a:alpha val="40000"/>
              </a:prstClr>
            </a:outerShdw>
          </a:effectLst>
        </p:spPr>
      </p:pic>
      <p:sp>
        <p:nvSpPr>
          <p:cNvPr id="2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8"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29"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2322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800" b="1" dirty="0" smtClean="0">
                <a:latin typeface="Verdana" pitchFamily="34" charset="0"/>
              </a:rPr>
              <a:t>Question: </a:t>
            </a:r>
            <a:r>
              <a:rPr lang="en-US" altLang="ja-JP" sz="2800" b="1" dirty="0" smtClean="0">
                <a:solidFill>
                  <a:schemeClr val="tx1">
                    <a:lumMod val="50000"/>
                    <a:lumOff val="50000"/>
                  </a:schemeClr>
                </a:solidFill>
                <a:latin typeface="Verdana" pitchFamily="34" charset="0"/>
              </a:rPr>
              <a:t>Do you know </a:t>
            </a:r>
            <a:r>
              <a:rPr lang="en-US" altLang="ja-JP" sz="2800" b="1" dirty="0" smtClean="0">
                <a:latin typeface="Verdana" pitchFamily="34" charset="0"/>
              </a:rPr>
              <a:t>how to use</a:t>
            </a:r>
            <a:r>
              <a:rPr lang="en-US" altLang="ja-JP" sz="2800" b="1" dirty="0" smtClean="0">
                <a:solidFill>
                  <a:schemeClr val="tx1">
                    <a:lumMod val="50000"/>
                    <a:lumOff val="50000"/>
                  </a:schemeClr>
                </a:solidFill>
                <a:latin typeface="Verdana" pitchFamily="34" charset="0"/>
              </a:rPr>
              <a:t> it ?</a:t>
            </a:r>
            <a:endParaRPr lang="en-US" altLang="ja-JP" sz="28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2.</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pic>
        <p:nvPicPr>
          <p:cNvPr id="60418" name="Picture 2" descr="C:\Users\root\Desktop\affordance2.JPG"/>
          <p:cNvPicPr>
            <a:picLocks noChangeAspect="1" noChangeArrowheads="1"/>
          </p:cNvPicPr>
          <p:nvPr/>
        </p:nvPicPr>
        <p:blipFill>
          <a:blip r:embed="rId2" cstate="print"/>
          <a:srcRect/>
          <a:stretch>
            <a:fillRect/>
          </a:stretch>
        </p:blipFill>
        <p:spPr bwMode="auto">
          <a:xfrm>
            <a:off x="2071670" y="2500306"/>
            <a:ext cx="3998078" cy="3543296"/>
          </a:xfrm>
          <a:prstGeom prst="rect">
            <a:avLst/>
          </a:prstGeom>
          <a:noFill/>
        </p:spPr>
      </p:pic>
      <p:sp>
        <p:nvSpPr>
          <p:cNvPr id="9"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0"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11"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2322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800" b="1" dirty="0" smtClean="0">
                <a:latin typeface="Verdana" pitchFamily="34" charset="0"/>
              </a:rPr>
              <a:t>Question: </a:t>
            </a:r>
            <a:r>
              <a:rPr lang="en-US" altLang="ja-JP" sz="2800" b="1" dirty="0" smtClean="0">
                <a:solidFill>
                  <a:schemeClr val="tx1">
                    <a:lumMod val="50000"/>
                    <a:lumOff val="50000"/>
                  </a:schemeClr>
                </a:solidFill>
                <a:latin typeface="Verdana" pitchFamily="34" charset="0"/>
              </a:rPr>
              <a:t>Do you know </a:t>
            </a:r>
            <a:r>
              <a:rPr lang="en-US" altLang="ja-JP" sz="2800" b="1" dirty="0" smtClean="0">
                <a:latin typeface="Verdana" pitchFamily="34" charset="0"/>
              </a:rPr>
              <a:t>how to use</a:t>
            </a:r>
            <a:r>
              <a:rPr lang="en-US" altLang="ja-JP" sz="2800" b="1" dirty="0" smtClean="0">
                <a:solidFill>
                  <a:schemeClr val="tx1">
                    <a:lumMod val="50000"/>
                    <a:lumOff val="50000"/>
                  </a:schemeClr>
                </a:solidFill>
                <a:latin typeface="Verdana" pitchFamily="34" charset="0"/>
              </a:rPr>
              <a:t> it ?</a:t>
            </a:r>
            <a:endParaRPr lang="en-US" altLang="ja-JP" sz="28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3.</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pic>
        <p:nvPicPr>
          <p:cNvPr id="61442" name="Picture 2" descr="C:\Users\root\Desktop\affordance3.JPG"/>
          <p:cNvPicPr>
            <a:picLocks noChangeAspect="1" noChangeArrowheads="1"/>
          </p:cNvPicPr>
          <p:nvPr/>
        </p:nvPicPr>
        <p:blipFill>
          <a:blip r:embed="rId2" cstate="print"/>
          <a:srcRect/>
          <a:stretch>
            <a:fillRect/>
          </a:stretch>
        </p:blipFill>
        <p:spPr bwMode="auto">
          <a:xfrm>
            <a:off x="2071670" y="2500306"/>
            <a:ext cx="3729047" cy="3743030"/>
          </a:xfrm>
          <a:prstGeom prst="rect">
            <a:avLst/>
          </a:prstGeom>
          <a:noFill/>
          <a:effectLst>
            <a:outerShdw blurRad="50800" dist="38100" dir="2700000" algn="tl" rotWithShape="0">
              <a:prstClr val="black">
                <a:alpha val="40000"/>
              </a:prstClr>
            </a:outerShdw>
          </a:effectLst>
        </p:spPr>
      </p:pic>
      <p:sp>
        <p:nvSpPr>
          <p:cNvPr id="10"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1"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12"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p:cNvGrpSpPr/>
          <p:nvPr/>
        </p:nvGrpSpPr>
        <p:grpSpPr>
          <a:xfrm>
            <a:off x="285720" y="1340768"/>
            <a:ext cx="8429684" cy="1247483"/>
            <a:chOff x="285720" y="1643050"/>
            <a:chExt cx="8429684" cy="1247483"/>
          </a:xfrm>
        </p:grpSpPr>
        <p:sp>
          <p:nvSpPr>
            <p:cNvPr id="4149" name="Text Box 53"/>
            <p:cNvSpPr txBox="1">
              <a:spLocks noChangeArrowheads="1"/>
            </p:cNvSpPr>
            <p:nvPr/>
          </p:nvSpPr>
          <p:spPr bwMode="auto">
            <a:xfrm>
              <a:off x="285720" y="1643050"/>
              <a:ext cx="8429684"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Affordance – a perceptual manifestation of what users </a:t>
              </a:r>
              <a:r>
                <a:rPr lang="en-US" altLang="ja-JP" sz="1800" b="1" dirty="0" smtClean="0">
                  <a:solidFill>
                    <a:srgbClr val="FF0000"/>
                  </a:solidFill>
                  <a:latin typeface="Verdana" pitchFamily="34" charset="0"/>
                </a:rPr>
                <a:t>can </a:t>
              </a:r>
              <a:r>
                <a:rPr lang="en-US" altLang="ja-JP" sz="1800" b="1" dirty="0" smtClean="0">
                  <a:latin typeface="Verdana" pitchFamily="34" charset="0"/>
                </a:rPr>
                <a:t>do by using the object or technique.</a:t>
              </a:r>
              <a:endParaRPr lang="en-US" altLang="ja-JP" sz="1800" b="1" dirty="0">
                <a:solidFill>
                  <a:schemeClr val="tx1">
                    <a:lumMod val="50000"/>
                    <a:lumOff val="50000"/>
                  </a:schemeClr>
                </a:solidFill>
                <a:latin typeface="Verdana" pitchFamily="34" charset="0"/>
              </a:endParaRPr>
            </a:p>
          </p:txBody>
        </p:sp>
        <p:sp>
          <p:nvSpPr>
            <p:cNvPr id="30" name="Text Box 58"/>
            <p:cNvSpPr txBox="1">
              <a:spLocks noChangeArrowheads="1"/>
            </p:cNvSpPr>
            <p:nvPr/>
          </p:nvSpPr>
          <p:spPr bwMode="auto">
            <a:xfrm>
              <a:off x="285720" y="2428868"/>
              <a:ext cx="6929486" cy="46166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b="1" dirty="0" smtClean="0"/>
                <a:t>対象を使って何が</a:t>
              </a:r>
              <a:r>
                <a:rPr lang="ja-JP" altLang="en-US" b="1" dirty="0" smtClean="0">
                  <a:solidFill>
                    <a:srgbClr val="FF0000"/>
                  </a:solidFill>
                </a:rPr>
                <a:t>できるか</a:t>
              </a:r>
              <a:r>
                <a:rPr lang="ja-JP" altLang="en-US" b="1" dirty="0" smtClean="0"/>
                <a:t>を伝える</a:t>
              </a:r>
              <a:r>
                <a:rPr lang="ja-JP" altLang="en-US" b="1" dirty="0" smtClean="0">
                  <a:solidFill>
                    <a:srgbClr val="FF0000"/>
                  </a:solidFill>
                </a:rPr>
                <a:t>知覚的</a:t>
              </a:r>
              <a:r>
                <a:rPr lang="ja-JP" altLang="en-US" b="1" dirty="0" smtClean="0"/>
                <a:t>な</a:t>
              </a:r>
              <a:r>
                <a:rPr lang="ja-JP" altLang="en-US" b="1" dirty="0" smtClean="0">
                  <a:solidFill>
                    <a:srgbClr val="FF0000"/>
                  </a:solidFill>
                </a:rPr>
                <a:t>明示</a:t>
              </a:r>
              <a:endParaRPr lang="ja-JP" altLang="en-US" b="1" dirty="0">
                <a:solidFill>
                  <a:srgbClr val="FF0000"/>
                </a:solidFill>
              </a:endParaRPr>
            </a:p>
          </p:txBody>
        </p:sp>
      </p:grpSp>
      <p:grpSp>
        <p:nvGrpSpPr>
          <p:cNvPr id="34" name="グループ化 33"/>
          <p:cNvGrpSpPr/>
          <p:nvPr/>
        </p:nvGrpSpPr>
        <p:grpSpPr>
          <a:xfrm>
            <a:off x="285720" y="4293096"/>
            <a:ext cx="8643998" cy="1247483"/>
            <a:chOff x="285720" y="3786190"/>
            <a:chExt cx="8643998" cy="1247483"/>
          </a:xfrm>
        </p:grpSpPr>
        <p:sp>
          <p:nvSpPr>
            <p:cNvPr id="25" name="Text Box 53"/>
            <p:cNvSpPr txBox="1">
              <a:spLocks noChangeArrowheads="1"/>
            </p:cNvSpPr>
            <p:nvPr/>
          </p:nvSpPr>
          <p:spPr bwMode="auto">
            <a:xfrm>
              <a:off x="285720" y="3786190"/>
              <a:ext cx="8643998"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Constraints – a perceptual manifestation of what users </a:t>
              </a:r>
              <a:r>
                <a:rPr lang="en-US" altLang="ja-JP" sz="1800" b="1" dirty="0" smtClean="0">
                  <a:solidFill>
                    <a:srgbClr val="FF0000"/>
                  </a:solidFill>
                  <a:latin typeface="Verdana" pitchFamily="34" charset="0"/>
                </a:rPr>
                <a:t>cannot</a:t>
              </a:r>
              <a:r>
                <a:rPr lang="en-US" altLang="ja-JP" sz="1800" b="1" dirty="0" smtClean="0">
                  <a:latin typeface="Verdana" pitchFamily="34" charset="0"/>
                </a:rPr>
                <a:t> do by using the object or technique.</a:t>
              </a:r>
              <a:endParaRPr lang="en-US" altLang="ja-JP" sz="1800" b="1" dirty="0">
                <a:solidFill>
                  <a:schemeClr val="tx1">
                    <a:lumMod val="50000"/>
                    <a:lumOff val="50000"/>
                  </a:schemeClr>
                </a:solidFill>
                <a:latin typeface="Verdana" pitchFamily="34" charset="0"/>
              </a:endParaRPr>
            </a:p>
          </p:txBody>
        </p:sp>
        <p:sp>
          <p:nvSpPr>
            <p:cNvPr id="32" name="Text Box 58"/>
            <p:cNvSpPr txBox="1">
              <a:spLocks noChangeArrowheads="1"/>
            </p:cNvSpPr>
            <p:nvPr/>
          </p:nvSpPr>
          <p:spPr bwMode="auto">
            <a:xfrm>
              <a:off x="285720" y="4572008"/>
              <a:ext cx="6929486" cy="46166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b="1" dirty="0" smtClean="0"/>
                <a:t>対象を使って何が</a:t>
              </a:r>
              <a:r>
                <a:rPr lang="ja-JP" altLang="en-US" b="1" dirty="0" smtClean="0">
                  <a:solidFill>
                    <a:srgbClr val="FF0000"/>
                  </a:solidFill>
                </a:rPr>
                <a:t>できないか</a:t>
              </a:r>
              <a:r>
                <a:rPr lang="ja-JP" altLang="en-US" b="1" dirty="0" smtClean="0"/>
                <a:t>を伝える</a:t>
              </a:r>
              <a:r>
                <a:rPr lang="ja-JP" altLang="en-US" b="1" dirty="0" smtClean="0">
                  <a:solidFill>
                    <a:srgbClr val="FF0000"/>
                  </a:solidFill>
                </a:rPr>
                <a:t>知覚的</a:t>
              </a:r>
              <a:r>
                <a:rPr lang="ja-JP" altLang="en-US" b="1" dirty="0" smtClean="0"/>
                <a:t>な</a:t>
              </a:r>
              <a:r>
                <a:rPr lang="ja-JP" altLang="en-US" b="1" dirty="0" smtClean="0">
                  <a:solidFill>
                    <a:srgbClr val="FF0000"/>
                  </a:solidFill>
                </a:rPr>
                <a:t>明示</a:t>
              </a:r>
            </a:p>
          </p:txBody>
        </p:sp>
      </p:grpSp>
      <p:sp>
        <p:nvSpPr>
          <p:cNvPr id="3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3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37"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grpSp>
        <p:nvGrpSpPr>
          <p:cNvPr id="15" name="グループ化 14"/>
          <p:cNvGrpSpPr/>
          <p:nvPr/>
        </p:nvGrpSpPr>
        <p:grpSpPr>
          <a:xfrm>
            <a:off x="2843808" y="2852936"/>
            <a:ext cx="2952328" cy="1114303"/>
            <a:chOff x="2843808" y="2852936"/>
            <a:chExt cx="2952328" cy="1114303"/>
          </a:xfrm>
        </p:grpSpPr>
        <p:pic>
          <p:nvPicPr>
            <p:cNvPr id="1026" name="Picture 2" descr="C:\Users\root\Desktop\MC900439849.WMF"/>
            <p:cNvPicPr>
              <a:picLocks noChangeAspect="1" noChangeArrowheads="1"/>
            </p:cNvPicPr>
            <p:nvPr/>
          </p:nvPicPr>
          <p:blipFill>
            <a:blip r:embed="rId2" cstate="print"/>
            <a:srcRect/>
            <a:stretch>
              <a:fillRect/>
            </a:stretch>
          </p:blipFill>
          <p:spPr bwMode="auto">
            <a:xfrm>
              <a:off x="2843808" y="2852936"/>
              <a:ext cx="1296144" cy="1114303"/>
            </a:xfrm>
            <a:prstGeom prst="rect">
              <a:avLst/>
            </a:prstGeom>
            <a:noFill/>
          </p:spPr>
        </p:pic>
        <p:grpSp>
          <p:nvGrpSpPr>
            <p:cNvPr id="14" name="グループ化 13"/>
            <p:cNvGrpSpPr/>
            <p:nvPr/>
          </p:nvGrpSpPr>
          <p:grpSpPr>
            <a:xfrm>
              <a:off x="4644008" y="2852936"/>
              <a:ext cx="1152128" cy="1063503"/>
              <a:chOff x="4716016" y="2996952"/>
              <a:chExt cx="1152128" cy="1063503"/>
            </a:xfrm>
          </p:grpSpPr>
          <p:pic>
            <p:nvPicPr>
              <p:cNvPr id="1027" name="Picture 3" descr="C:\Users\root\Desktop\MC900435233.PNG"/>
              <p:cNvPicPr>
                <a:picLocks noChangeAspect="1" noChangeArrowheads="1"/>
              </p:cNvPicPr>
              <p:nvPr/>
            </p:nvPicPr>
            <p:blipFill>
              <a:blip r:embed="rId3" cstate="print"/>
              <a:srcRect/>
              <a:stretch>
                <a:fillRect/>
              </a:stretch>
            </p:blipFill>
            <p:spPr bwMode="auto">
              <a:xfrm>
                <a:off x="4860032" y="3429000"/>
                <a:ext cx="811533" cy="331738"/>
              </a:xfrm>
              <a:prstGeom prst="rect">
                <a:avLst/>
              </a:prstGeom>
              <a:noFill/>
            </p:spPr>
          </p:pic>
          <p:sp>
            <p:nvSpPr>
              <p:cNvPr id="13" name="禁止 12"/>
              <p:cNvSpPr/>
              <p:nvPr/>
            </p:nvSpPr>
            <p:spPr>
              <a:xfrm>
                <a:off x="4716016" y="2996952"/>
                <a:ext cx="1152128" cy="1063503"/>
              </a:xfrm>
              <a:prstGeom prst="noSmoking">
                <a:avLst>
                  <a:gd name="adj" fmla="val 10746"/>
                </a:avLst>
              </a:prstGeom>
              <a:solidFill>
                <a:srgbClr val="FF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FF0000"/>
                  </a:solidFill>
                </a:endParaRPr>
              </a:p>
            </p:txBody>
          </p:sp>
        </p:grpSp>
      </p:grpSp>
      <p:sp>
        <p:nvSpPr>
          <p:cNvPr id="16" name="Text Box 55"/>
          <p:cNvSpPr txBox="1">
            <a:spLocks noChangeArrowheads="1"/>
          </p:cNvSpPr>
          <p:nvPr/>
        </p:nvSpPr>
        <p:spPr bwMode="auto">
          <a:xfrm>
            <a:off x="827584" y="6572272"/>
            <a:ext cx="8245010"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i="1" dirty="0" smtClean="0">
                <a:latin typeface="Verdana" pitchFamily="34" charset="0"/>
              </a:rPr>
              <a:t>from</a:t>
            </a:r>
            <a:r>
              <a:rPr lang="en-US" altLang="ja-JP" sz="1100" b="1" dirty="0" smtClean="0">
                <a:latin typeface="Verdana" pitchFamily="34" charset="0"/>
              </a:rPr>
              <a:t> D. A. Bowman et al. , 3D User Interface ~theory and practice~, Addison-Wesley</a:t>
            </a:r>
            <a:endParaRPr lang="en-US" altLang="ja-JP" sz="1100" b="1" dirty="0">
              <a:latin typeface="Verdan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dissolv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Box 55"/>
          <p:cNvSpPr txBox="1">
            <a:spLocks noChangeArrowheads="1"/>
          </p:cNvSpPr>
          <p:nvPr/>
        </p:nvSpPr>
        <p:spPr bwMode="auto">
          <a:xfrm>
            <a:off x="357158" y="785794"/>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(1/4)</a:t>
            </a:r>
            <a:endParaRPr lang="en-US" altLang="ja-JP" sz="1800" b="1" u="sng" dirty="0">
              <a:latin typeface="Verdana" pitchFamily="34" charset="0"/>
            </a:endParaRPr>
          </a:p>
        </p:txBody>
      </p:sp>
      <p:sp>
        <p:nvSpPr>
          <p:cNvPr id="55" name="Text Box 53"/>
          <p:cNvSpPr txBox="1">
            <a:spLocks noChangeArrowheads="1"/>
          </p:cNvSpPr>
          <p:nvPr/>
        </p:nvSpPr>
        <p:spPr bwMode="auto">
          <a:xfrm>
            <a:off x="357158" y="1214422"/>
            <a:ext cx="8429684" cy="92333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User (Experience)-centered design</a:t>
            </a:r>
          </a:p>
          <a:p>
            <a:pPr algn="l"/>
            <a:r>
              <a:rPr lang="ja-JP" altLang="en-US" sz="1800" b="1" dirty="0" smtClean="0">
                <a:latin typeface="Verdana" pitchFamily="34" charset="0"/>
              </a:rPr>
              <a:t>・</a:t>
            </a:r>
            <a:r>
              <a:rPr lang="en-US" altLang="ja-JP" sz="1800" b="1" dirty="0" smtClean="0">
                <a:latin typeface="Verdana" pitchFamily="34" charset="0"/>
              </a:rPr>
              <a:t>intuitive to use. Ex. doors, light switches, glasses, mouse</a:t>
            </a:r>
          </a:p>
          <a:p>
            <a:pPr algn="l"/>
            <a:r>
              <a:rPr lang="ja-JP" altLang="en-US" sz="1800" b="1" dirty="0" smtClean="0">
                <a:latin typeface="Verdana" pitchFamily="34" charset="0"/>
              </a:rPr>
              <a:t>・</a:t>
            </a:r>
            <a:r>
              <a:rPr lang="en-US" altLang="ja-JP" sz="1800" b="1" dirty="0" smtClean="0">
                <a:latin typeface="Verdana" pitchFamily="34" charset="0"/>
              </a:rPr>
              <a:t>use of metaphor. Ex. desktop metaphor</a:t>
            </a:r>
          </a:p>
        </p:txBody>
      </p:sp>
      <p:pic>
        <p:nvPicPr>
          <p:cNvPr id="53249" name="Picture 1" descr="D:\home\makio\FIT\Lectures\SpecialClass\08\images\2007_rotatabledrawers.jpg"/>
          <p:cNvPicPr>
            <a:picLocks noChangeAspect="1" noChangeArrowheads="1"/>
          </p:cNvPicPr>
          <p:nvPr/>
        </p:nvPicPr>
        <p:blipFill>
          <a:blip r:embed="rId2" cstate="print"/>
          <a:srcRect/>
          <a:stretch>
            <a:fillRect/>
          </a:stretch>
        </p:blipFill>
        <p:spPr bwMode="auto">
          <a:xfrm>
            <a:off x="604019" y="2143116"/>
            <a:ext cx="1785950" cy="1357322"/>
          </a:xfrm>
          <a:prstGeom prst="rect">
            <a:avLst/>
          </a:prstGeom>
          <a:noFill/>
          <a:effectLst>
            <a:outerShdw blurRad="50800" dist="38100" dir="2700000" algn="tl" rotWithShape="0">
              <a:prstClr val="black">
                <a:alpha val="40000"/>
              </a:prstClr>
            </a:outerShdw>
          </a:effectLst>
        </p:spPr>
      </p:pic>
      <p:sp>
        <p:nvSpPr>
          <p:cNvPr id="56" name="Text Box 54"/>
          <p:cNvSpPr txBox="1">
            <a:spLocks noChangeArrowheads="1"/>
          </p:cNvSpPr>
          <p:nvPr/>
        </p:nvSpPr>
        <p:spPr bwMode="auto">
          <a:xfrm>
            <a:off x="251520" y="3573016"/>
            <a:ext cx="2232247" cy="600164"/>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dirty="0" smtClean="0">
                <a:latin typeface="Verdana" pitchFamily="34" charset="0"/>
              </a:rPr>
              <a:t>Hierarchical Data Viewer</a:t>
            </a:r>
          </a:p>
          <a:p>
            <a:pPr algn="r"/>
            <a:r>
              <a:rPr lang="en-US" altLang="ja-JP" sz="1100" dirty="0" smtClean="0">
                <a:latin typeface="Verdana" pitchFamily="34" charset="0"/>
              </a:rPr>
              <a:t>Drawer Metaphor,</a:t>
            </a:r>
          </a:p>
          <a:p>
            <a:pPr algn="r"/>
            <a:r>
              <a:rPr lang="en-US" altLang="ja-JP" sz="1100" dirty="0" smtClean="0">
                <a:latin typeface="Verdana" pitchFamily="34" charset="0"/>
              </a:rPr>
              <a:t>Mr. Ueno, FIT, 2007</a:t>
            </a:r>
            <a:endParaRPr lang="en-US" altLang="ja-JP" sz="1100" dirty="0">
              <a:latin typeface="Verdana" pitchFamily="34" charset="0"/>
            </a:endParaRPr>
          </a:p>
        </p:txBody>
      </p:sp>
      <p:pic>
        <p:nvPicPr>
          <p:cNvPr id="62466" name="Picture 2" descr="C:\Users\root\Desktop\ECD1.gif"/>
          <p:cNvPicPr>
            <a:picLocks noChangeAspect="1" noChangeArrowheads="1"/>
          </p:cNvPicPr>
          <p:nvPr/>
        </p:nvPicPr>
        <p:blipFill>
          <a:blip r:embed="rId3" cstate="print"/>
          <a:srcRect/>
          <a:stretch>
            <a:fillRect/>
          </a:stretch>
        </p:blipFill>
        <p:spPr bwMode="auto">
          <a:xfrm>
            <a:off x="2571736" y="2857496"/>
            <a:ext cx="2878141" cy="3374211"/>
          </a:xfrm>
          <a:prstGeom prst="rect">
            <a:avLst/>
          </a:prstGeom>
          <a:noFill/>
          <a:effectLst>
            <a:outerShdw blurRad="50800" dist="38100" dir="2700000" algn="tl" rotWithShape="0">
              <a:prstClr val="black">
                <a:alpha val="40000"/>
              </a:prstClr>
            </a:outerShdw>
          </a:effectLst>
        </p:spPr>
      </p:pic>
      <p:pic>
        <p:nvPicPr>
          <p:cNvPr id="62467" name="Picture 3" descr="C:\Users\root\Desktop\ECD2.png"/>
          <p:cNvPicPr>
            <a:picLocks noChangeAspect="1" noChangeArrowheads="1"/>
          </p:cNvPicPr>
          <p:nvPr/>
        </p:nvPicPr>
        <p:blipFill>
          <a:blip r:embed="rId4" cstate="print"/>
          <a:srcRect/>
          <a:stretch>
            <a:fillRect/>
          </a:stretch>
        </p:blipFill>
        <p:spPr bwMode="auto">
          <a:xfrm>
            <a:off x="5500694" y="4357694"/>
            <a:ext cx="2571768" cy="1885963"/>
          </a:xfrm>
          <a:prstGeom prst="rect">
            <a:avLst/>
          </a:prstGeom>
          <a:noFill/>
        </p:spPr>
      </p:pic>
      <p:sp>
        <p:nvSpPr>
          <p:cNvPr id="34" name="Text Box 54"/>
          <p:cNvSpPr txBox="1">
            <a:spLocks noChangeArrowheads="1"/>
          </p:cNvSpPr>
          <p:nvPr/>
        </p:nvSpPr>
        <p:spPr bwMode="auto">
          <a:xfrm>
            <a:off x="2571736" y="2422049"/>
            <a:ext cx="3584440" cy="43088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Network Nodes Viewer,</a:t>
            </a:r>
          </a:p>
          <a:p>
            <a:pPr algn="l"/>
            <a:r>
              <a:rPr lang="en-US" altLang="ja-JP" sz="1100" dirty="0" err="1" smtClean="0">
                <a:latin typeface="Verdana" pitchFamily="34" charset="0"/>
              </a:rPr>
              <a:t>Natto</a:t>
            </a:r>
            <a:r>
              <a:rPr lang="en-US" altLang="ja-JP" sz="1100" dirty="0" smtClean="0">
                <a:latin typeface="Verdana" pitchFamily="34" charset="0"/>
              </a:rPr>
              <a:t> Metaphor,</a:t>
            </a:r>
            <a:r>
              <a:rPr lang="ja-JP" altLang="en-US" sz="1100" dirty="0" smtClean="0">
                <a:latin typeface="Verdana" pitchFamily="34" charset="0"/>
              </a:rPr>
              <a:t> </a:t>
            </a:r>
            <a:r>
              <a:rPr lang="en-US" altLang="ja-JP" sz="1100" dirty="0" smtClean="0">
                <a:latin typeface="Verdana" pitchFamily="34" charset="0"/>
              </a:rPr>
              <a:t>Dr. </a:t>
            </a:r>
            <a:r>
              <a:rPr lang="en-US" altLang="ja-JP" sz="1100" dirty="0" err="1" smtClean="0">
                <a:latin typeface="Verdana" pitchFamily="34" charset="0"/>
              </a:rPr>
              <a:t>Shiozawa</a:t>
            </a:r>
            <a:r>
              <a:rPr lang="en-US" altLang="ja-JP" sz="1100" dirty="0" smtClean="0">
                <a:latin typeface="Verdana" pitchFamily="34" charset="0"/>
              </a:rPr>
              <a:t> et al., 1997</a:t>
            </a:r>
            <a:endParaRPr lang="en-US" altLang="ja-JP" sz="1100" dirty="0">
              <a:latin typeface="Verdana" pitchFamily="34" charset="0"/>
            </a:endParaRPr>
          </a:p>
        </p:txBody>
      </p:sp>
      <p:sp>
        <p:nvSpPr>
          <p:cNvPr id="36" name="Text Box 54"/>
          <p:cNvSpPr txBox="1">
            <a:spLocks noChangeArrowheads="1"/>
          </p:cNvSpPr>
          <p:nvPr/>
        </p:nvSpPr>
        <p:spPr bwMode="auto">
          <a:xfrm>
            <a:off x="5500694" y="3861048"/>
            <a:ext cx="3535802" cy="43088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Mobile Control Panel</a:t>
            </a:r>
          </a:p>
          <a:p>
            <a:pPr algn="l"/>
            <a:r>
              <a:rPr lang="en-US" altLang="ja-JP" sz="1100" dirty="0" smtClean="0">
                <a:latin typeface="Verdana" pitchFamily="34" charset="0"/>
              </a:rPr>
              <a:t>Wavelet Metaphor,</a:t>
            </a:r>
            <a:r>
              <a:rPr lang="ja-JP" altLang="en-US" sz="1100" dirty="0" smtClean="0">
                <a:latin typeface="Verdana" pitchFamily="34" charset="0"/>
              </a:rPr>
              <a:t> </a:t>
            </a:r>
            <a:r>
              <a:rPr lang="en-US" altLang="ja-JP" sz="1100" dirty="0" smtClean="0">
                <a:latin typeface="Verdana" pitchFamily="34" charset="0"/>
              </a:rPr>
              <a:t>Dr. </a:t>
            </a:r>
            <a:r>
              <a:rPr lang="en-US" altLang="ja-JP" sz="1100" dirty="0" err="1" smtClean="0">
                <a:latin typeface="Verdana" pitchFamily="34" charset="0"/>
              </a:rPr>
              <a:t>Francone</a:t>
            </a:r>
            <a:r>
              <a:rPr lang="en-US" altLang="ja-JP" sz="1100" dirty="0" smtClean="0">
                <a:latin typeface="Verdana" pitchFamily="34" charset="0"/>
              </a:rPr>
              <a:t> et al., 2010</a:t>
            </a:r>
            <a:endParaRPr lang="en-US" altLang="ja-JP" sz="1100" dirty="0">
              <a:latin typeface="Verdana" pitchFamily="34" charset="0"/>
            </a:endParaRPr>
          </a:p>
        </p:txBody>
      </p:sp>
      <p:pic>
        <p:nvPicPr>
          <p:cNvPr id="62470" name="Picture 6" descr="C:\Users\root\Desktop\wavelet.jpg"/>
          <p:cNvPicPr>
            <a:picLocks noChangeAspect="1" noChangeArrowheads="1"/>
          </p:cNvPicPr>
          <p:nvPr/>
        </p:nvPicPr>
        <p:blipFill>
          <a:blip r:embed="rId5" cstate="print"/>
          <a:srcRect/>
          <a:stretch>
            <a:fillRect/>
          </a:stretch>
        </p:blipFill>
        <p:spPr bwMode="auto">
          <a:xfrm>
            <a:off x="7286644" y="2852936"/>
            <a:ext cx="1528768" cy="1016631"/>
          </a:xfrm>
          <a:prstGeom prst="rect">
            <a:avLst/>
          </a:prstGeom>
          <a:noFill/>
          <a:effectLst>
            <a:outerShdw blurRad="50800" dist="38100" dir="2700000" algn="tl" rotWithShape="0">
              <a:prstClr val="black">
                <a:alpha val="40000"/>
              </a:prstClr>
            </a:outerShdw>
          </a:effectLst>
        </p:spPr>
      </p:pic>
      <p:sp>
        <p:nvSpPr>
          <p:cNvPr id="40"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41"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42"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28"/>
          <p:cNvGrpSpPr/>
          <p:nvPr/>
        </p:nvGrpSpPr>
        <p:grpSpPr>
          <a:xfrm>
            <a:off x="6929454" y="5214950"/>
            <a:ext cx="1408895" cy="1115837"/>
            <a:chOff x="3543432" y="5357826"/>
            <a:chExt cx="1600072" cy="1267248"/>
          </a:xfrm>
        </p:grpSpPr>
        <p:pic>
          <p:nvPicPr>
            <p:cNvPr id="24" name="Picture 81" descr="hapitec2"/>
            <p:cNvPicPr>
              <a:picLocks noChangeAspect="1" noChangeArrowheads="1"/>
            </p:cNvPicPr>
            <p:nvPr/>
          </p:nvPicPr>
          <p:blipFill>
            <a:blip r:embed="rId2" cstate="print"/>
            <a:srcRect/>
            <a:stretch>
              <a:fillRect/>
            </a:stretch>
          </p:blipFill>
          <p:spPr bwMode="auto">
            <a:xfrm>
              <a:off x="3543432" y="5357826"/>
              <a:ext cx="1600072" cy="941757"/>
            </a:xfrm>
            <a:prstGeom prst="rect">
              <a:avLst/>
            </a:prstGeom>
            <a:noFill/>
          </p:spPr>
        </p:pic>
        <p:sp>
          <p:nvSpPr>
            <p:cNvPr id="26" name="Text Box 66"/>
            <p:cNvSpPr txBox="1">
              <a:spLocks noChangeArrowheads="1"/>
            </p:cNvSpPr>
            <p:nvPr/>
          </p:nvSpPr>
          <p:spPr bwMode="auto">
            <a:xfrm>
              <a:off x="3843402" y="6286520"/>
              <a:ext cx="1000132" cy="338554"/>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600" b="1" dirty="0" smtClean="0">
                  <a:latin typeface="Verdana" pitchFamily="34" charset="0"/>
                </a:rPr>
                <a:t>HMD</a:t>
              </a:r>
              <a:endParaRPr lang="en-US" altLang="ja-JP" sz="1600" b="1" dirty="0">
                <a:latin typeface="Verdana" pitchFamily="34" charset="0"/>
              </a:endParaRPr>
            </a:p>
          </p:txBody>
        </p:sp>
      </p:grpSp>
      <p:sp>
        <p:nvSpPr>
          <p:cNvPr id="49" name="Text Box 55"/>
          <p:cNvSpPr txBox="1">
            <a:spLocks noChangeArrowheads="1"/>
          </p:cNvSpPr>
          <p:nvPr/>
        </p:nvSpPr>
        <p:spPr bwMode="auto">
          <a:xfrm>
            <a:off x="357158" y="785794"/>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(2/4)</a:t>
            </a:r>
            <a:endParaRPr lang="en-US" altLang="ja-JP" sz="1800" b="1" u="sng" dirty="0">
              <a:latin typeface="Verdana" pitchFamily="34" charset="0"/>
            </a:endParaRPr>
          </a:p>
        </p:txBody>
      </p:sp>
      <p:grpSp>
        <p:nvGrpSpPr>
          <p:cNvPr id="4" name="グループ化 60"/>
          <p:cNvGrpSpPr/>
          <p:nvPr/>
        </p:nvGrpSpPr>
        <p:grpSpPr>
          <a:xfrm>
            <a:off x="6079693" y="1142984"/>
            <a:ext cx="2428892" cy="2571768"/>
            <a:chOff x="6547212" y="2643182"/>
            <a:chExt cx="2428892" cy="2571768"/>
          </a:xfrm>
          <a:effectLst>
            <a:outerShdw blurRad="50800" dist="38100" dir="2700000" algn="tl" rotWithShape="0">
              <a:prstClr val="black">
                <a:alpha val="40000"/>
              </a:prstClr>
            </a:outerShdw>
          </a:effectLst>
        </p:grpSpPr>
        <p:pic>
          <p:nvPicPr>
            <p:cNvPr id="53250" name="Picture 2" descr="D:\home\makio\FIT\Lectures\SpecialClass\08\images\msword.jpg"/>
            <p:cNvPicPr>
              <a:picLocks noChangeAspect="1" noChangeArrowheads="1"/>
            </p:cNvPicPr>
            <p:nvPr/>
          </p:nvPicPr>
          <p:blipFill>
            <a:blip r:embed="rId3" cstate="print"/>
            <a:srcRect/>
            <a:stretch>
              <a:fillRect/>
            </a:stretch>
          </p:blipFill>
          <p:spPr bwMode="auto">
            <a:xfrm>
              <a:off x="6572263" y="2643182"/>
              <a:ext cx="2359551" cy="2571768"/>
            </a:xfrm>
            <a:prstGeom prst="rect">
              <a:avLst/>
            </a:prstGeom>
            <a:noFill/>
            <a:effectLst>
              <a:outerShdw blurRad="50800" dist="38100" dir="2700000" algn="tl" rotWithShape="0">
                <a:prstClr val="black">
                  <a:alpha val="40000"/>
                </a:prstClr>
              </a:outerShdw>
            </a:effectLst>
          </p:spPr>
        </p:pic>
        <p:sp>
          <p:nvSpPr>
            <p:cNvPr id="58" name="Text Box 66"/>
            <p:cNvSpPr txBox="1">
              <a:spLocks noChangeArrowheads="1"/>
            </p:cNvSpPr>
            <p:nvPr/>
          </p:nvSpPr>
          <p:spPr bwMode="auto">
            <a:xfrm>
              <a:off x="6547212" y="3787500"/>
              <a:ext cx="2428892"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Word processor</a:t>
              </a:r>
              <a:endParaRPr lang="en-US" altLang="ja-JP" sz="1800" b="1" dirty="0">
                <a:latin typeface="Verdana" pitchFamily="34" charset="0"/>
              </a:endParaRPr>
            </a:p>
          </p:txBody>
        </p:sp>
      </p:grpSp>
      <p:grpSp>
        <p:nvGrpSpPr>
          <p:cNvPr id="5" name="グループ化 59"/>
          <p:cNvGrpSpPr/>
          <p:nvPr/>
        </p:nvGrpSpPr>
        <p:grpSpPr>
          <a:xfrm>
            <a:off x="3604415" y="1142984"/>
            <a:ext cx="2357454" cy="2306090"/>
            <a:chOff x="4071934" y="2643182"/>
            <a:chExt cx="2357454" cy="2306090"/>
          </a:xfrm>
          <a:effectLst>
            <a:outerShdw blurRad="50800" dist="38100" dir="2700000" algn="tl" rotWithShape="0">
              <a:prstClr val="black">
                <a:alpha val="40000"/>
              </a:prstClr>
            </a:outerShdw>
          </a:effectLst>
        </p:grpSpPr>
        <p:pic>
          <p:nvPicPr>
            <p:cNvPr id="53251" name="Picture 3" descr="D:\home\makio\FIT\Lectures\SpecialClass\08\images\msexcel.jpg"/>
            <p:cNvPicPr>
              <a:picLocks noChangeAspect="1" noChangeArrowheads="1"/>
            </p:cNvPicPr>
            <p:nvPr/>
          </p:nvPicPr>
          <p:blipFill>
            <a:blip r:embed="rId4" cstate="print"/>
            <a:srcRect/>
            <a:stretch>
              <a:fillRect/>
            </a:stretch>
          </p:blipFill>
          <p:spPr bwMode="auto">
            <a:xfrm>
              <a:off x="4143372" y="2643182"/>
              <a:ext cx="2214578" cy="2306090"/>
            </a:xfrm>
            <a:prstGeom prst="rect">
              <a:avLst/>
            </a:prstGeom>
            <a:noFill/>
            <a:effectLst>
              <a:outerShdw blurRad="50800" dist="38100" dir="2700000" algn="tl" rotWithShape="0">
                <a:prstClr val="black">
                  <a:alpha val="40000"/>
                </a:prstClr>
              </a:outerShdw>
            </a:effectLst>
          </p:spPr>
        </p:pic>
        <p:sp>
          <p:nvSpPr>
            <p:cNvPr id="59" name="Text Box 66"/>
            <p:cNvSpPr txBox="1">
              <a:spLocks noChangeArrowheads="1"/>
            </p:cNvSpPr>
            <p:nvPr/>
          </p:nvSpPr>
          <p:spPr bwMode="auto">
            <a:xfrm>
              <a:off x="4071934" y="3786190"/>
              <a:ext cx="2357454"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Spreadsheet</a:t>
              </a:r>
              <a:endParaRPr lang="en-US" altLang="ja-JP" sz="1800" b="1" dirty="0">
                <a:latin typeface="Verdana" pitchFamily="34" charset="0"/>
              </a:endParaRPr>
            </a:p>
          </p:txBody>
        </p:sp>
      </p:grpSp>
      <p:grpSp>
        <p:nvGrpSpPr>
          <p:cNvPr id="6" name="グループ化 27"/>
          <p:cNvGrpSpPr/>
          <p:nvPr/>
        </p:nvGrpSpPr>
        <p:grpSpPr>
          <a:xfrm>
            <a:off x="5357818" y="5277854"/>
            <a:ext cx="946522" cy="1052934"/>
            <a:chOff x="2357422" y="5429264"/>
            <a:chExt cx="1074959" cy="1195810"/>
          </a:xfrm>
          <a:effectLst>
            <a:outerShdw blurRad="50800" dist="38100" dir="2700000" algn="tl" rotWithShape="0">
              <a:prstClr val="black">
                <a:alpha val="40000"/>
              </a:prstClr>
            </a:outerShdw>
          </a:effectLst>
        </p:grpSpPr>
        <p:grpSp>
          <p:nvGrpSpPr>
            <p:cNvPr id="7" name="グループ化 26"/>
            <p:cNvGrpSpPr/>
            <p:nvPr/>
          </p:nvGrpSpPr>
          <p:grpSpPr>
            <a:xfrm>
              <a:off x="2357422" y="5429264"/>
              <a:ext cx="1074959" cy="860645"/>
              <a:chOff x="2428860" y="5429264"/>
              <a:chExt cx="1074959" cy="860645"/>
            </a:xfrm>
          </p:grpSpPr>
          <p:grpSp>
            <p:nvGrpSpPr>
              <p:cNvPr id="8" name="Group 49"/>
              <p:cNvGrpSpPr>
                <a:grpSpLocks/>
              </p:cNvGrpSpPr>
              <p:nvPr/>
            </p:nvGrpSpPr>
            <p:grpSpPr bwMode="auto">
              <a:xfrm>
                <a:off x="2428860" y="5786454"/>
                <a:ext cx="478137" cy="445558"/>
                <a:chOff x="476" y="1412"/>
                <a:chExt cx="998" cy="930"/>
              </a:xfrm>
            </p:grpSpPr>
            <p:sp>
              <p:nvSpPr>
                <p:cNvPr id="17" name="Oval 47"/>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9" name="Group 48"/>
                <p:cNvGrpSpPr>
                  <a:grpSpLocks/>
                </p:cNvGrpSpPr>
                <p:nvPr/>
              </p:nvGrpSpPr>
              <p:grpSpPr bwMode="auto">
                <a:xfrm>
                  <a:off x="657" y="1412"/>
                  <a:ext cx="590" cy="862"/>
                  <a:chOff x="657" y="1412"/>
                  <a:chExt cx="590" cy="862"/>
                </a:xfrm>
              </p:grpSpPr>
              <p:sp>
                <p:nvSpPr>
                  <p:cNvPr id="19" name="AutoShape 1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0" name="Oval 8"/>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1" name="Oval 11"/>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22" name="Oval 12"/>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sp>
            <p:nvSpPr>
              <p:cNvPr id="23" name="直方体 22"/>
              <p:cNvSpPr/>
              <p:nvPr/>
            </p:nvSpPr>
            <p:spPr>
              <a:xfrm>
                <a:off x="2643174" y="5429264"/>
                <a:ext cx="860645" cy="860645"/>
              </a:xfrm>
              <a:prstGeom prst="cub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25" name="Text Box 66"/>
            <p:cNvSpPr txBox="1">
              <a:spLocks noChangeArrowheads="1"/>
            </p:cNvSpPr>
            <p:nvPr/>
          </p:nvSpPr>
          <p:spPr bwMode="auto">
            <a:xfrm>
              <a:off x="2394835" y="6286520"/>
              <a:ext cx="1000132" cy="338554"/>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600" b="1" dirty="0" smtClean="0">
                  <a:latin typeface="Verdana" pitchFamily="34" charset="0"/>
                </a:rPr>
                <a:t>CAVE</a:t>
              </a:r>
              <a:endParaRPr lang="en-US" altLang="ja-JP" sz="1600" b="1" dirty="0">
                <a:latin typeface="Verdana" pitchFamily="34" charset="0"/>
              </a:endParaRPr>
            </a:p>
          </p:txBody>
        </p:sp>
      </p:grpSp>
      <p:sp>
        <p:nvSpPr>
          <p:cNvPr id="30" name="Text Box 53"/>
          <p:cNvSpPr txBox="1">
            <a:spLocks noChangeArrowheads="1"/>
          </p:cNvSpPr>
          <p:nvPr/>
        </p:nvSpPr>
        <p:spPr bwMode="auto">
          <a:xfrm>
            <a:off x="357158" y="2273850"/>
            <a:ext cx="3643338"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!=Task-centered design</a:t>
            </a:r>
          </a:p>
        </p:txBody>
      </p:sp>
      <p:sp>
        <p:nvSpPr>
          <p:cNvPr id="31" name="Text Box 53"/>
          <p:cNvSpPr txBox="1">
            <a:spLocks noChangeArrowheads="1"/>
          </p:cNvSpPr>
          <p:nvPr/>
        </p:nvSpPr>
        <p:spPr bwMode="auto">
          <a:xfrm>
            <a:off x="357158" y="3929066"/>
            <a:ext cx="8429684" cy="120032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!=Equipment-centered design</a:t>
            </a:r>
          </a:p>
          <a:p>
            <a:pPr algn="l"/>
            <a:r>
              <a:rPr lang="ja-JP" altLang="en-US" sz="1800" b="1" dirty="0" smtClean="0">
                <a:latin typeface="Verdana" pitchFamily="34" charset="0"/>
              </a:rPr>
              <a:t>　　・</a:t>
            </a:r>
            <a:r>
              <a:rPr lang="en-US" altLang="ja-JP" sz="1800" b="1" dirty="0" smtClean="0">
                <a:latin typeface="Verdana" pitchFamily="34" charset="0"/>
              </a:rPr>
              <a:t>uses the advantage of equipment.</a:t>
            </a:r>
          </a:p>
          <a:p>
            <a:pPr algn="l"/>
            <a:r>
              <a:rPr lang="ja-JP" altLang="en-US" sz="1800" b="1" dirty="0" smtClean="0">
                <a:latin typeface="Verdana" pitchFamily="34" charset="0"/>
              </a:rPr>
              <a:t>　　　</a:t>
            </a:r>
            <a:r>
              <a:rPr lang="en-US" altLang="ja-JP" sz="1800" b="1" dirty="0" smtClean="0">
                <a:latin typeface="Verdana" pitchFamily="34" charset="0"/>
              </a:rPr>
              <a:t>Ex. CAVE </a:t>
            </a:r>
            <a:r>
              <a:rPr lang="en-US" altLang="ja-JP" sz="1800" b="1" dirty="0" smtClean="0">
                <a:latin typeface="Verdana" pitchFamily="34" charset="0"/>
                <a:sym typeface="Wingdings" pitchFamily="2" charset="2"/>
              </a:rPr>
              <a:t> Immersive </a:t>
            </a:r>
            <a:r>
              <a:rPr lang="en-US" altLang="ja-JP" sz="1800" b="1" dirty="0" err="1" smtClean="0">
                <a:latin typeface="Verdana" pitchFamily="34" charset="0"/>
                <a:sym typeface="Wingdings" pitchFamily="2" charset="2"/>
              </a:rPr>
              <a:t>env</a:t>
            </a:r>
            <a:r>
              <a:rPr lang="en-US" altLang="ja-JP" sz="1800" b="1" dirty="0" smtClean="0">
                <a:latin typeface="Verdana" pitchFamily="34" charset="0"/>
                <a:sym typeface="Wingdings" pitchFamily="2" charset="2"/>
              </a:rPr>
              <a:t>.  Viewing 3D volumetric data </a:t>
            </a:r>
            <a:endParaRPr lang="en-US" altLang="ja-JP" sz="1800" b="1" dirty="0" smtClean="0">
              <a:latin typeface="Verdana" pitchFamily="34" charset="0"/>
            </a:endParaRPr>
          </a:p>
          <a:p>
            <a:pPr algn="l"/>
            <a:r>
              <a:rPr lang="ja-JP" altLang="en-US" sz="1800" b="1" dirty="0" smtClean="0">
                <a:latin typeface="Verdana" pitchFamily="34" charset="0"/>
              </a:rPr>
              <a:t>　　　</a:t>
            </a:r>
            <a:r>
              <a:rPr lang="en-US" altLang="ja-JP" sz="1800" b="1" dirty="0" smtClean="0">
                <a:latin typeface="Verdana" pitchFamily="34" charset="0"/>
              </a:rPr>
              <a:t>Ex. HMD </a:t>
            </a:r>
            <a:r>
              <a:rPr lang="en-US" altLang="ja-JP" sz="1800" b="1" dirty="0" smtClean="0">
                <a:latin typeface="Verdana" pitchFamily="34" charset="0"/>
                <a:sym typeface="Wingdings" pitchFamily="2" charset="2"/>
              </a:rPr>
              <a:t> Stereo  Working in a 3D </a:t>
            </a:r>
            <a:r>
              <a:rPr lang="en-US" altLang="ja-JP" sz="1800" b="1" dirty="0" err="1" smtClean="0">
                <a:latin typeface="Verdana" pitchFamily="34" charset="0"/>
                <a:sym typeface="Wingdings" pitchFamily="2" charset="2"/>
              </a:rPr>
              <a:t>env</a:t>
            </a:r>
            <a:r>
              <a:rPr lang="en-US" altLang="ja-JP" sz="1800" b="1" dirty="0" smtClean="0">
                <a:latin typeface="Verdana" pitchFamily="34" charset="0"/>
                <a:sym typeface="Wingdings" pitchFamily="2" charset="2"/>
              </a:rPr>
              <a:t>.</a:t>
            </a:r>
            <a:endParaRPr lang="en-US" altLang="ja-JP" sz="1800" b="1" dirty="0" smtClean="0">
              <a:latin typeface="Verdana" pitchFamily="34" charset="0"/>
            </a:endParaRPr>
          </a:p>
        </p:txBody>
      </p:sp>
      <p:sp>
        <p:nvSpPr>
          <p:cNvPr id="32"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33"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34"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 Box 53"/>
          <p:cNvSpPr txBox="1">
            <a:spLocks noChangeArrowheads="1"/>
          </p:cNvSpPr>
          <p:nvPr/>
        </p:nvSpPr>
        <p:spPr bwMode="auto">
          <a:xfrm>
            <a:off x="357158" y="1772816"/>
            <a:ext cx="8501122" cy="92333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User friendly design (~ Universal Access)</a:t>
            </a:r>
          </a:p>
          <a:p>
            <a:pPr algn="l"/>
            <a:r>
              <a:rPr lang="ja-JP" altLang="en-US" sz="1800" b="1" dirty="0" smtClean="0">
                <a:latin typeface="Verdana" pitchFamily="34" charset="0"/>
              </a:rPr>
              <a:t>・</a:t>
            </a:r>
            <a:r>
              <a:rPr lang="en-US" altLang="ja-JP" sz="1800" b="1" dirty="0" smtClean="0">
                <a:latin typeface="Verdana" pitchFamily="34" charset="0"/>
              </a:rPr>
              <a:t>easy to use</a:t>
            </a:r>
          </a:p>
          <a:p>
            <a:pPr algn="l"/>
            <a:r>
              <a:rPr lang="ja-JP" altLang="en-US" sz="1800" b="1" dirty="0" smtClean="0">
                <a:latin typeface="Verdana" pitchFamily="34" charset="0"/>
              </a:rPr>
              <a:t>　</a:t>
            </a:r>
            <a:r>
              <a:rPr lang="en-US" altLang="ja-JP" sz="1800" b="1" dirty="0" smtClean="0">
                <a:latin typeface="Verdana" pitchFamily="34" charset="0"/>
              </a:rPr>
              <a:t>Ex. systems designed for kids, young people and</a:t>
            </a:r>
            <a:r>
              <a:rPr lang="ja-JP" altLang="en-US" sz="1800" b="1" dirty="0" smtClean="0">
                <a:latin typeface="Verdana" pitchFamily="34" charset="0"/>
              </a:rPr>
              <a:t> </a:t>
            </a:r>
            <a:r>
              <a:rPr lang="en-US" altLang="ja-JP" sz="1800" b="1" dirty="0" smtClean="0">
                <a:latin typeface="Verdana" pitchFamily="34" charset="0"/>
              </a:rPr>
              <a:t>elderly people  </a:t>
            </a:r>
          </a:p>
        </p:txBody>
      </p:sp>
      <p:sp>
        <p:nvSpPr>
          <p:cNvPr id="8" name="Text Box 55"/>
          <p:cNvSpPr txBox="1">
            <a:spLocks noChangeArrowheads="1"/>
          </p:cNvSpPr>
          <p:nvPr/>
        </p:nvSpPr>
        <p:spPr bwMode="auto">
          <a:xfrm>
            <a:off x="357158" y="785794"/>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(3/4)</a:t>
            </a:r>
            <a:endParaRPr lang="en-US" altLang="ja-JP" sz="1800" b="1" u="sng" dirty="0">
              <a:latin typeface="Verdana" pitchFamily="34" charset="0"/>
            </a:endParaRPr>
          </a:p>
        </p:txBody>
      </p:sp>
      <p:grpSp>
        <p:nvGrpSpPr>
          <p:cNvPr id="31" name="Group 98"/>
          <p:cNvGrpSpPr>
            <a:grpSpLocks/>
          </p:cNvGrpSpPr>
          <p:nvPr/>
        </p:nvGrpSpPr>
        <p:grpSpPr bwMode="auto">
          <a:xfrm>
            <a:off x="928662" y="3140968"/>
            <a:ext cx="2357454" cy="1191576"/>
            <a:chOff x="2998" y="2794"/>
            <a:chExt cx="1743" cy="881"/>
          </a:xfrm>
          <a:effectLst>
            <a:outerShdw blurRad="50800" dist="38100" dir="2700000" algn="tl" rotWithShape="0">
              <a:prstClr val="black">
                <a:alpha val="40000"/>
              </a:prstClr>
            </a:outerShdw>
          </a:effectLst>
        </p:grpSpPr>
        <p:grpSp>
          <p:nvGrpSpPr>
            <p:cNvPr id="34" name="Group 70"/>
            <p:cNvGrpSpPr>
              <a:grpSpLocks/>
            </p:cNvGrpSpPr>
            <p:nvPr/>
          </p:nvGrpSpPr>
          <p:grpSpPr bwMode="auto">
            <a:xfrm rot="3600000">
              <a:off x="3699" y="2477"/>
              <a:ext cx="726" cy="1359"/>
              <a:chOff x="3651" y="3067"/>
              <a:chExt cx="726" cy="1134"/>
            </a:xfrm>
          </p:grpSpPr>
          <p:sp>
            <p:nvSpPr>
              <p:cNvPr id="45" name="Line 71"/>
              <p:cNvSpPr>
                <a:spLocks noChangeShapeType="1"/>
              </p:cNvSpPr>
              <p:nvPr/>
            </p:nvSpPr>
            <p:spPr bwMode="auto">
              <a:xfrm>
                <a:off x="3651" y="3385"/>
                <a:ext cx="0" cy="544"/>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ja-JP" altLang="en-US"/>
              </a:p>
            </p:txBody>
          </p:sp>
          <p:sp>
            <p:nvSpPr>
              <p:cNvPr id="52" name="Line 72"/>
              <p:cNvSpPr>
                <a:spLocks noChangeShapeType="1"/>
              </p:cNvSpPr>
              <p:nvPr/>
            </p:nvSpPr>
            <p:spPr bwMode="auto">
              <a:xfrm flipV="1">
                <a:off x="3651" y="3067"/>
                <a:ext cx="726" cy="318"/>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ja-JP" altLang="en-US"/>
              </a:p>
            </p:txBody>
          </p:sp>
          <p:sp>
            <p:nvSpPr>
              <p:cNvPr id="53" name="Line 73"/>
              <p:cNvSpPr>
                <a:spLocks noChangeShapeType="1"/>
              </p:cNvSpPr>
              <p:nvPr/>
            </p:nvSpPr>
            <p:spPr bwMode="auto">
              <a:xfrm>
                <a:off x="4377" y="3067"/>
                <a:ext cx="0" cy="1134"/>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ja-JP" altLang="en-US"/>
              </a:p>
            </p:txBody>
          </p:sp>
          <p:sp>
            <p:nvSpPr>
              <p:cNvPr id="54" name="Line 74"/>
              <p:cNvSpPr>
                <a:spLocks noChangeShapeType="1"/>
              </p:cNvSpPr>
              <p:nvPr/>
            </p:nvSpPr>
            <p:spPr bwMode="auto">
              <a:xfrm>
                <a:off x="3651" y="3929"/>
                <a:ext cx="726" cy="272"/>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ja-JP" altLang="en-US"/>
              </a:p>
            </p:txBody>
          </p:sp>
        </p:grpSp>
        <p:sp>
          <p:nvSpPr>
            <p:cNvPr id="35" name="AutoShape 75"/>
            <p:cNvSpPr>
              <a:spLocks noChangeArrowheads="1"/>
            </p:cNvSpPr>
            <p:nvPr/>
          </p:nvSpPr>
          <p:spPr bwMode="auto">
            <a:xfrm rot="2700000">
              <a:off x="3674" y="3044"/>
              <a:ext cx="136" cy="91"/>
            </a:xfrm>
            <a:prstGeom prst="rightArrow">
              <a:avLst>
                <a:gd name="adj1" fmla="val 50000"/>
                <a:gd name="adj2" fmla="val 37363"/>
              </a:avLst>
            </a:prstGeom>
            <a:noFill/>
            <a:ln w="9525" algn="ctr">
              <a:solidFill>
                <a:schemeClr val="tx1"/>
              </a:solidFill>
              <a:miter lim="800000"/>
              <a:headEnd/>
              <a:tailEnd/>
            </a:ln>
            <a:effectLst>
              <a:outerShdw blurRad="50800" dist="38100" dir="2700000" algn="tl" rotWithShape="0">
                <a:prstClr val="black">
                  <a:alpha val="40000"/>
                </a:prstClr>
              </a:outerShdw>
            </a:effectLst>
          </p:spPr>
          <p:txBody>
            <a:bodyPr wrap="none" anchor="ctr"/>
            <a:lstStyle/>
            <a:p>
              <a:endParaRPr lang="ja-JP" altLang="en-US"/>
            </a:p>
          </p:txBody>
        </p:sp>
        <p:grpSp>
          <p:nvGrpSpPr>
            <p:cNvPr id="36" name="Group 85"/>
            <p:cNvGrpSpPr>
              <a:grpSpLocks/>
            </p:cNvGrpSpPr>
            <p:nvPr/>
          </p:nvGrpSpPr>
          <p:grpSpPr bwMode="auto">
            <a:xfrm>
              <a:off x="2998" y="2813"/>
              <a:ext cx="807" cy="862"/>
              <a:chOff x="1338" y="2750"/>
              <a:chExt cx="807" cy="862"/>
            </a:xfrm>
          </p:grpSpPr>
          <p:grpSp>
            <p:nvGrpSpPr>
              <p:cNvPr id="37" name="Group 86"/>
              <p:cNvGrpSpPr>
                <a:grpSpLocks/>
              </p:cNvGrpSpPr>
              <p:nvPr/>
            </p:nvGrpSpPr>
            <p:grpSpPr bwMode="auto">
              <a:xfrm>
                <a:off x="1701" y="3085"/>
                <a:ext cx="444" cy="209"/>
                <a:chOff x="1701" y="3085"/>
                <a:chExt cx="444" cy="209"/>
              </a:xfrm>
            </p:grpSpPr>
            <p:sp>
              <p:nvSpPr>
                <p:cNvPr id="43" name="Line 87"/>
                <p:cNvSpPr>
                  <a:spLocks noChangeShapeType="1"/>
                </p:cNvSpPr>
                <p:nvPr/>
              </p:nvSpPr>
              <p:spPr bwMode="auto">
                <a:xfrm flipV="1">
                  <a:off x="1701" y="3113"/>
                  <a:ext cx="408" cy="181"/>
                </a:xfrm>
                <a:prstGeom prst="line">
                  <a:avLst/>
                </a:prstGeom>
                <a:noFill/>
                <a:ln w="9525">
                  <a:solidFill>
                    <a:schemeClr val="tx1"/>
                  </a:solidFill>
                  <a:round/>
                  <a:headEnd/>
                  <a:tailEnd/>
                </a:ln>
                <a:effectLst>
                  <a:outerShdw blurRad="50800" dist="38100" dir="2700000" algn="tl" rotWithShape="0">
                    <a:prstClr val="black">
                      <a:alpha val="40000"/>
                    </a:prstClr>
                  </a:outerShdw>
                </a:effectLst>
              </p:spPr>
              <p:txBody>
                <a:bodyPr wrap="none" anchor="ctr"/>
                <a:lstStyle/>
                <a:p>
                  <a:endParaRPr lang="ja-JP" altLang="en-US"/>
                </a:p>
              </p:txBody>
            </p:sp>
            <p:sp>
              <p:nvSpPr>
                <p:cNvPr id="44" name="Oval 88"/>
                <p:cNvSpPr>
                  <a:spLocks noChangeArrowheads="1"/>
                </p:cNvSpPr>
                <p:nvPr/>
              </p:nvSpPr>
              <p:spPr bwMode="auto">
                <a:xfrm>
                  <a:off x="2099" y="3085"/>
                  <a:ext cx="46" cy="45"/>
                </a:xfrm>
                <a:prstGeom prst="ellipse">
                  <a:avLst/>
                </a:prstGeom>
                <a:solidFill>
                  <a:schemeClr val="accent1"/>
                </a:solidFill>
                <a:ln w="9525" algn="ctr">
                  <a:solidFill>
                    <a:schemeClr val="tx1"/>
                  </a:solidFill>
                  <a:round/>
                  <a:headEnd/>
                  <a:tailEnd/>
                </a:ln>
                <a:effectLst/>
              </p:spPr>
              <p:txBody>
                <a:bodyPr wrap="none" anchor="ctr"/>
                <a:lstStyle/>
                <a:p>
                  <a:endParaRPr lang="ja-JP" altLang="en-US"/>
                </a:p>
              </p:txBody>
            </p:sp>
          </p:grpSp>
          <p:grpSp>
            <p:nvGrpSpPr>
              <p:cNvPr id="38" name="Group 89"/>
              <p:cNvGrpSpPr>
                <a:grpSpLocks/>
              </p:cNvGrpSpPr>
              <p:nvPr/>
            </p:nvGrpSpPr>
            <p:grpSpPr bwMode="auto">
              <a:xfrm>
                <a:off x="1338" y="2750"/>
                <a:ext cx="590" cy="862"/>
                <a:chOff x="657" y="1412"/>
                <a:chExt cx="590" cy="862"/>
              </a:xfrm>
            </p:grpSpPr>
            <p:sp>
              <p:nvSpPr>
                <p:cNvPr id="39" name="AutoShape 9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40" name="Oval 91"/>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41" name="Oval 92"/>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42" name="Oval 93"/>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grpSp>
      <p:sp>
        <p:nvSpPr>
          <p:cNvPr id="32" name="Text Box 95"/>
          <p:cNvSpPr txBox="1">
            <a:spLocks noChangeArrowheads="1"/>
          </p:cNvSpPr>
          <p:nvPr/>
        </p:nvSpPr>
        <p:spPr bwMode="auto">
          <a:xfrm>
            <a:off x="3571836" y="3289208"/>
            <a:ext cx="5143568" cy="92333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a:latin typeface="Verdana" pitchFamily="34" charset="0"/>
              </a:rPr>
              <a:t>A touch </a:t>
            </a:r>
            <a:r>
              <a:rPr lang="en-US" altLang="ja-JP" sz="1800" b="1" dirty="0" smtClean="0">
                <a:latin typeface="Verdana" pitchFamily="34" charset="0"/>
              </a:rPr>
              <a:t>screen system (~multi-touch)</a:t>
            </a:r>
          </a:p>
          <a:p>
            <a:pPr algn="l"/>
            <a:r>
              <a:rPr lang="ja-JP" altLang="en-US" sz="1800" b="1" dirty="0" smtClean="0">
                <a:latin typeface="Verdana" pitchFamily="34" charset="0"/>
              </a:rPr>
              <a:t>・</a:t>
            </a:r>
            <a:r>
              <a:rPr lang="en-US" altLang="ja-JP" sz="1800" b="1" dirty="0" smtClean="0">
                <a:latin typeface="Verdana" pitchFamily="34" charset="0"/>
              </a:rPr>
              <a:t>where you touch is where you point</a:t>
            </a:r>
          </a:p>
          <a:p>
            <a:pPr algn="l"/>
            <a:r>
              <a:rPr lang="ja-JP" altLang="en-US" sz="1800" b="1" dirty="0" smtClean="0">
                <a:latin typeface="Verdana" pitchFamily="34" charset="0"/>
              </a:rPr>
              <a:t>・</a:t>
            </a:r>
            <a:r>
              <a:rPr lang="en-US" altLang="ja-JP" sz="1800" b="1" dirty="0" smtClean="0">
                <a:latin typeface="Verdana" pitchFamily="34" charset="0"/>
              </a:rPr>
              <a:t>direct manipulation</a:t>
            </a:r>
            <a:endParaRPr lang="en-US" altLang="ja-JP" sz="1800" b="1" dirty="0">
              <a:latin typeface="Verdana" pitchFamily="34" charset="0"/>
            </a:endParaRPr>
          </a:p>
        </p:txBody>
      </p:sp>
      <p:sp>
        <p:nvSpPr>
          <p:cNvPr id="4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57"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58"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grpSp>
        <p:nvGrpSpPr>
          <p:cNvPr id="59" name="グループ化 58"/>
          <p:cNvGrpSpPr/>
          <p:nvPr/>
        </p:nvGrpSpPr>
        <p:grpSpPr>
          <a:xfrm>
            <a:off x="3240930" y="4653136"/>
            <a:ext cx="4857214" cy="967237"/>
            <a:chOff x="3851920" y="5301208"/>
            <a:chExt cx="4857214" cy="967237"/>
          </a:xfrm>
        </p:grpSpPr>
        <p:sp>
          <p:nvSpPr>
            <p:cNvPr id="55" name="Text Box 55"/>
            <p:cNvSpPr txBox="1">
              <a:spLocks noChangeArrowheads="1"/>
            </p:cNvSpPr>
            <p:nvPr/>
          </p:nvSpPr>
          <p:spPr bwMode="auto">
            <a:xfrm>
              <a:off x="3851920" y="5729836"/>
              <a:ext cx="4857214"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Apple's iPad touchscreen computer</a:t>
              </a:r>
            </a:p>
            <a:p>
              <a:pPr algn="l"/>
              <a:r>
                <a:rPr lang="en-US" altLang="ja-JP" sz="1100" b="1" dirty="0" smtClean="0">
                  <a:latin typeface="Verdana" pitchFamily="34" charset="0"/>
                </a:rPr>
                <a:t>http://news.bbc.co.uk/2/hi/technology/8484823.stm</a:t>
              </a:r>
              <a:endParaRPr lang="en-US" altLang="ja-JP" sz="1100" b="1" dirty="0">
                <a:latin typeface="Verdana" pitchFamily="34" charset="0"/>
              </a:endParaRPr>
            </a:p>
          </p:txBody>
        </p:sp>
        <p:sp>
          <p:nvSpPr>
            <p:cNvPr id="56" name="動作設定ボタン : ビデオ 55">
              <a:hlinkClick r:id="rId2" highlightClick="1"/>
            </p:cNvPr>
            <p:cNvSpPr/>
            <p:nvPr/>
          </p:nvSpPr>
          <p:spPr>
            <a:xfrm>
              <a:off x="3923358" y="5301208"/>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63" name="グループ化 62"/>
          <p:cNvGrpSpPr/>
          <p:nvPr/>
        </p:nvGrpSpPr>
        <p:grpSpPr>
          <a:xfrm>
            <a:off x="3240930" y="5733256"/>
            <a:ext cx="5795566" cy="967237"/>
            <a:chOff x="3060402" y="5733256"/>
            <a:chExt cx="5795566" cy="967237"/>
          </a:xfrm>
        </p:grpSpPr>
        <p:sp>
          <p:nvSpPr>
            <p:cNvPr id="61" name="Text Box 55"/>
            <p:cNvSpPr txBox="1">
              <a:spLocks noChangeArrowheads="1"/>
            </p:cNvSpPr>
            <p:nvPr/>
          </p:nvSpPr>
          <p:spPr bwMode="auto">
            <a:xfrm>
              <a:off x="3060402" y="6161884"/>
              <a:ext cx="5795566"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The good and the bad of the new iPad</a:t>
              </a:r>
            </a:p>
            <a:p>
              <a:pPr algn="l"/>
              <a:r>
                <a:rPr lang="en-US" altLang="ja-JP" sz="1100" b="1" dirty="0" smtClean="0">
                  <a:latin typeface="Verdana" pitchFamily="34" charset="0"/>
                </a:rPr>
                <a:t>http://news.bbc.co.uk/2/hi/programmes/click_online/8487728.stm</a:t>
              </a:r>
              <a:endParaRPr lang="en-US" altLang="ja-JP" sz="1100" b="1" dirty="0">
                <a:latin typeface="Verdana" pitchFamily="34" charset="0"/>
              </a:endParaRPr>
            </a:p>
          </p:txBody>
        </p:sp>
        <p:sp>
          <p:nvSpPr>
            <p:cNvPr id="62" name="動作設定ボタン : ビデオ 61">
              <a:hlinkClick r:id="rId3" highlightClick="1"/>
            </p:cNvPr>
            <p:cNvSpPr/>
            <p:nvPr/>
          </p:nvSpPr>
          <p:spPr>
            <a:xfrm>
              <a:off x="3131840" y="5733256"/>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Question: </a:t>
            </a:r>
            <a:r>
              <a:rPr lang="en-US" altLang="ja-JP" sz="3200" b="1" dirty="0" smtClean="0">
                <a:solidFill>
                  <a:schemeClr val="tx1">
                    <a:lumMod val="50000"/>
                    <a:lumOff val="50000"/>
                  </a:schemeClr>
                </a:solidFill>
                <a:latin typeface="Verdana" pitchFamily="34" charset="0"/>
              </a:rPr>
              <a:t>What is your </a:t>
            </a:r>
            <a:r>
              <a:rPr lang="en-US" altLang="ja-JP" sz="3200" b="1" dirty="0" smtClean="0">
                <a:latin typeface="Verdana" pitchFamily="34" charset="0"/>
              </a:rPr>
              <a:t>gesture</a:t>
            </a:r>
            <a:r>
              <a:rPr lang="en-US" altLang="ja-JP" sz="3200" b="1" dirty="0" smtClean="0">
                <a:solidFill>
                  <a:schemeClr val="tx1">
                    <a:lumMod val="50000"/>
                    <a:lumOff val="50000"/>
                  </a:schemeClr>
                </a:solidFill>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1.</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9"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10"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grpSp>
        <p:nvGrpSpPr>
          <p:cNvPr id="19" name="グループ化 18"/>
          <p:cNvGrpSpPr/>
          <p:nvPr/>
        </p:nvGrpSpPr>
        <p:grpSpPr>
          <a:xfrm>
            <a:off x="1857356" y="2571744"/>
            <a:ext cx="2571768" cy="3143272"/>
            <a:chOff x="1857356" y="2571744"/>
            <a:chExt cx="2571768" cy="3143272"/>
          </a:xfrm>
        </p:grpSpPr>
        <p:sp>
          <p:nvSpPr>
            <p:cNvPr id="11" name="角丸四角形 10"/>
            <p:cNvSpPr/>
            <p:nvPr/>
          </p:nvSpPr>
          <p:spPr>
            <a:xfrm>
              <a:off x="185735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71670"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5072066" y="2571744"/>
            <a:ext cx="2571768" cy="3143272"/>
            <a:chOff x="5072066" y="2571744"/>
            <a:chExt cx="2571768" cy="3143272"/>
          </a:xfrm>
        </p:grpSpPr>
        <p:sp>
          <p:nvSpPr>
            <p:cNvPr id="12" name="角丸四角形 11"/>
            <p:cNvSpPr/>
            <p:nvPr/>
          </p:nvSpPr>
          <p:spPr>
            <a:xfrm>
              <a:off x="507206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643702" y="271462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Text Box 6"/>
          <p:cNvSpPr txBox="1">
            <a:spLocks noChangeArrowheads="1"/>
          </p:cNvSpPr>
          <p:nvPr/>
        </p:nvSpPr>
        <p:spPr bwMode="auto">
          <a:xfrm>
            <a:off x="185735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Before </a:t>
            </a:r>
            <a:endParaRPr lang="en-US" altLang="ja-JP" sz="3200" b="1" dirty="0">
              <a:solidFill>
                <a:schemeClr val="tx1">
                  <a:lumMod val="50000"/>
                  <a:lumOff val="50000"/>
                </a:schemeClr>
              </a:solidFill>
              <a:latin typeface="Verdana" pitchFamily="34" charset="0"/>
            </a:endParaRPr>
          </a:p>
        </p:txBody>
      </p:sp>
      <p:sp>
        <p:nvSpPr>
          <p:cNvPr id="18" name="Text Box 6"/>
          <p:cNvSpPr txBox="1">
            <a:spLocks noChangeArrowheads="1"/>
          </p:cNvSpPr>
          <p:nvPr/>
        </p:nvSpPr>
        <p:spPr bwMode="auto">
          <a:xfrm>
            <a:off x="507206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After </a:t>
            </a:r>
            <a:endParaRPr lang="en-US" altLang="ja-JP" sz="3200" b="1" dirty="0">
              <a:solidFill>
                <a:schemeClr val="tx1">
                  <a:lumMod val="50000"/>
                  <a:lumOff val="50000"/>
                </a:schemeClr>
              </a:solidFill>
              <a:latin typeface="Verdana" pitchFamily="34" charset="0"/>
            </a:endParaRPr>
          </a:p>
        </p:txBody>
      </p:sp>
      <p:sp>
        <p:nvSpPr>
          <p:cNvPr id="21" name="Text Box 55"/>
          <p:cNvSpPr txBox="1">
            <a:spLocks noChangeArrowheads="1"/>
          </p:cNvSpPr>
          <p:nvPr/>
        </p:nvSpPr>
        <p:spPr bwMode="auto">
          <a:xfrm>
            <a:off x="2786050" y="6572272"/>
            <a:ext cx="628654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i="1" dirty="0" smtClean="0">
                <a:latin typeface="Verdana" pitchFamily="34" charset="0"/>
              </a:rPr>
              <a:t>from</a:t>
            </a:r>
            <a:r>
              <a:rPr lang="en-US" altLang="ja-JP" sz="1100" b="1" dirty="0" smtClean="0">
                <a:latin typeface="Verdana" pitchFamily="34" charset="0"/>
              </a:rPr>
              <a:t> Prof. D. </a:t>
            </a:r>
            <a:r>
              <a:rPr lang="en-US" altLang="ja-JP" sz="1100" b="1" dirty="0" err="1" smtClean="0">
                <a:latin typeface="Verdana" pitchFamily="34" charset="0"/>
              </a:rPr>
              <a:t>Wigdor</a:t>
            </a:r>
            <a:r>
              <a:rPr lang="en-US" altLang="ja-JP" sz="1100" b="1" dirty="0" smtClean="0">
                <a:latin typeface="Verdana" pitchFamily="34" charset="0"/>
              </a:rPr>
              <a:t> (Microsoft) as Invited talk, AVI2010, Roma, Italy</a:t>
            </a:r>
            <a:endParaRPr lang="en-US" altLang="ja-JP" sz="1100" b="1" dirty="0">
              <a:latin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Question: </a:t>
            </a:r>
            <a:r>
              <a:rPr lang="en-US" altLang="ja-JP" sz="3200" b="1" dirty="0" smtClean="0">
                <a:solidFill>
                  <a:schemeClr val="tx1">
                    <a:lumMod val="50000"/>
                    <a:lumOff val="50000"/>
                  </a:schemeClr>
                </a:solidFill>
                <a:latin typeface="Verdana" pitchFamily="34" charset="0"/>
              </a:rPr>
              <a:t>What is your </a:t>
            </a:r>
            <a:r>
              <a:rPr lang="en-US" altLang="ja-JP" sz="3200" b="1" dirty="0" smtClean="0">
                <a:latin typeface="Verdana" pitchFamily="34" charset="0"/>
              </a:rPr>
              <a:t>gesture</a:t>
            </a:r>
            <a:r>
              <a:rPr lang="en-US" altLang="ja-JP" sz="3200" b="1" dirty="0" smtClean="0">
                <a:solidFill>
                  <a:schemeClr val="tx1">
                    <a:lumMod val="50000"/>
                    <a:lumOff val="50000"/>
                  </a:schemeClr>
                </a:solidFill>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2.</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9"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10"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grpSp>
        <p:nvGrpSpPr>
          <p:cNvPr id="2" name="グループ化 18"/>
          <p:cNvGrpSpPr/>
          <p:nvPr/>
        </p:nvGrpSpPr>
        <p:grpSpPr>
          <a:xfrm>
            <a:off x="1857356" y="2571744"/>
            <a:ext cx="2571768" cy="3143272"/>
            <a:chOff x="1857356" y="2571744"/>
            <a:chExt cx="2571768" cy="3143272"/>
          </a:xfrm>
        </p:grpSpPr>
        <p:sp>
          <p:nvSpPr>
            <p:cNvPr id="11" name="角丸四角形 10"/>
            <p:cNvSpPr/>
            <p:nvPr/>
          </p:nvSpPr>
          <p:spPr>
            <a:xfrm>
              <a:off x="185735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71670"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Text Box 6"/>
          <p:cNvSpPr txBox="1">
            <a:spLocks noChangeArrowheads="1"/>
          </p:cNvSpPr>
          <p:nvPr/>
        </p:nvSpPr>
        <p:spPr bwMode="auto">
          <a:xfrm>
            <a:off x="185735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Before </a:t>
            </a:r>
            <a:endParaRPr lang="en-US" altLang="ja-JP" sz="3200" b="1" dirty="0">
              <a:solidFill>
                <a:schemeClr val="tx1">
                  <a:lumMod val="50000"/>
                  <a:lumOff val="50000"/>
                </a:schemeClr>
              </a:solidFill>
              <a:latin typeface="Verdana" pitchFamily="34" charset="0"/>
            </a:endParaRPr>
          </a:p>
        </p:txBody>
      </p:sp>
      <p:sp>
        <p:nvSpPr>
          <p:cNvPr id="18" name="Text Box 6"/>
          <p:cNvSpPr txBox="1">
            <a:spLocks noChangeArrowheads="1"/>
          </p:cNvSpPr>
          <p:nvPr/>
        </p:nvSpPr>
        <p:spPr bwMode="auto">
          <a:xfrm>
            <a:off x="507206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After </a:t>
            </a:r>
            <a:endParaRPr lang="en-US" altLang="ja-JP" sz="3200" b="1" dirty="0">
              <a:solidFill>
                <a:schemeClr val="tx1">
                  <a:lumMod val="50000"/>
                  <a:lumOff val="50000"/>
                </a:schemeClr>
              </a:solidFill>
              <a:latin typeface="Verdana" pitchFamily="34" charset="0"/>
            </a:endParaRPr>
          </a:p>
        </p:txBody>
      </p:sp>
      <p:grpSp>
        <p:nvGrpSpPr>
          <p:cNvPr id="19" name="グループ化 18"/>
          <p:cNvGrpSpPr/>
          <p:nvPr/>
        </p:nvGrpSpPr>
        <p:grpSpPr>
          <a:xfrm>
            <a:off x="5072066" y="2571744"/>
            <a:ext cx="2571768" cy="3143272"/>
            <a:chOff x="1857356" y="2571744"/>
            <a:chExt cx="2571768" cy="3143272"/>
          </a:xfrm>
        </p:grpSpPr>
        <p:sp>
          <p:nvSpPr>
            <p:cNvPr id="20" name="角丸四角形 19"/>
            <p:cNvSpPr/>
            <p:nvPr/>
          </p:nvSpPr>
          <p:spPr>
            <a:xfrm>
              <a:off x="185735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071670"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6286512"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Text Box 55"/>
          <p:cNvSpPr txBox="1">
            <a:spLocks noChangeArrowheads="1"/>
          </p:cNvSpPr>
          <p:nvPr/>
        </p:nvSpPr>
        <p:spPr bwMode="auto">
          <a:xfrm>
            <a:off x="2786050" y="6572272"/>
            <a:ext cx="628654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i="1" dirty="0" smtClean="0">
                <a:latin typeface="Verdana" pitchFamily="34" charset="0"/>
              </a:rPr>
              <a:t>from</a:t>
            </a:r>
            <a:r>
              <a:rPr lang="en-US" altLang="ja-JP" sz="1100" b="1" dirty="0" smtClean="0">
                <a:latin typeface="Verdana" pitchFamily="34" charset="0"/>
              </a:rPr>
              <a:t> Prof. D. </a:t>
            </a:r>
            <a:r>
              <a:rPr lang="en-US" altLang="ja-JP" sz="1100" b="1" dirty="0" err="1" smtClean="0">
                <a:latin typeface="Verdana" pitchFamily="34" charset="0"/>
              </a:rPr>
              <a:t>Wigdor</a:t>
            </a:r>
            <a:r>
              <a:rPr lang="en-US" altLang="ja-JP" sz="1100" b="1" dirty="0" smtClean="0">
                <a:latin typeface="Verdana" pitchFamily="34" charset="0"/>
              </a:rPr>
              <a:t> (Microsoft) as Invited talk, AVI2010, Roma, Italy</a:t>
            </a:r>
            <a:endParaRPr lang="en-US" altLang="ja-JP" sz="1100" b="1" dirty="0">
              <a:latin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2"/>
          <p:cNvGrpSpPr/>
          <p:nvPr/>
        </p:nvGrpSpPr>
        <p:grpSpPr>
          <a:xfrm>
            <a:off x="486228" y="4555606"/>
            <a:ext cx="7871986" cy="2185762"/>
            <a:chOff x="486228" y="4600824"/>
            <a:chExt cx="7871986" cy="2185762"/>
          </a:xfrm>
          <a:effectLst>
            <a:outerShdw blurRad="50800" dist="38100" dir="2700000" algn="tl" rotWithShape="0">
              <a:prstClr val="black">
                <a:alpha val="40000"/>
              </a:prstClr>
            </a:outerShdw>
          </a:effectLst>
        </p:grpSpPr>
        <p:pic>
          <p:nvPicPr>
            <p:cNvPr id="12382" name="Picture 94" descr="C:\Users\root\Pictures\Microsoft クリップ オーガナイザ\j0432610.png"/>
            <p:cNvPicPr>
              <a:picLocks noChangeAspect="1" noChangeArrowheads="1"/>
            </p:cNvPicPr>
            <p:nvPr/>
          </p:nvPicPr>
          <p:blipFill>
            <a:blip r:embed="rId2" cstate="print"/>
            <a:srcRect/>
            <a:stretch>
              <a:fillRect/>
            </a:stretch>
          </p:blipFill>
          <p:spPr bwMode="auto">
            <a:xfrm>
              <a:off x="486228" y="4779419"/>
              <a:ext cx="1828572" cy="1828572"/>
            </a:xfrm>
            <a:prstGeom prst="rect">
              <a:avLst/>
            </a:prstGeom>
            <a:noFill/>
          </p:spPr>
        </p:pic>
        <p:pic>
          <p:nvPicPr>
            <p:cNvPr id="12376" name="Picture 88" descr="C:\Users\root\AppData\Local\Microsoft\Windows\Temporary Internet Files\Content.IE5\LHIBIEM7\MCj04325650000[1].png"/>
            <p:cNvPicPr>
              <a:picLocks noChangeAspect="1" noChangeArrowheads="1"/>
            </p:cNvPicPr>
            <p:nvPr/>
          </p:nvPicPr>
          <p:blipFill>
            <a:blip r:embed="rId3" cstate="print"/>
            <a:srcRect/>
            <a:stretch>
              <a:fillRect/>
            </a:stretch>
          </p:blipFill>
          <p:spPr bwMode="auto">
            <a:xfrm flipH="1">
              <a:off x="6172452" y="4600824"/>
              <a:ext cx="2185762" cy="2185762"/>
            </a:xfrm>
            <a:prstGeom prst="rect">
              <a:avLst/>
            </a:prstGeom>
            <a:noFill/>
          </p:spPr>
        </p:pic>
        <p:sp>
          <p:nvSpPr>
            <p:cNvPr id="12368" name="AutoShape 80"/>
            <p:cNvSpPr>
              <a:spLocks noChangeArrowheads="1"/>
            </p:cNvSpPr>
            <p:nvPr/>
          </p:nvSpPr>
          <p:spPr bwMode="auto">
            <a:xfrm>
              <a:off x="2367206" y="5326308"/>
              <a:ext cx="3816350" cy="504825"/>
            </a:xfrm>
            <a:prstGeom prst="leftRightArrow">
              <a:avLst>
                <a:gd name="adj1" fmla="val 100000"/>
                <a:gd name="adj2" fmla="val 6037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800" b="1" dirty="0">
                  <a:latin typeface="Verdana" pitchFamily="34" charset="0"/>
                </a:rPr>
                <a:t>Interaction</a:t>
              </a:r>
            </a:p>
          </p:txBody>
        </p:sp>
      </p:grpSp>
      <p:sp>
        <p:nvSpPr>
          <p:cNvPr id="12294" name="Text Box 6"/>
          <p:cNvSpPr txBox="1">
            <a:spLocks noChangeArrowheads="1"/>
          </p:cNvSpPr>
          <p:nvPr/>
        </p:nvSpPr>
        <p:spPr bwMode="auto">
          <a:xfrm>
            <a:off x="1439069" y="1692275"/>
            <a:ext cx="6265863"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r>
              <a:rPr lang="en-US" altLang="ja-JP" sz="1800" b="1" dirty="0">
                <a:latin typeface="Verdana" pitchFamily="34" charset="0"/>
              </a:rPr>
              <a:t>HCI -</a:t>
            </a:r>
            <a:r>
              <a:rPr lang="ja-JP" altLang="en-US" sz="1800" b="1" dirty="0">
                <a:latin typeface="Verdana" pitchFamily="34" charset="0"/>
              </a:rPr>
              <a:t>　</a:t>
            </a:r>
            <a:r>
              <a:rPr lang="en-US" altLang="ja-JP" sz="1800" b="1" dirty="0">
                <a:latin typeface="Verdana" pitchFamily="34" charset="0"/>
              </a:rPr>
              <a:t>H</a:t>
            </a:r>
            <a:r>
              <a:rPr lang="en-US" altLang="ja-JP" sz="1800" b="1" dirty="0">
                <a:solidFill>
                  <a:schemeClr val="tx1">
                    <a:lumMod val="50000"/>
                    <a:lumOff val="50000"/>
                  </a:schemeClr>
                </a:solidFill>
                <a:latin typeface="Verdana" pitchFamily="34" charset="0"/>
              </a:rPr>
              <a:t>uman</a:t>
            </a:r>
            <a:r>
              <a:rPr lang="en-US" altLang="ja-JP" sz="1800" b="1" dirty="0">
                <a:latin typeface="Verdana" pitchFamily="34" charset="0"/>
              </a:rPr>
              <a:t> C</a:t>
            </a:r>
            <a:r>
              <a:rPr lang="en-US" altLang="ja-JP" sz="1800" b="1" dirty="0">
                <a:solidFill>
                  <a:schemeClr val="tx1">
                    <a:lumMod val="50000"/>
                    <a:lumOff val="50000"/>
                  </a:schemeClr>
                </a:solidFill>
                <a:latin typeface="Verdana" pitchFamily="34" charset="0"/>
              </a:rPr>
              <a:t>omputer</a:t>
            </a:r>
            <a:r>
              <a:rPr lang="en-US" altLang="ja-JP" sz="1800" b="1" dirty="0">
                <a:latin typeface="Verdana" pitchFamily="34" charset="0"/>
              </a:rPr>
              <a:t> I</a:t>
            </a:r>
            <a:r>
              <a:rPr lang="en-US" altLang="ja-JP" sz="1800" b="1" dirty="0">
                <a:solidFill>
                  <a:schemeClr val="tx1">
                    <a:lumMod val="50000"/>
                    <a:lumOff val="50000"/>
                  </a:schemeClr>
                </a:solidFill>
                <a:latin typeface="Verdana" pitchFamily="34" charset="0"/>
              </a:rPr>
              <a:t>nteraction</a:t>
            </a:r>
          </a:p>
        </p:txBody>
      </p:sp>
      <p:sp>
        <p:nvSpPr>
          <p:cNvPr id="12346" name="Text Box 58"/>
          <p:cNvSpPr txBox="1">
            <a:spLocks noChangeArrowheads="1"/>
          </p:cNvSpPr>
          <p:nvPr/>
        </p:nvSpPr>
        <p:spPr bwMode="auto">
          <a:xfrm>
            <a:off x="250825" y="2101850"/>
            <a:ext cx="8642350" cy="830997"/>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r>
              <a:rPr lang="ja-JP" altLang="en-US" b="1" dirty="0">
                <a:solidFill>
                  <a:srgbClr val="FF0000"/>
                </a:solidFill>
              </a:rPr>
              <a:t>人</a:t>
            </a:r>
            <a:r>
              <a:rPr lang="ja-JP" altLang="en-US" b="1" dirty="0"/>
              <a:t>と</a:t>
            </a:r>
            <a:r>
              <a:rPr lang="ja-JP" altLang="en-US" b="1" dirty="0">
                <a:solidFill>
                  <a:srgbClr val="FF0000"/>
                </a:solidFill>
              </a:rPr>
              <a:t>計算機</a:t>
            </a:r>
            <a:r>
              <a:rPr lang="ja-JP" altLang="en-US" b="1" dirty="0"/>
              <a:t>の間で</a:t>
            </a:r>
            <a:r>
              <a:rPr lang="ja-JP" altLang="en-US" b="1" dirty="0">
                <a:solidFill>
                  <a:srgbClr val="FF0000"/>
                </a:solidFill>
              </a:rPr>
              <a:t>やり取り</a:t>
            </a:r>
            <a:r>
              <a:rPr lang="ja-JP" altLang="en-US" b="1" dirty="0"/>
              <a:t>が行われるシステムの設計、</a:t>
            </a:r>
          </a:p>
          <a:p>
            <a:r>
              <a:rPr lang="ja-JP" altLang="en-US" b="1" dirty="0"/>
              <a:t>実現、評価および、それらに付随する多くの現象に関する学問</a:t>
            </a:r>
          </a:p>
        </p:txBody>
      </p:sp>
      <p:sp>
        <p:nvSpPr>
          <p:cNvPr id="12371" name="AutoShape 83"/>
          <p:cNvSpPr>
            <a:spLocks noChangeArrowheads="1"/>
          </p:cNvSpPr>
          <p:nvPr/>
        </p:nvSpPr>
        <p:spPr bwMode="auto">
          <a:xfrm>
            <a:off x="3000364" y="3571876"/>
            <a:ext cx="2857520" cy="1357322"/>
          </a:xfrm>
          <a:prstGeom prst="cloudCallout">
            <a:avLst>
              <a:gd name="adj1" fmla="val -591"/>
              <a:gd name="adj2" fmla="val 87602"/>
            </a:avLst>
          </a:prstGeom>
          <a:ln>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Interaction Design</a:t>
            </a:r>
          </a:p>
        </p:txBody>
      </p:sp>
      <p:sp>
        <p:nvSpPr>
          <p:cNvPr id="12373" name="AutoShape 85"/>
          <p:cNvSpPr>
            <a:spLocks noChangeArrowheads="1"/>
          </p:cNvSpPr>
          <p:nvPr/>
        </p:nvSpPr>
        <p:spPr bwMode="auto">
          <a:xfrm>
            <a:off x="428596" y="3071810"/>
            <a:ext cx="3384550" cy="1143008"/>
          </a:xfrm>
          <a:prstGeom prst="cloudCallout">
            <a:avLst>
              <a:gd name="adj1" fmla="val -13437"/>
              <a:gd name="adj2" fmla="val 125883"/>
            </a:avLst>
          </a:prstGeom>
          <a:ln>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Human Modeling</a:t>
            </a:r>
            <a:endParaRPr lang="en-US" altLang="ja-JP" sz="1800" b="1" dirty="0">
              <a:effectLst>
                <a:outerShdw blurRad="38100" dist="38100" dir="2700000" algn="tl">
                  <a:srgbClr val="000000">
                    <a:alpha val="43137"/>
                  </a:srgbClr>
                </a:outerShdw>
              </a:effectLst>
              <a:latin typeface="Verdana" pitchFamily="34" charset="0"/>
            </a:endParaRPr>
          </a:p>
        </p:txBody>
      </p:sp>
      <p:sp>
        <p:nvSpPr>
          <p:cNvPr id="12369" name="AutoShape 81"/>
          <p:cNvSpPr>
            <a:spLocks noChangeArrowheads="1"/>
          </p:cNvSpPr>
          <p:nvPr/>
        </p:nvSpPr>
        <p:spPr bwMode="auto">
          <a:xfrm>
            <a:off x="5429256" y="3286124"/>
            <a:ext cx="3143272" cy="1285884"/>
          </a:xfrm>
          <a:prstGeom prst="cloudCallout">
            <a:avLst>
              <a:gd name="adj1" fmla="val 8631"/>
              <a:gd name="adj2" fmla="val 115026"/>
            </a:avLst>
          </a:prstGeom>
          <a:ln>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Interface &amp; Devices</a:t>
            </a:r>
          </a:p>
        </p:txBody>
      </p:sp>
      <p:grpSp>
        <p:nvGrpSpPr>
          <p:cNvPr id="20" name="グループ化 19"/>
          <p:cNvGrpSpPr/>
          <p:nvPr/>
        </p:nvGrpSpPr>
        <p:grpSpPr>
          <a:xfrm>
            <a:off x="2682081" y="230175"/>
            <a:ext cx="3779838" cy="1412875"/>
            <a:chOff x="2682081" y="71414"/>
            <a:chExt cx="3779838" cy="1412875"/>
          </a:xfrm>
          <a:effectLst>
            <a:outerShdw blurRad="50800" dist="38100" dir="2700000" algn="tl" rotWithShape="0">
              <a:prstClr val="black">
                <a:alpha val="40000"/>
              </a:prstClr>
            </a:outerShdw>
          </a:effectLst>
        </p:grpSpPr>
        <p:sp>
          <p:nvSpPr>
            <p:cNvPr id="17" name="Rectangle 3"/>
            <p:cNvSpPr>
              <a:spLocks noChangeArrowheads="1"/>
            </p:cNvSpPr>
            <p:nvPr/>
          </p:nvSpPr>
          <p:spPr bwMode="auto">
            <a:xfrm>
              <a:off x="2682081" y="71414"/>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8" name="Text Box 4"/>
            <p:cNvSpPr txBox="1">
              <a:spLocks noChangeArrowheads="1"/>
            </p:cNvSpPr>
            <p:nvPr/>
          </p:nvSpPr>
          <p:spPr bwMode="auto">
            <a:xfrm>
              <a:off x="3042444" y="178948"/>
              <a:ext cx="3059113" cy="707886"/>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r>
                <a:rPr lang="en-US" altLang="ja-JP" sz="2000" b="1" dirty="0">
                  <a:latin typeface="Verdana" pitchFamily="34" charset="0"/>
                </a:rPr>
                <a:t>Human Computer Interaction</a:t>
              </a:r>
            </a:p>
          </p:txBody>
        </p:sp>
        <p:sp>
          <p:nvSpPr>
            <p:cNvPr id="19" name="Text Box 5"/>
            <p:cNvSpPr txBox="1">
              <a:spLocks noChangeArrowheads="1"/>
            </p:cNvSpPr>
            <p:nvPr/>
          </p:nvSpPr>
          <p:spPr bwMode="auto">
            <a:xfrm>
              <a:off x="2717800" y="786548"/>
              <a:ext cx="3708400" cy="581025"/>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sz="2000" b="1" dirty="0">
                  <a:latin typeface="Verdana" pitchFamily="34" charset="0"/>
                  <a:ea typeface="ＭＳ ゴシック" pitchFamily="49" charset="-128"/>
                </a:rPr>
                <a:t>ヒューマンコンピュータインタラクション</a:t>
              </a: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369"/>
                                        </p:tgtEl>
                                        <p:attrNameLst>
                                          <p:attrName>style.visibility</p:attrName>
                                        </p:attrNameLst>
                                      </p:cBhvr>
                                      <p:to>
                                        <p:strVal val="visible"/>
                                      </p:to>
                                    </p:set>
                                    <p:animEffect transition="in" filter="dissolve">
                                      <p:cBhvr>
                                        <p:cTn id="12" dur="500"/>
                                        <p:tgtEl>
                                          <p:spTgt spid="1236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373"/>
                                        </p:tgtEl>
                                        <p:attrNameLst>
                                          <p:attrName>style.visibility</p:attrName>
                                        </p:attrNameLst>
                                      </p:cBhvr>
                                      <p:to>
                                        <p:strVal val="visible"/>
                                      </p:to>
                                    </p:set>
                                    <p:animEffect transition="in" filter="dissolve">
                                      <p:cBhvr>
                                        <p:cTn id="17" dur="500"/>
                                        <p:tgtEl>
                                          <p:spTgt spid="1237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371"/>
                                        </p:tgtEl>
                                        <p:attrNameLst>
                                          <p:attrName>style.visibility</p:attrName>
                                        </p:attrNameLst>
                                      </p:cBhvr>
                                      <p:to>
                                        <p:strVal val="visible"/>
                                      </p:to>
                                    </p:set>
                                    <p:animEffect transition="in" filter="dissolve">
                                      <p:cBhvr>
                                        <p:cTn id="22" dur="500"/>
                                        <p:tgtEl>
                                          <p:spTgt spid="12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1" grpId="0" animBg="1"/>
      <p:bldP spid="12373" grpId="0" animBg="1"/>
      <p:bldP spid="123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428736"/>
            <a:ext cx="867971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Question: </a:t>
            </a:r>
            <a:r>
              <a:rPr lang="en-US" altLang="ja-JP" sz="3200" b="1" dirty="0" smtClean="0">
                <a:solidFill>
                  <a:schemeClr val="tx1">
                    <a:lumMod val="50000"/>
                    <a:lumOff val="50000"/>
                  </a:schemeClr>
                </a:solidFill>
                <a:latin typeface="Verdana" pitchFamily="34" charset="0"/>
              </a:rPr>
              <a:t>What is your </a:t>
            </a:r>
            <a:r>
              <a:rPr lang="en-US" altLang="ja-JP" sz="3200" b="1" dirty="0" smtClean="0">
                <a:latin typeface="Verdana" pitchFamily="34" charset="0"/>
              </a:rPr>
              <a:t>gesture</a:t>
            </a:r>
            <a:r>
              <a:rPr lang="en-US" altLang="ja-JP" sz="3200" b="1" dirty="0" smtClean="0">
                <a:solidFill>
                  <a:schemeClr val="tx1">
                    <a:lumMod val="50000"/>
                    <a:lumOff val="50000"/>
                  </a:schemeClr>
                </a:solidFill>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17" name="Text Box 6"/>
          <p:cNvSpPr txBox="1">
            <a:spLocks noChangeArrowheads="1"/>
          </p:cNvSpPr>
          <p:nvPr/>
        </p:nvSpPr>
        <p:spPr bwMode="auto">
          <a:xfrm>
            <a:off x="1142976" y="2500306"/>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3.</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sp>
        <p:nvSpPr>
          <p:cNvPr id="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9"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10"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grpSp>
        <p:nvGrpSpPr>
          <p:cNvPr id="2" name="グループ化 18"/>
          <p:cNvGrpSpPr/>
          <p:nvPr/>
        </p:nvGrpSpPr>
        <p:grpSpPr>
          <a:xfrm>
            <a:off x="1857356" y="2571744"/>
            <a:ext cx="2571768" cy="3143272"/>
            <a:chOff x="1857356" y="2571744"/>
            <a:chExt cx="2571768" cy="3143272"/>
          </a:xfrm>
        </p:grpSpPr>
        <p:sp>
          <p:nvSpPr>
            <p:cNvPr id="11" name="角丸四角形 10"/>
            <p:cNvSpPr/>
            <p:nvPr/>
          </p:nvSpPr>
          <p:spPr>
            <a:xfrm>
              <a:off x="185735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071670"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5" name="Text Box 6"/>
          <p:cNvSpPr txBox="1">
            <a:spLocks noChangeArrowheads="1"/>
          </p:cNvSpPr>
          <p:nvPr/>
        </p:nvSpPr>
        <p:spPr bwMode="auto">
          <a:xfrm>
            <a:off x="185735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Before </a:t>
            </a:r>
            <a:endParaRPr lang="en-US" altLang="ja-JP" sz="3200" b="1" dirty="0">
              <a:solidFill>
                <a:schemeClr val="tx1">
                  <a:lumMod val="50000"/>
                  <a:lumOff val="50000"/>
                </a:schemeClr>
              </a:solidFill>
              <a:latin typeface="Verdana" pitchFamily="34" charset="0"/>
            </a:endParaRPr>
          </a:p>
        </p:txBody>
      </p:sp>
      <p:sp>
        <p:nvSpPr>
          <p:cNvPr id="18" name="Text Box 6"/>
          <p:cNvSpPr txBox="1">
            <a:spLocks noChangeArrowheads="1"/>
          </p:cNvSpPr>
          <p:nvPr/>
        </p:nvSpPr>
        <p:spPr bwMode="auto">
          <a:xfrm>
            <a:off x="5072066" y="5715016"/>
            <a:ext cx="2571768"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3200" b="1" dirty="0" smtClean="0">
                <a:latin typeface="Verdana" pitchFamily="34" charset="0"/>
              </a:rPr>
              <a:t>After </a:t>
            </a:r>
            <a:endParaRPr lang="en-US" altLang="ja-JP" sz="3200" b="1" dirty="0">
              <a:solidFill>
                <a:schemeClr val="tx1">
                  <a:lumMod val="50000"/>
                  <a:lumOff val="50000"/>
                </a:schemeClr>
              </a:solidFill>
              <a:latin typeface="Verdana" pitchFamily="34" charset="0"/>
            </a:endParaRPr>
          </a:p>
        </p:txBody>
      </p:sp>
      <p:grpSp>
        <p:nvGrpSpPr>
          <p:cNvPr id="3" name="グループ化 18"/>
          <p:cNvGrpSpPr/>
          <p:nvPr/>
        </p:nvGrpSpPr>
        <p:grpSpPr>
          <a:xfrm>
            <a:off x="5072066" y="2571744"/>
            <a:ext cx="2571768" cy="3143272"/>
            <a:chOff x="1857356" y="2571744"/>
            <a:chExt cx="2571768" cy="3143272"/>
          </a:xfrm>
        </p:grpSpPr>
        <p:sp>
          <p:nvSpPr>
            <p:cNvPr id="20" name="角丸四角形 19"/>
            <p:cNvSpPr/>
            <p:nvPr/>
          </p:nvSpPr>
          <p:spPr>
            <a:xfrm>
              <a:off x="1857356" y="2571744"/>
              <a:ext cx="2571768" cy="3143272"/>
            </a:xfrm>
            <a:prstGeom prst="roundRect">
              <a:avLst>
                <a:gd name="adj" fmla="val 439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2071670" y="4500570"/>
              <a:ext cx="857256" cy="1000132"/>
            </a:xfrm>
            <a:prstGeom prst="rect">
              <a:avLst/>
            </a:prstGeom>
            <a:solidFill>
              <a:srgbClr val="FF0000"/>
            </a:solidFill>
            <a:ln>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正方形/長方形 21"/>
          <p:cNvSpPr/>
          <p:nvPr/>
        </p:nvSpPr>
        <p:spPr>
          <a:xfrm>
            <a:off x="6286512" y="4500570"/>
            <a:ext cx="857256" cy="1000132"/>
          </a:xfrm>
          <a:prstGeom prst="rect">
            <a:avLst/>
          </a:prstGeom>
          <a:solidFill>
            <a:schemeClr val="accent2"/>
          </a:solidFill>
          <a:ln>
            <a:solidFill>
              <a:schemeClr val="accent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Text Box 55"/>
          <p:cNvSpPr txBox="1">
            <a:spLocks noChangeArrowheads="1"/>
          </p:cNvSpPr>
          <p:nvPr/>
        </p:nvSpPr>
        <p:spPr bwMode="auto">
          <a:xfrm>
            <a:off x="2786050" y="6572272"/>
            <a:ext cx="628654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i="1" dirty="0" smtClean="0">
                <a:latin typeface="Verdana" pitchFamily="34" charset="0"/>
              </a:rPr>
              <a:t>from</a:t>
            </a:r>
            <a:r>
              <a:rPr lang="en-US" altLang="ja-JP" sz="1100" b="1" dirty="0" smtClean="0">
                <a:latin typeface="Verdana" pitchFamily="34" charset="0"/>
              </a:rPr>
              <a:t> Prof. D. </a:t>
            </a:r>
            <a:r>
              <a:rPr lang="en-US" altLang="ja-JP" sz="1100" b="1" dirty="0" err="1" smtClean="0">
                <a:latin typeface="Verdana" pitchFamily="34" charset="0"/>
              </a:rPr>
              <a:t>Wigdor</a:t>
            </a:r>
            <a:r>
              <a:rPr lang="en-US" altLang="ja-JP" sz="1100" b="1" dirty="0" smtClean="0">
                <a:latin typeface="Verdana" pitchFamily="34" charset="0"/>
              </a:rPr>
              <a:t> (Microsoft) as Invited talk, AVI2010, Roma, Italy</a:t>
            </a:r>
            <a:endParaRPr lang="en-US" altLang="ja-JP" sz="1100" b="1" dirty="0">
              <a:latin typeface="Verdana" pitchFamily="34" charset="0"/>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53"/>
          <p:cNvSpPr txBox="1">
            <a:spLocks noChangeArrowheads="1"/>
          </p:cNvSpPr>
          <p:nvPr/>
        </p:nvSpPr>
        <p:spPr bwMode="auto">
          <a:xfrm>
            <a:off x="357158" y="1844824"/>
            <a:ext cx="8215370"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Augmented cognition</a:t>
            </a:r>
          </a:p>
          <a:p>
            <a:pPr algn="l"/>
            <a:r>
              <a:rPr lang="ja-JP" altLang="en-US" sz="1800" b="1" dirty="0" smtClean="0">
                <a:latin typeface="Verdana" pitchFamily="34" charset="0"/>
              </a:rPr>
              <a:t>・</a:t>
            </a:r>
            <a:r>
              <a:rPr lang="en-US" altLang="ja-JP" sz="1800" b="1" dirty="0" smtClean="0">
                <a:latin typeface="Verdana" pitchFamily="34" charset="0"/>
              </a:rPr>
              <a:t>adapts the user interface to the state of people</a:t>
            </a:r>
          </a:p>
        </p:txBody>
      </p:sp>
      <p:sp>
        <p:nvSpPr>
          <p:cNvPr id="8" name="Text Box 55"/>
          <p:cNvSpPr txBox="1">
            <a:spLocks noChangeArrowheads="1"/>
          </p:cNvSpPr>
          <p:nvPr/>
        </p:nvSpPr>
        <p:spPr bwMode="auto">
          <a:xfrm>
            <a:off x="357158" y="785794"/>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(4/4)</a:t>
            </a:r>
            <a:endParaRPr lang="en-US" altLang="ja-JP" sz="1800" b="1" u="sng" dirty="0">
              <a:latin typeface="Verdana" pitchFamily="34" charset="0"/>
            </a:endParaRPr>
          </a:p>
        </p:txBody>
      </p:sp>
      <p:grpSp>
        <p:nvGrpSpPr>
          <p:cNvPr id="2" name="グループ化 45"/>
          <p:cNvGrpSpPr/>
          <p:nvPr/>
        </p:nvGrpSpPr>
        <p:grpSpPr>
          <a:xfrm>
            <a:off x="714348" y="3429000"/>
            <a:ext cx="2868622" cy="1392490"/>
            <a:chOff x="714348" y="4965468"/>
            <a:chExt cx="2868622" cy="1392490"/>
          </a:xfrm>
          <a:effectLst>
            <a:outerShdw blurRad="50800" dist="38100" dir="2700000" algn="tl" rotWithShape="0">
              <a:prstClr val="black">
                <a:alpha val="40000"/>
              </a:prstClr>
            </a:outerShdw>
          </a:effectLst>
        </p:grpSpPr>
        <p:pic>
          <p:nvPicPr>
            <p:cNvPr id="54274" name="Picture 2" descr="C:\Users\root\AppData\Local\Microsoft\Windows\Temporary Internet Files\Content.IE5\3V2X4S7X\MCj04343750000[1].wmf"/>
            <p:cNvPicPr>
              <a:picLocks noChangeAspect="1" noChangeArrowheads="1"/>
            </p:cNvPicPr>
            <p:nvPr/>
          </p:nvPicPr>
          <p:blipFill>
            <a:blip r:embed="rId2" cstate="print"/>
            <a:srcRect/>
            <a:stretch>
              <a:fillRect/>
            </a:stretch>
          </p:blipFill>
          <p:spPr bwMode="auto">
            <a:xfrm>
              <a:off x="714348" y="5019326"/>
              <a:ext cx="1143008" cy="1068289"/>
            </a:xfrm>
            <a:prstGeom prst="rect">
              <a:avLst/>
            </a:prstGeom>
            <a:noFill/>
          </p:spPr>
        </p:pic>
        <p:grpSp>
          <p:nvGrpSpPr>
            <p:cNvPr id="3" name="グループ化 24"/>
            <p:cNvGrpSpPr/>
            <p:nvPr/>
          </p:nvGrpSpPr>
          <p:grpSpPr>
            <a:xfrm>
              <a:off x="2071670" y="4965468"/>
              <a:ext cx="1511300" cy="1392490"/>
              <a:chOff x="5286380" y="4643446"/>
              <a:chExt cx="1511300" cy="1392490"/>
            </a:xfrm>
          </p:grpSpPr>
          <p:grpSp>
            <p:nvGrpSpPr>
              <p:cNvPr id="4" name="グループ化 10"/>
              <p:cNvGrpSpPr/>
              <p:nvPr/>
            </p:nvGrpSpPr>
            <p:grpSpPr>
              <a:xfrm>
                <a:off x="5286380" y="4643446"/>
                <a:ext cx="1511300" cy="1392490"/>
                <a:chOff x="4859338" y="2060575"/>
                <a:chExt cx="1511300" cy="1392490"/>
              </a:xfrm>
            </p:grpSpPr>
            <p:sp>
              <p:nvSpPr>
                <p:cNvPr id="12" name="Rectangle 18"/>
                <p:cNvSpPr>
                  <a:spLocks noChangeArrowheads="1"/>
                </p:cNvSpPr>
                <p:nvPr/>
              </p:nvSpPr>
              <p:spPr bwMode="auto">
                <a:xfrm>
                  <a:off x="5580063" y="3141663"/>
                  <a:ext cx="71438" cy="287338"/>
                </a:xfrm>
                <a:prstGeom prst="rect">
                  <a:avLst/>
                </a:prstGeom>
                <a:solidFill>
                  <a:schemeClr val="accent1"/>
                </a:solidFill>
                <a:ln w="9525" algn="ctr">
                  <a:solidFill>
                    <a:schemeClr val="tx1"/>
                  </a:solidFill>
                  <a:miter lim="800000"/>
                  <a:headEnd/>
                  <a:tailEnd/>
                </a:ln>
                <a:effectLst/>
              </p:spPr>
              <p:txBody>
                <a:bodyPr wrap="none" anchor="ctr"/>
                <a:lstStyle/>
                <a:p>
                  <a:endParaRPr lang="ja-JP" altLang="en-US"/>
                </a:p>
              </p:txBody>
            </p:sp>
            <p:grpSp>
              <p:nvGrpSpPr>
                <p:cNvPr id="5" name="Group 16"/>
                <p:cNvGrpSpPr>
                  <a:grpSpLocks/>
                </p:cNvGrpSpPr>
                <p:nvPr/>
              </p:nvGrpSpPr>
              <p:grpSpPr bwMode="auto">
                <a:xfrm>
                  <a:off x="4859338" y="2060575"/>
                  <a:ext cx="1511300" cy="1152525"/>
                  <a:chOff x="2200" y="1570"/>
                  <a:chExt cx="952" cy="726"/>
                </a:xfrm>
              </p:grpSpPr>
              <p:sp>
                <p:nvSpPr>
                  <p:cNvPr id="15" name="Rectangle 14"/>
                  <p:cNvSpPr>
                    <a:spLocks noChangeArrowheads="1"/>
                  </p:cNvSpPr>
                  <p:nvPr/>
                </p:nvSpPr>
                <p:spPr bwMode="auto">
                  <a:xfrm>
                    <a:off x="2200" y="1570"/>
                    <a:ext cx="952" cy="7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6" name="Rectangle 15"/>
                  <p:cNvSpPr>
                    <a:spLocks noChangeArrowheads="1"/>
                  </p:cNvSpPr>
                  <p:nvPr/>
                </p:nvSpPr>
                <p:spPr bwMode="auto">
                  <a:xfrm>
                    <a:off x="2245" y="1616"/>
                    <a:ext cx="862" cy="635"/>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14" name="Rectangle 17"/>
                <p:cNvSpPr>
                  <a:spLocks noChangeArrowheads="1"/>
                </p:cNvSpPr>
                <p:nvPr/>
              </p:nvSpPr>
              <p:spPr bwMode="auto">
                <a:xfrm>
                  <a:off x="5148263" y="3308602"/>
                  <a:ext cx="935038" cy="1444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17" name="Text Box 42"/>
              <p:cNvSpPr txBox="1">
                <a:spLocks noChangeArrowheads="1"/>
              </p:cNvSpPr>
              <p:nvPr/>
            </p:nvSpPr>
            <p:spPr bwMode="auto">
              <a:xfrm>
                <a:off x="5357818" y="4679165"/>
                <a:ext cx="1357322"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400" b="1" dirty="0" smtClean="0">
                    <a:latin typeface="Verdana" pitchFamily="34" charset="0"/>
                  </a:rPr>
                  <a:t>&gt;java</a:t>
                </a:r>
                <a:r>
                  <a:rPr lang="en-US" altLang="ja-JP" sz="1800" b="1" dirty="0" smtClean="0">
                    <a:latin typeface="Verdana" pitchFamily="34" charset="0"/>
                  </a:rPr>
                  <a:t> </a:t>
                </a:r>
                <a:endParaRPr lang="en-US" altLang="ja-JP" sz="1800" b="1" dirty="0">
                  <a:latin typeface="Verdana" pitchFamily="34" charset="0"/>
                </a:endParaRPr>
              </a:p>
            </p:txBody>
          </p:sp>
        </p:grpSp>
      </p:grpSp>
      <p:cxnSp>
        <p:nvCxnSpPr>
          <p:cNvPr id="28" name="直線矢印コネクタ 27"/>
          <p:cNvCxnSpPr/>
          <p:nvPr/>
        </p:nvCxnSpPr>
        <p:spPr bwMode="auto">
          <a:xfrm>
            <a:off x="4214810" y="4124451"/>
            <a:ext cx="857256" cy="1588"/>
          </a:xfrm>
          <a:prstGeom prst="straightConnector1">
            <a:avLst/>
          </a:prstGeom>
          <a:ln>
            <a:headEnd type="arrow"/>
            <a:tailEnd type="arrow"/>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grpSp>
        <p:nvGrpSpPr>
          <p:cNvPr id="6" name="グループ化 46"/>
          <p:cNvGrpSpPr/>
          <p:nvPr/>
        </p:nvGrpSpPr>
        <p:grpSpPr>
          <a:xfrm>
            <a:off x="5418905" y="3429000"/>
            <a:ext cx="2807535" cy="1392490"/>
            <a:chOff x="5418905" y="4965468"/>
            <a:chExt cx="2807535" cy="1392490"/>
          </a:xfrm>
          <a:effectLst>
            <a:outerShdw blurRad="50800" dist="38100" dir="2700000" algn="tl" rotWithShape="0">
              <a:prstClr val="black">
                <a:alpha val="40000"/>
              </a:prstClr>
            </a:outerShdw>
          </a:effectLst>
        </p:grpSpPr>
        <p:grpSp>
          <p:nvGrpSpPr>
            <p:cNvPr id="7" name="グループ化 25"/>
            <p:cNvGrpSpPr/>
            <p:nvPr/>
          </p:nvGrpSpPr>
          <p:grpSpPr>
            <a:xfrm>
              <a:off x="6715140" y="4965468"/>
              <a:ext cx="1511300" cy="1392490"/>
              <a:chOff x="6500826" y="2357430"/>
              <a:chExt cx="1511300" cy="1392490"/>
            </a:xfrm>
          </p:grpSpPr>
          <p:grpSp>
            <p:nvGrpSpPr>
              <p:cNvPr id="9" name="グループ化 17"/>
              <p:cNvGrpSpPr/>
              <p:nvPr/>
            </p:nvGrpSpPr>
            <p:grpSpPr>
              <a:xfrm>
                <a:off x="6500826" y="2357430"/>
                <a:ext cx="1511300" cy="1392490"/>
                <a:chOff x="4859338" y="2060575"/>
                <a:chExt cx="1511300" cy="1392490"/>
              </a:xfrm>
            </p:grpSpPr>
            <p:sp>
              <p:nvSpPr>
                <p:cNvPr id="19" name="Rectangle 18"/>
                <p:cNvSpPr>
                  <a:spLocks noChangeArrowheads="1"/>
                </p:cNvSpPr>
                <p:nvPr/>
              </p:nvSpPr>
              <p:spPr bwMode="auto">
                <a:xfrm>
                  <a:off x="5580063" y="3141663"/>
                  <a:ext cx="71438" cy="287338"/>
                </a:xfrm>
                <a:prstGeom prst="rect">
                  <a:avLst/>
                </a:prstGeom>
                <a:solidFill>
                  <a:schemeClr val="accent1"/>
                </a:solidFill>
                <a:ln w="9525" algn="ctr">
                  <a:solidFill>
                    <a:schemeClr val="tx1"/>
                  </a:solidFill>
                  <a:miter lim="800000"/>
                  <a:headEnd/>
                  <a:tailEnd/>
                </a:ln>
                <a:effectLst/>
              </p:spPr>
              <p:txBody>
                <a:bodyPr wrap="none" anchor="ctr"/>
                <a:lstStyle/>
                <a:p>
                  <a:endParaRPr lang="ja-JP" altLang="en-US"/>
                </a:p>
              </p:txBody>
            </p:sp>
            <p:grpSp>
              <p:nvGrpSpPr>
                <p:cNvPr id="10" name="Group 16"/>
                <p:cNvGrpSpPr>
                  <a:grpSpLocks/>
                </p:cNvGrpSpPr>
                <p:nvPr/>
              </p:nvGrpSpPr>
              <p:grpSpPr bwMode="auto">
                <a:xfrm>
                  <a:off x="4859338" y="2060575"/>
                  <a:ext cx="1511300" cy="1152525"/>
                  <a:chOff x="2200" y="1570"/>
                  <a:chExt cx="952" cy="726"/>
                </a:xfrm>
              </p:grpSpPr>
              <p:sp>
                <p:nvSpPr>
                  <p:cNvPr id="22" name="Rectangle 14"/>
                  <p:cNvSpPr>
                    <a:spLocks noChangeArrowheads="1"/>
                  </p:cNvSpPr>
                  <p:nvPr/>
                </p:nvSpPr>
                <p:spPr bwMode="auto">
                  <a:xfrm>
                    <a:off x="2200" y="1570"/>
                    <a:ext cx="952" cy="72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3" name="Rectangle 15"/>
                  <p:cNvSpPr>
                    <a:spLocks noChangeArrowheads="1"/>
                  </p:cNvSpPr>
                  <p:nvPr/>
                </p:nvSpPr>
                <p:spPr bwMode="auto">
                  <a:xfrm>
                    <a:off x="2245" y="1616"/>
                    <a:ext cx="862" cy="635"/>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21" name="Rectangle 17"/>
                <p:cNvSpPr>
                  <a:spLocks noChangeArrowheads="1"/>
                </p:cNvSpPr>
                <p:nvPr/>
              </p:nvSpPr>
              <p:spPr bwMode="auto">
                <a:xfrm>
                  <a:off x="5148263" y="3308602"/>
                  <a:ext cx="935038" cy="14446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sp>
            <p:nvSpPr>
              <p:cNvPr id="24" name="Text Box 42"/>
              <p:cNvSpPr txBox="1">
                <a:spLocks noChangeArrowheads="1"/>
              </p:cNvSpPr>
              <p:nvPr/>
            </p:nvSpPr>
            <p:spPr bwMode="auto">
              <a:xfrm>
                <a:off x="6572264" y="2488164"/>
                <a:ext cx="1357322" cy="52322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2800" b="1" dirty="0" smtClean="0">
                    <a:latin typeface="Verdana" pitchFamily="34" charset="0"/>
                  </a:rPr>
                  <a:t>&gt;java </a:t>
                </a:r>
                <a:endParaRPr lang="en-US" altLang="ja-JP" sz="2800" b="1" dirty="0">
                  <a:latin typeface="Verdana" pitchFamily="34" charset="0"/>
                </a:endParaRPr>
              </a:p>
            </p:txBody>
          </p:sp>
        </p:grpSp>
        <p:pic>
          <p:nvPicPr>
            <p:cNvPr id="54275" name="Picture 3" descr="C:\Users\root\AppData\Local\Microsoft\Windows\Temporary Internet Files\Content.IE5\CKN3Z8R6\MCj04343790000[1].wmf"/>
            <p:cNvPicPr>
              <a:picLocks noChangeAspect="1" noChangeArrowheads="1"/>
            </p:cNvPicPr>
            <p:nvPr/>
          </p:nvPicPr>
          <p:blipFill>
            <a:blip r:embed="rId3" cstate="print"/>
            <a:srcRect/>
            <a:stretch>
              <a:fillRect/>
            </a:stretch>
          </p:blipFill>
          <p:spPr bwMode="auto">
            <a:xfrm>
              <a:off x="5418905" y="5035535"/>
              <a:ext cx="1153360" cy="1035870"/>
            </a:xfrm>
            <a:prstGeom prst="rect">
              <a:avLst/>
            </a:prstGeom>
            <a:noFill/>
          </p:spPr>
        </p:pic>
      </p:grpSp>
      <p:sp>
        <p:nvSpPr>
          <p:cNvPr id="48"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57"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Interaction Design</a:t>
            </a:r>
            <a:endParaRPr lang="en-US" altLang="ja-JP" sz="1000" b="1" dirty="0">
              <a:latin typeface="Verdana" pitchFamily="34" charset="0"/>
            </a:endParaRPr>
          </a:p>
        </p:txBody>
      </p:sp>
      <p:sp>
        <p:nvSpPr>
          <p:cNvPr id="58" name="Text Box 4"/>
          <p:cNvSpPr txBox="1">
            <a:spLocks noChangeArrowheads="1"/>
          </p:cNvSpPr>
          <p:nvPr/>
        </p:nvSpPr>
        <p:spPr bwMode="auto">
          <a:xfrm>
            <a:off x="6900880" y="442758"/>
            <a:ext cx="2128883" cy="221599"/>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050" b="1" dirty="0" smtClean="0">
                <a:latin typeface="Verdana" pitchFamily="34" charset="0"/>
                <a:ea typeface="ＭＳ ゴシック" pitchFamily="49" charset="-128"/>
              </a:rPr>
              <a:t>人にやさしいインタラクション</a:t>
            </a:r>
            <a:endParaRPr lang="ja-JP" altLang="en-US" sz="105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2"/>
          <p:cNvGrpSpPr/>
          <p:nvPr/>
        </p:nvGrpSpPr>
        <p:grpSpPr>
          <a:xfrm>
            <a:off x="486228" y="3815006"/>
            <a:ext cx="7871986" cy="2185762"/>
            <a:chOff x="486228" y="4600824"/>
            <a:chExt cx="7871986" cy="2185762"/>
          </a:xfrm>
          <a:effectLst>
            <a:outerShdw blurRad="50800" dist="38100" dir="2700000" algn="tl" rotWithShape="0">
              <a:prstClr val="black">
                <a:alpha val="40000"/>
              </a:prstClr>
            </a:outerShdw>
          </a:effectLst>
        </p:grpSpPr>
        <p:pic>
          <p:nvPicPr>
            <p:cNvPr id="28" name="Picture 94" descr="C:\Users\root\Pictures\Microsoft クリップ オーガナイザ\j0432610.png"/>
            <p:cNvPicPr>
              <a:picLocks noChangeAspect="1" noChangeArrowheads="1"/>
            </p:cNvPicPr>
            <p:nvPr/>
          </p:nvPicPr>
          <p:blipFill>
            <a:blip r:embed="rId2" cstate="print"/>
            <a:srcRect/>
            <a:stretch>
              <a:fillRect/>
            </a:stretch>
          </p:blipFill>
          <p:spPr bwMode="auto">
            <a:xfrm>
              <a:off x="486228" y="4779419"/>
              <a:ext cx="1828572" cy="1828572"/>
            </a:xfrm>
            <a:prstGeom prst="rect">
              <a:avLst/>
            </a:prstGeom>
            <a:noFill/>
          </p:spPr>
        </p:pic>
        <p:pic>
          <p:nvPicPr>
            <p:cNvPr id="29" name="Picture 88" descr="C:\Users\root\AppData\Local\Microsoft\Windows\Temporary Internet Files\Content.IE5\LHIBIEM7\MCj04325650000[1].png"/>
            <p:cNvPicPr>
              <a:picLocks noChangeAspect="1" noChangeArrowheads="1"/>
            </p:cNvPicPr>
            <p:nvPr/>
          </p:nvPicPr>
          <p:blipFill>
            <a:blip r:embed="rId3" cstate="print"/>
            <a:srcRect/>
            <a:stretch>
              <a:fillRect/>
            </a:stretch>
          </p:blipFill>
          <p:spPr bwMode="auto">
            <a:xfrm flipH="1">
              <a:off x="6172452" y="4600824"/>
              <a:ext cx="2185762" cy="2185762"/>
            </a:xfrm>
            <a:prstGeom prst="rect">
              <a:avLst/>
            </a:prstGeom>
            <a:noFill/>
            <a:effectLst>
              <a:outerShdw blurRad="50800" dist="38100" dir="2700000" algn="tl" rotWithShape="0">
                <a:prstClr val="black">
                  <a:alpha val="40000"/>
                </a:prstClr>
              </a:outerShdw>
            </a:effectLst>
          </p:spPr>
        </p:pic>
        <p:sp>
          <p:nvSpPr>
            <p:cNvPr id="30" name="AutoShape 80"/>
            <p:cNvSpPr>
              <a:spLocks noChangeArrowheads="1"/>
            </p:cNvSpPr>
            <p:nvPr/>
          </p:nvSpPr>
          <p:spPr bwMode="auto">
            <a:xfrm>
              <a:off x="2367206" y="5326308"/>
              <a:ext cx="3816350" cy="504825"/>
            </a:xfrm>
            <a:prstGeom prst="leftRightArrow">
              <a:avLst>
                <a:gd name="adj1" fmla="val 100000"/>
                <a:gd name="adj2" fmla="val 6037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800" b="1" dirty="0">
                  <a:latin typeface="Verdana" pitchFamily="34" charset="0"/>
                </a:rPr>
                <a:t>Interaction</a:t>
              </a:r>
            </a:p>
          </p:txBody>
        </p:sp>
      </p:grpSp>
      <p:sp>
        <p:nvSpPr>
          <p:cNvPr id="31" name="AutoShape 83"/>
          <p:cNvSpPr>
            <a:spLocks noChangeArrowheads="1"/>
          </p:cNvSpPr>
          <p:nvPr/>
        </p:nvSpPr>
        <p:spPr bwMode="auto">
          <a:xfrm>
            <a:off x="3000364" y="2786058"/>
            <a:ext cx="2857520" cy="1357322"/>
          </a:xfrm>
          <a:prstGeom prst="cloudCallout">
            <a:avLst>
              <a:gd name="adj1" fmla="val -591"/>
              <a:gd name="adj2" fmla="val 87602"/>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Interaction Design</a:t>
            </a:r>
          </a:p>
        </p:txBody>
      </p:sp>
      <p:sp>
        <p:nvSpPr>
          <p:cNvPr id="32" name="AutoShape 85"/>
          <p:cNvSpPr>
            <a:spLocks noChangeArrowheads="1"/>
          </p:cNvSpPr>
          <p:nvPr/>
        </p:nvSpPr>
        <p:spPr bwMode="auto">
          <a:xfrm>
            <a:off x="428596" y="2285992"/>
            <a:ext cx="3384550" cy="1143008"/>
          </a:xfrm>
          <a:prstGeom prst="cloudCallout">
            <a:avLst>
              <a:gd name="adj1" fmla="val -13437"/>
              <a:gd name="adj2" fmla="val 125883"/>
            </a:avLst>
          </a:prstGeom>
          <a:solidFill>
            <a:srgbClr val="FFCC99"/>
          </a:solidFill>
          <a:ln>
            <a:headEnd/>
            <a:tailEnd/>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Human Modeling</a:t>
            </a:r>
            <a:endParaRPr lang="en-US" altLang="ja-JP" sz="1800" b="1" dirty="0">
              <a:effectLst>
                <a:outerShdw blurRad="38100" dist="38100" dir="2700000" algn="tl">
                  <a:srgbClr val="000000">
                    <a:alpha val="43137"/>
                  </a:srgbClr>
                </a:outerShdw>
              </a:effectLst>
              <a:latin typeface="Verdana" pitchFamily="34" charset="0"/>
            </a:endParaRPr>
          </a:p>
        </p:txBody>
      </p:sp>
      <p:sp>
        <p:nvSpPr>
          <p:cNvPr id="33" name="AutoShape 81"/>
          <p:cNvSpPr>
            <a:spLocks noChangeArrowheads="1"/>
          </p:cNvSpPr>
          <p:nvPr/>
        </p:nvSpPr>
        <p:spPr bwMode="auto">
          <a:xfrm>
            <a:off x="5429256" y="2500306"/>
            <a:ext cx="3143272" cy="1285884"/>
          </a:xfrm>
          <a:prstGeom prst="cloudCallout">
            <a:avLst>
              <a:gd name="adj1" fmla="val 8631"/>
              <a:gd name="adj2" fmla="val 115026"/>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Interface &amp; Devices</a:t>
            </a:r>
          </a:p>
        </p:txBody>
      </p:sp>
      <p:grpSp>
        <p:nvGrpSpPr>
          <p:cNvPr id="22" name="グループ化 21"/>
          <p:cNvGrpSpPr/>
          <p:nvPr/>
        </p:nvGrpSpPr>
        <p:grpSpPr>
          <a:xfrm>
            <a:off x="2643190" y="188640"/>
            <a:ext cx="3857620" cy="1412875"/>
            <a:chOff x="0" y="87299"/>
            <a:chExt cx="3857620" cy="1412875"/>
          </a:xfrm>
          <a:effectLst>
            <a:outerShdw blurRad="50800" dist="38100" dir="2700000" algn="tl" rotWithShape="0">
              <a:prstClr val="black">
                <a:alpha val="40000"/>
              </a:prstClr>
            </a:outerShdw>
          </a:effectLst>
        </p:grpSpPr>
        <p:sp>
          <p:nvSpPr>
            <p:cNvPr id="14" name="Rectangle 2"/>
            <p:cNvSpPr>
              <a:spLocks noChangeArrowheads="1"/>
            </p:cNvSpPr>
            <p:nvPr/>
          </p:nvSpPr>
          <p:spPr bwMode="auto">
            <a:xfrm>
              <a:off x="38891" y="87299"/>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5" name="Text Box 3"/>
            <p:cNvSpPr txBox="1">
              <a:spLocks noChangeArrowheads="1"/>
            </p:cNvSpPr>
            <p:nvPr/>
          </p:nvSpPr>
          <p:spPr bwMode="auto">
            <a:xfrm>
              <a:off x="0" y="373932"/>
              <a:ext cx="385762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b="1" dirty="0" smtClean="0">
                  <a:latin typeface="Verdana" pitchFamily="34" charset="0"/>
                </a:rPr>
                <a:t>Human Modeling</a:t>
              </a:r>
              <a:endParaRPr lang="en-US" altLang="ja-JP" sz="2000" b="1" dirty="0">
                <a:latin typeface="Verdana" pitchFamily="34" charset="0"/>
              </a:endParaRPr>
            </a:p>
          </p:txBody>
        </p:sp>
        <p:sp>
          <p:nvSpPr>
            <p:cNvPr id="16" name="Text Box 4"/>
            <p:cNvSpPr txBox="1">
              <a:spLocks noChangeArrowheads="1"/>
            </p:cNvSpPr>
            <p:nvPr/>
          </p:nvSpPr>
          <p:spPr bwMode="auto">
            <a:xfrm>
              <a:off x="74610" y="802560"/>
              <a:ext cx="3708400" cy="3877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b="1" dirty="0" smtClean="0">
                  <a:latin typeface="Verdana" pitchFamily="34" charset="0"/>
                  <a:ea typeface="ＭＳ ゴシック" pitchFamily="49" charset="-128"/>
                </a:rPr>
                <a:t>人とは何か？</a:t>
              </a:r>
              <a:endParaRPr lang="ja-JP" altLang="en-US" b="1" dirty="0">
                <a:latin typeface="Verdana" pitchFamily="34" charset="0"/>
                <a:ea typeface="ＭＳ ゴシック" pitchFamily="49" charset="-128"/>
              </a:endParaRPr>
            </a:p>
          </p:txBody>
        </p:sp>
      </p:gr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Users\root\Pictures\Microsoft クリップ オーガナイザ\j0436027.wmf"/>
          <p:cNvPicPr>
            <a:picLocks noChangeAspect="1" noChangeArrowheads="1"/>
          </p:cNvPicPr>
          <p:nvPr/>
        </p:nvPicPr>
        <p:blipFill>
          <a:blip r:embed="rId2" cstate="print"/>
          <a:srcRect/>
          <a:stretch>
            <a:fillRect/>
          </a:stretch>
        </p:blipFill>
        <p:spPr bwMode="auto">
          <a:xfrm>
            <a:off x="7358082" y="5201876"/>
            <a:ext cx="1643074" cy="1251460"/>
          </a:xfrm>
          <a:prstGeom prst="rect">
            <a:avLst/>
          </a:prstGeom>
          <a:noFill/>
          <a:effectLst>
            <a:outerShdw blurRad="50800" dist="38100" dir="2700000" algn="tl" rotWithShape="0">
              <a:prstClr val="black">
                <a:alpha val="40000"/>
              </a:prstClr>
            </a:outerShdw>
          </a:effectLst>
        </p:spPr>
      </p:pic>
      <p:pic>
        <p:nvPicPr>
          <p:cNvPr id="59395" name="Picture 3" descr="C:\Users\root\Pictures\Microsoft クリップ オーガナイザ\j0439402.jpg"/>
          <p:cNvPicPr>
            <a:picLocks noChangeAspect="1" noChangeArrowheads="1"/>
          </p:cNvPicPr>
          <p:nvPr/>
        </p:nvPicPr>
        <p:blipFill>
          <a:blip r:embed="rId3" cstate="print"/>
          <a:srcRect/>
          <a:stretch>
            <a:fillRect/>
          </a:stretch>
        </p:blipFill>
        <p:spPr bwMode="auto">
          <a:xfrm>
            <a:off x="4786314" y="881172"/>
            <a:ext cx="2286016" cy="2286016"/>
          </a:xfrm>
          <a:prstGeom prst="rect">
            <a:avLst/>
          </a:prstGeom>
          <a:noFill/>
        </p:spPr>
      </p:pic>
      <p:sp>
        <p:nvSpPr>
          <p:cNvPr id="54" name="Text Box 53"/>
          <p:cNvSpPr txBox="1">
            <a:spLocks noChangeArrowheads="1"/>
          </p:cNvSpPr>
          <p:nvPr/>
        </p:nvSpPr>
        <p:spPr bwMode="auto">
          <a:xfrm>
            <a:off x="250825" y="1514592"/>
            <a:ext cx="7035819"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Human factor</a:t>
            </a:r>
          </a:p>
          <a:p>
            <a:pPr algn="l"/>
            <a:r>
              <a:rPr lang="ja-JP" altLang="en-US" sz="1800" b="1" dirty="0" smtClean="0">
                <a:latin typeface="Verdana" pitchFamily="34" charset="0"/>
              </a:rPr>
              <a:t>・</a:t>
            </a:r>
            <a:r>
              <a:rPr lang="en-US" altLang="ja-JP" sz="1800" b="1" dirty="0" smtClean="0">
                <a:latin typeface="Verdana" pitchFamily="34" charset="0"/>
              </a:rPr>
              <a:t>understands people’s ability</a:t>
            </a:r>
          </a:p>
        </p:txBody>
      </p:sp>
      <p:sp>
        <p:nvSpPr>
          <p:cNvPr id="84" name="Text Box 53"/>
          <p:cNvSpPr txBox="1">
            <a:spLocks noChangeArrowheads="1"/>
          </p:cNvSpPr>
          <p:nvPr/>
        </p:nvSpPr>
        <p:spPr bwMode="auto">
          <a:xfrm>
            <a:off x="357158" y="2524246"/>
            <a:ext cx="714380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People </a:t>
            </a:r>
            <a:r>
              <a:rPr lang="en-US" altLang="ja-JP" sz="1800" b="1" dirty="0" smtClean="0">
                <a:latin typeface="Verdana" pitchFamily="34" charset="0"/>
                <a:sym typeface="Wingdings" pitchFamily="2" charset="2"/>
              </a:rPr>
              <a:t> </a:t>
            </a:r>
            <a:r>
              <a:rPr lang="en-US" altLang="ja-JP" sz="1800" b="1" dirty="0" smtClean="0">
                <a:latin typeface="Verdana" pitchFamily="34" charset="0"/>
              </a:rPr>
              <a:t>Finite capacity of short-term memory</a:t>
            </a:r>
          </a:p>
        </p:txBody>
      </p:sp>
      <p:sp>
        <p:nvSpPr>
          <p:cNvPr id="85" name="Text Box 53"/>
          <p:cNvSpPr txBox="1">
            <a:spLocks noChangeArrowheads="1"/>
          </p:cNvSpPr>
          <p:nvPr/>
        </p:nvSpPr>
        <p:spPr bwMode="auto">
          <a:xfrm>
            <a:off x="357158" y="3451810"/>
            <a:ext cx="500066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Children </a:t>
            </a:r>
            <a:r>
              <a:rPr lang="en-US" altLang="ja-JP" sz="1800" b="1" dirty="0" smtClean="0">
                <a:latin typeface="Verdana" pitchFamily="34" charset="0"/>
                <a:sym typeface="Wingdings" pitchFamily="2" charset="2"/>
              </a:rPr>
              <a:t> </a:t>
            </a:r>
            <a:r>
              <a:rPr lang="en-US" altLang="ja-JP" sz="1800" b="1" dirty="0" smtClean="0">
                <a:latin typeface="Verdana" pitchFamily="34" charset="0"/>
              </a:rPr>
              <a:t>Short attention spans</a:t>
            </a:r>
          </a:p>
        </p:txBody>
      </p:sp>
      <p:sp>
        <p:nvSpPr>
          <p:cNvPr id="87" name="Text Box 53"/>
          <p:cNvSpPr txBox="1">
            <a:spLocks noChangeArrowheads="1"/>
          </p:cNvSpPr>
          <p:nvPr/>
        </p:nvSpPr>
        <p:spPr bwMode="auto">
          <a:xfrm>
            <a:off x="357158" y="4379374"/>
            <a:ext cx="4857784"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Novices </a:t>
            </a:r>
            <a:r>
              <a:rPr lang="en-US" altLang="ja-JP" sz="1800" b="1" dirty="0" smtClean="0">
                <a:latin typeface="Verdana" pitchFamily="34" charset="0"/>
                <a:sym typeface="Wingdings" pitchFamily="2" charset="2"/>
              </a:rPr>
              <a:t> </a:t>
            </a:r>
            <a:r>
              <a:rPr lang="en-US" altLang="ja-JP" sz="1800" b="1" dirty="0" smtClean="0">
                <a:latin typeface="Verdana" pitchFamily="34" charset="0"/>
              </a:rPr>
              <a:t>Lack on knowledge</a:t>
            </a:r>
          </a:p>
        </p:txBody>
      </p:sp>
      <p:sp>
        <p:nvSpPr>
          <p:cNvPr id="88" name="Text Box 53"/>
          <p:cNvSpPr txBox="1">
            <a:spLocks noChangeArrowheads="1"/>
          </p:cNvSpPr>
          <p:nvPr/>
        </p:nvSpPr>
        <p:spPr bwMode="auto">
          <a:xfrm>
            <a:off x="357158" y="5306939"/>
            <a:ext cx="785818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People with special needs </a:t>
            </a:r>
            <a:r>
              <a:rPr lang="en-US" altLang="ja-JP" sz="1800" b="1" dirty="0" smtClean="0">
                <a:latin typeface="Verdana" pitchFamily="34" charset="0"/>
                <a:sym typeface="Wingdings" pitchFamily="2" charset="2"/>
              </a:rPr>
              <a:t> </a:t>
            </a:r>
            <a:r>
              <a:rPr lang="en-US" altLang="ja-JP" sz="1800" b="1" dirty="0" smtClean="0">
                <a:latin typeface="Verdana" pitchFamily="34" charset="0"/>
              </a:rPr>
              <a:t>Point of view of what works</a:t>
            </a:r>
          </a:p>
        </p:txBody>
      </p:sp>
      <p:pic>
        <p:nvPicPr>
          <p:cNvPr id="59397" name="Picture 5" descr="C:\Users\root\Pictures\Microsoft クリップ オーガナイザ\bd19974_.wmf"/>
          <p:cNvPicPr>
            <a:picLocks noChangeAspect="1" noChangeArrowheads="1"/>
          </p:cNvPicPr>
          <p:nvPr/>
        </p:nvPicPr>
        <p:blipFill>
          <a:blip r:embed="rId4" cstate="print"/>
          <a:srcRect/>
          <a:stretch>
            <a:fillRect/>
          </a:stretch>
        </p:blipFill>
        <p:spPr bwMode="auto">
          <a:xfrm>
            <a:off x="5000628" y="3667254"/>
            <a:ext cx="1857388" cy="1701733"/>
          </a:xfrm>
          <a:prstGeom prst="rect">
            <a:avLst/>
          </a:prstGeom>
          <a:noFill/>
          <a:effectLst>
            <a:outerShdw blurRad="50800" dist="38100" dir="2700000" algn="tl" rotWithShape="0">
              <a:prstClr val="black">
                <a:alpha val="40000"/>
              </a:prstClr>
            </a:outerShdw>
          </a:effectLst>
        </p:spPr>
      </p:pic>
      <p:pic>
        <p:nvPicPr>
          <p:cNvPr id="59394" name="Picture 2" descr="C:\Users\root\Pictures\Microsoft クリップ オーガナイザ\j0438591.jpg"/>
          <p:cNvPicPr>
            <a:picLocks noChangeAspect="1" noChangeArrowheads="1"/>
          </p:cNvPicPr>
          <p:nvPr/>
        </p:nvPicPr>
        <p:blipFill>
          <a:blip r:embed="rId5" cstate="print"/>
          <a:srcRect/>
          <a:stretch>
            <a:fillRect/>
          </a:stretch>
        </p:blipFill>
        <p:spPr bwMode="auto">
          <a:xfrm>
            <a:off x="7143768" y="2548373"/>
            <a:ext cx="1357322" cy="1808569"/>
          </a:xfrm>
          <a:prstGeom prst="rect">
            <a:avLst/>
          </a:prstGeom>
          <a:noFill/>
          <a:effectLst>
            <a:outerShdw blurRad="50800" dist="38100" dir="2700000" algn="tl" rotWithShape="0">
              <a:prstClr val="black">
                <a:alpha val="40000"/>
              </a:prstClr>
            </a:outerShdw>
          </a:effectLst>
        </p:spPr>
      </p:pic>
      <p:sp>
        <p:nvSpPr>
          <p:cNvPr id="14"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5"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Human Modeling</a:t>
            </a:r>
            <a:endParaRPr lang="en-US" altLang="ja-JP" sz="1000" b="1" dirty="0">
              <a:latin typeface="Verdana" pitchFamily="34" charset="0"/>
            </a:endParaRPr>
          </a:p>
        </p:txBody>
      </p:sp>
      <p:sp>
        <p:nvSpPr>
          <p:cNvPr id="16"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人とは何か？</a:t>
            </a:r>
            <a:endParaRPr lang="ja-JP" altLang="en-US" sz="12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Human Modeling</a:t>
            </a:r>
            <a:endParaRPr lang="en-US" altLang="ja-JP" sz="1000" b="1" dirty="0">
              <a:latin typeface="Verdana" pitchFamily="34" charset="0"/>
            </a:endParaRPr>
          </a:p>
        </p:txBody>
      </p:sp>
      <p:sp>
        <p:nvSpPr>
          <p:cNvPr id="7"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人とは何か？</a:t>
            </a:r>
            <a:endParaRPr lang="ja-JP" altLang="en-US" sz="1200" b="1" dirty="0">
              <a:latin typeface="Verdana" pitchFamily="34" charset="0"/>
              <a:ea typeface="ＭＳ ゴシック" pitchFamily="49" charset="-128"/>
            </a:endParaRPr>
          </a:p>
        </p:txBody>
      </p:sp>
      <p:sp>
        <p:nvSpPr>
          <p:cNvPr id="8" name="Text Box 55"/>
          <p:cNvSpPr txBox="1">
            <a:spLocks noChangeArrowheads="1"/>
          </p:cNvSpPr>
          <p:nvPr/>
        </p:nvSpPr>
        <p:spPr bwMode="auto">
          <a:xfrm>
            <a:off x="824677" y="1488032"/>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(1/2)</a:t>
            </a:r>
            <a:endParaRPr lang="en-US" altLang="ja-JP" sz="1800" b="1" u="sng" dirty="0">
              <a:latin typeface="Verdana" pitchFamily="34" charset="0"/>
            </a:endParaRPr>
          </a:p>
        </p:txBody>
      </p:sp>
      <p:grpSp>
        <p:nvGrpSpPr>
          <p:cNvPr id="17" name="Group 49"/>
          <p:cNvGrpSpPr>
            <a:grpSpLocks/>
          </p:cNvGrpSpPr>
          <p:nvPr/>
        </p:nvGrpSpPr>
        <p:grpSpPr bwMode="auto">
          <a:xfrm>
            <a:off x="1285852" y="5072074"/>
            <a:ext cx="971034" cy="904871"/>
            <a:chOff x="476" y="1412"/>
            <a:chExt cx="998" cy="930"/>
          </a:xfrm>
          <a:effectLst>
            <a:outerShdw blurRad="50800" dist="38100" dir="2700000" algn="tl" rotWithShape="0">
              <a:prstClr val="black">
                <a:alpha val="40000"/>
              </a:prstClr>
            </a:outerShdw>
          </a:effectLst>
        </p:grpSpPr>
        <p:sp>
          <p:nvSpPr>
            <p:cNvPr id="18" name="Oval 47"/>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19" name="Group 48"/>
            <p:cNvGrpSpPr>
              <a:grpSpLocks/>
            </p:cNvGrpSpPr>
            <p:nvPr/>
          </p:nvGrpSpPr>
          <p:grpSpPr bwMode="auto">
            <a:xfrm>
              <a:off x="657" y="1412"/>
              <a:ext cx="590" cy="862"/>
              <a:chOff x="657" y="1412"/>
              <a:chExt cx="590" cy="862"/>
            </a:xfrm>
          </p:grpSpPr>
          <p:sp>
            <p:nvSpPr>
              <p:cNvPr id="20" name="AutoShape 1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1" name="Oval 8"/>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2" name="Oval 11"/>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23" name="Oval 12"/>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grpSp>
        <p:nvGrpSpPr>
          <p:cNvPr id="109" name="グループ化 108"/>
          <p:cNvGrpSpPr/>
          <p:nvPr/>
        </p:nvGrpSpPr>
        <p:grpSpPr>
          <a:xfrm>
            <a:off x="4286248" y="4214818"/>
            <a:ext cx="3857652" cy="1857388"/>
            <a:chOff x="4572000" y="4929198"/>
            <a:chExt cx="3857652" cy="1857388"/>
          </a:xfrm>
          <a:effectLst>
            <a:outerShdw blurRad="50800" dist="38100" dir="2700000" algn="tl" rotWithShape="0">
              <a:prstClr val="black">
                <a:alpha val="40000"/>
              </a:prstClr>
            </a:outerShdw>
          </a:effectLst>
        </p:grpSpPr>
        <p:sp>
          <p:nvSpPr>
            <p:cNvPr id="48" name="雲 47"/>
            <p:cNvSpPr/>
            <p:nvPr/>
          </p:nvSpPr>
          <p:spPr>
            <a:xfrm>
              <a:off x="4572000" y="4929198"/>
              <a:ext cx="3857652" cy="185738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88" name="グループ化 87"/>
            <p:cNvGrpSpPr/>
            <p:nvPr/>
          </p:nvGrpSpPr>
          <p:grpSpPr>
            <a:xfrm>
              <a:off x="5286380" y="5357826"/>
              <a:ext cx="1071570" cy="989143"/>
              <a:chOff x="6929454" y="1428736"/>
              <a:chExt cx="1857388" cy="1714513"/>
            </a:xfrm>
            <a:effectLst>
              <a:outerShdw blurRad="50800" dist="38100" dir="2700000" algn="tl" rotWithShape="0">
                <a:prstClr val="black">
                  <a:alpha val="40000"/>
                </a:prstClr>
              </a:outerShdw>
            </a:effectLst>
          </p:grpSpPr>
          <p:sp>
            <p:nvSpPr>
              <p:cNvPr id="58" name="フローチャート : 代替処理 57"/>
              <p:cNvSpPr/>
              <p:nvPr/>
            </p:nvSpPr>
            <p:spPr>
              <a:xfrm>
                <a:off x="6929454" y="1428736"/>
                <a:ext cx="785818" cy="35719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9" name="フローチャート : 判断 58"/>
              <p:cNvSpPr/>
              <p:nvPr/>
            </p:nvSpPr>
            <p:spPr>
              <a:xfrm>
                <a:off x="6965173" y="2143116"/>
                <a:ext cx="714380" cy="478635"/>
              </a:xfrm>
              <a:prstGeom prst="flowChartDecis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61" name="直線矢印コネクタ 60"/>
              <p:cNvCxnSpPr/>
              <p:nvPr/>
            </p:nvCxnSpPr>
            <p:spPr bwMode="auto">
              <a:xfrm rot="5400000">
                <a:off x="7143768" y="1964521"/>
                <a:ext cx="35719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5" name="フローチャート : 代替処理 64"/>
              <p:cNvSpPr/>
              <p:nvPr/>
            </p:nvSpPr>
            <p:spPr>
              <a:xfrm>
                <a:off x="8001024" y="2214554"/>
                <a:ext cx="785818" cy="357190"/>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cxnSp>
            <p:nvCxnSpPr>
              <p:cNvPr id="67" name="直線矢印コネクタ 66"/>
              <p:cNvCxnSpPr>
                <a:stCxn id="59" idx="3"/>
                <a:endCxn id="65" idx="1"/>
              </p:cNvCxnSpPr>
              <p:nvPr/>
            </p:nvCxnSpPr>
            <p:spPr bwMode="auto">
              <a:xfrm>
                <a:off x="7679553" y="2382434"/>
                <a:ext cx="321471" cy="1071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0" name="直線矢印コネクタ 69"/>
              <p:cNvCxnSpPr>
                <a:stCxn id="59" idx="2"/>
              </p:cNvCxnSpPr>
              <p:nvPr/>
            </p:nvCxnSpPr>
            <p:spPr bwMode="auto">
              <a:xfrm rot="16200000" flipH="1">
                <a:off x="7062011" y="2882102"/>
                <a:ext cx="521499" cy="79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79" name="カギ線コネクタ 78"/>
              <p:cNvCxnSpPr>
                <a:stCxn id="65" idx="2"/>
              </p:cNvCxnSpPr>
              <p:nvPr/>
            </p:nvCxnSpPr>
            <p:spPr bwMode="auto">
              <a:xfrm rot="5400000">
                <a:off x="7733131" y="2196696"/>
                <a:ext cx="285754" cy="1035851"/>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grpSp>
        <p:nvGrpSpPr>
          <p:cNvPr id="108" name="グループ化 107"/>
          <p:cNvGrpSpPr/>
          <p:nvPr/>
        </p:nvGrpSpPr>
        <p:grpSpPr>
          <a:xfrm>
            <a:off x="5786446" y="3429000"/>
            <a:ext cx="2571768" cy="1643074"/>
            <a:chOff x="6143636" y="4357694"/>
            <a:chExt cx="2571768" cy="1643074"/>
          </a:xfrm>
          <a:effectLst>
            <a:outerShdw blurRad="50800" dist="38100" dir="2700000" algn="tl" rotWithShape="0">
              <a:prstClr val="black">
                <a:alpha val="40000"/>
              </a:prstClr>
            </a:outerShdw>
          </a:effectLst>
        </p:grpSpPr>
        <p:sp>
          <p:nvSpPr>
            <p:cNvPr id="107" name="雲 106"/>
            <p:cNvSpPr/>
            <p:nvPr/>
          </p:nvSpPr>
          <p:spPr>
            <a:xfrm>
              <a:off x="6143636" y="4357694"/>
              <a:ext cx="2571768" cy="1643074"/>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106" name="グループ化 105"/>
            <p:cNvGrpSpPr/>
            <p:nvPr/>
          </p:nvGrpSpPr>
          <p:grpSpPr>
            <a:xfrm>
              <a:off x="6786578" y="4714884"/>
              <a:ext cx="1285884" cy="714380"/>
              <a:chOff x="6858016" y="2571744"/>
              <a:chExt cx="1285884" cy="714380"/>
            </a:xfrm>
            <a:effectLst>
              <a:outerShdw blurRad="50800" dist="38100" dir="2700000" algn="tl" rotWithShape="0">
                <a:prstClr val="black">
                  <a:alpha val="40000"/>
                </a:prstClr>
              </a:outerShdw>
            </a:effectLst>
          </p:grpSpPr>
          <p:cxnSp>
            <p:nvCxnSpPr>
              <p:cNvPr id="40" name="直線コネクタ 39"/>
              <p:cNvCxnSpPr/>
              <p:nvPr/>
            </p:nvCxnSpPr>
            <p:spPr bwMode="auto">
              <a:xfrm rot="5400000" flipH="1" flipV="1">
                <a:off x="6500826"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bwMode="auto">
              <a:xfrm rot="5400000" flipH="1" flipV="1">
                <a:off x="6715140"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直線コネクタ 100"/>
              <p:cNvCxnSpPr/>
              <p:nvPr/>
            </p:nvCxnSpPr>
            <p:spPr bwMode="auto">
              <a:xfrm rot="5400000" flipH="1" flipV="1">
                <a:off x="6929454"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直線コネクタ 101"/>
              <p:cNvCxnSpPr/>
              <p:nvPr/>
            </p:nvCxnSpPr>
            <p:spPr bwMode="auto">
              <a:xfrm rot="5400000" flipH="1" flipV="1">
                <a:off x="7143768"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bwMode="auto">
              <a:xfrm rot="5400000" flipH="1" flipV="1">
                <a:off x="7358082"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p:cNvCxnSpPr/>
              <p:nvPr/>
            </p:nvCxnSpPr>
            <p:spPr bwMode="auto">
              <a:xfrm rot="5400000" flipH="1" flipV="1">
                <a:off x="7572396"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直線コネクタ 104"/>
              <p:cNvCxnSpPr/>
              <p:nvPr/>
            </p:nvCxnSpPr>
            <p:spPr bwMode="auto">
              <a:xfrm rot="5400000" flipH="1" flipV="1">
                <a:off x="7786710" y="2928934"/>
                <a:ext cx="71438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94" name="グループ化 93"/>
              <p:cNvGrpSpPr/>
              <p:nvPr/>
            </p:nvGrpSpPr>
            <p:grpSpPr>
              <a:xfrm>
                <a:off x="6858016" y="2643182"/>
                <a:ext cx="1285884" cy="572066"/>
                <a:chOff x="6858016" y="1643050"/>
                <a:chExt cx="1928826" cy="572066"/>
              </a:xfrm>
              <a:effectLst>
                <a:outerShdw blurRad="50800" dist="38100" dir="2700000" algn="tl" rotWithShape="0">
                  <a:prstClr val="black">
                    <a:alpha val="40000"/>
                  </a:prstClr>
                </a:outerShdw>
              </a:effectLst>
            </p:grpSpPr>
            <p:sp>
              <p:nvSpPr>
                <p:cNvPr id="89" name="正方形/長方形 88"/>
                <p:cNvSpPr/>
                <p:nvPr/>
              </p:nvSpPr>
              <p:spPr>
                <a:xfrm>
                  <a:off x="6858016" y="1643050"/>
                  <a:ext cx="714380" cy="7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0" name="正方形/長方形 89"/>
                <p:cNvSpPr/>
                <p:nvPr/>
              </p:nvSpPr>
              <p:spPr>
                <a:xfrm>
                  <a:off x="7010416" y="1768066"/>
                  <a:ext cx="714380" cy="7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1" name="正方形/長方形 90"/>
                <p:cNvSpPr/>
                <p:nvPr/>
              </p:nvSpPr>
              <p:spPr>
                <a:xfrm>
                  <a:off x="7162816" y="1893082"/>
                  <a:ext cx="1123960" cy="72000"/>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2" name="正方形/長方形 91"/>
                <p:cNvSpPr/>
                <p:nvPr/>
              </p:nvSpPr>
              <p:spPr>
                <a:xfrm>
                  <a:off x="8020040" y="2018098"/>
                  <a:ext cx="409612" cy="7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93" name="正方形/長方形 92"/>
                <p:cNvSpPr/>
                <p:nvPr/>
              </p:nvSpPr>
              <p:spPr>
                <a:xfrm>
                  <a:off x="8286776" y="2143116"/>
                  <a:ext cx="500066" cy="7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grpSp>
      <p:grpSp>
        <p:nvGrpSpPr>
          <p:cNvPr id="110" name="グループ化 109"/>
          <p:cNvGrpSpPr/>
          <p:nvPr/>
        </p:nvGrpSpPr>
        <p:grpSpPr>
          <a:xfrm>
            <a:off x="2071670" y="3357562"/>
            <a:ext cx="3071834" cy="1857388"/>
            <a:chOff x="2000232" y="4643446"/>
            <a:chExt cx="3071834" cy="1857388"/>
          </a:xfrm>
          <a:effectLst>
            <a:outerShdw blurRad="50800" dist="38100" dir="2700000" algn="tl" rotWithShape="0">
              <a:prstClr val="black">
                <a:alpha val="40000"/>
              </a:prstClr>
            </a:outerShdw>
          </a:effectLst>
        </p:grpSpPr>
        <p:sp>
          <p:nvSpPr>
            <p:cNvPr id="14" name="雲 13"/>
            <p:cNvSpPr/>
            <p:nvPr/>
          </p:nvSpPr>
          <p:spPr>
            <a:xfrm>
              <a:off x="2000232" y="4643446"/>
              <a:ext cx="3071834" cy="1857388"/>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円/楕円 11"/>
            <p:cNvSpPr/>
            <p:nvPr/>
          </p:nvSpPr>
          <p:spPr>
            <a:xfrm>
              <a:off x="2786050" y="5429264"/>
              <a:ext cx="142876" cy="142876"/>
            </a:xfrm>
            <a:prstGeom prst="ellipse">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6" name="円/楕円 25"/>
            <p:cNvSpPr/>
            <p:nvPr/>
          </p:nvSpPr>
          <p:spPr>
            <a:xfrm>
              <a:off x="2428860" y="5214950"/>
              <a:ext cx="1285884" cy="714380"/>
            </a:xfrm>
            <a:prstGeom prst="ellipse">
              <a:avLst/>
            </a:prstGeom>
            <a:no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27" name="円/楕円 26"/>
            <p:cNvSpPr/>
            <p:nvPr/>
          </p:nvSpPr>
          <p:spPr>
            <a:xfrm>
              <a:off x="3357554" y="5572140"/>
              <a:ext cx="142876" cy="142876"/>
            </a:xfrm>
            <a:prstGeom prst="ellipse">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6" name="円/楕円 55"/>
            <p:cNvSpPr/>
            <p:nvPr/>
          </p:nvSpPr>
          <p:spPr>
            <a:xfrm>
              <a:off x="3214678" y="5214950"/>
              <a:ext cx="1285884" cy="714380"/>
            </a:xfrm>
            <a:prstGeom prst="ellipse">
              <a:avLst/>
            </a:prstGeom>
            <a:noFill/>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
        <p:nvSpPr>
          <p:cNvPr id="10" name="Text Box 53"/>
          <p:cNvSpPr txBox="1">
            <a:spLocks noChangeArrowheads="1"/>
          </p:cNvSpPr>
          <p:nvPr/>
        </p:nvSpPr>
        <p:spPr bwMode="auto">
          <a:xfrm>
            <a:off x="824677" y="2106690"/>
            <a:ext cx="7962165" cy="120032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Cognitive Psychology</a:t>
            </a:r>
          </a:p>
          <a:p>
            <a:pPr algn="l"/>
            <a:r>
              <a:rPr lang="ja-JP" altLang="en-US" sz="1800" b="1" dirty="0" smtClean="0">
                <a:latin typeface="Verdana" pitchFamily="34" charset="0"/>
              </a:rPr>
              <a:t>・</a:t>
            </a:r>
            <a:r>
              <a:rPr lang="en-US" altLang="ja-JP" sz="1800" b="1" dirty="0" smtClean="0">
                <a:latin typeface="Verdana" pitchFamily="34" charset="0"/>
              </a:rPr>
              <a:t>studies how people mentally represent information</a:t>
            </a:r>
          </a:p>
          <a:p>
            <a:pPr algn="l"/>
            <a:r>
              <a:rPr lang="ja-JP" altLang="en-US" sz="1800" b="1" dirty="0" smtClean="0">
                <a:latin typeface="Verdana" pitchFamily="34" charset="0"/>
              </a:rPr>
              <a:t>　</a:t>
            </a:r>
            <a:r>
              <a:rPr lang="en-US" altLang="ja-JP" sz="1800" b="1" dirty="0" smtClean="0">
                <a:latin typeface="Verdana" pitchFamily="34" charset="0"/>
              </a:rPr>
              <a:t>Ex. graph and set representation etc.</a:t>
            </a:r>
          </a:p>
          <a:p>
            <a:pPr algn="l"/>
            <a:r>
              <a:rPr lang="ja-JP" altLang="en-US" sz="1800" b="1" dirty="0" smtClean="0">
                <a:latin typeface="Verdana" pitchFamily="34" charset="0"/>
              </a:rPr>
              <a:t>　</a:t>
            </a:r>
            <a:r>
              <a:rPr lang="en-US" altLang="ja-JP" sz="1800" b="1" dirty="0" smtClean="0">
                <a:latin typeface="Verdana" pitchFamily="34" charset="0"/>
              </a:rPr>
              <a:t>Ex. flow chart, Gantt chart, arrow diagram etc. </a:t>
            </a:r>
          </a:p>
        </p:txBody>
      </p:sp>
      <p:grpSp>
        <p:nvGrpSpPr>
          <p:cNvPr id="63" name="グループ化 62"/>
          <p:cNvGrpSpPr/>
          <p:nvPr/>
        </p:nvGrpSpPr>
        <p:grpSpPr>
          <a:xfrm>
            <a:off x="500034" y="3714752"/>
            <a:ext cx="1357322" cy="928694"/>
            <a:chOff x="500034" y="3500438"/>
            <a:chExt cx="1357322" cy="928694"/>
          </a:xfrm>
          <a:effectLst>
            <a:outerShdw blurRad="50800" dist="38100" dir="2700000" algn="tl" rotWithShape="0">
              <a:prstClr val="black">
                <a:alpha val="40000"/>
              </a:prstClr>
            </a:outerShdw>
          </a:effectLst>
        </p:grpSpPr>
        <p:sp>
          <p:nvSpPr>
            <p:cNvPr id="62" name="雲形吹き出し 61"/>
            <p:cNvSpPr/>
            <p:nvPr/>
          </p:nvSpPr>
          <p:spPr>
            <a:xfrm>
              <a:off x="500034" y="3500438"/>
              <a:ext cx="1357322" cy="928694"/>
            </a:xfrm>
            <a:prstGeom prst="cloudCallout">
              <a:avLst>
                <a:gd name="adj1" fmla="val 28730"/>
                <a:gd name="adj2" fmla="val 9082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nvGrpSpPr>
            <p:cNvPr id="60" name="グループ化 59"/>
            <p:cNvGrpSpPr/>
            <p:nvPr/>
          </p:nvGrpSpPr>
          <p:grpSpPr>
            <a:xfrm>
              <a:off x="857224" y="3714752"/>
              <a:ext cx="571504" cy="428628"/>
              <a:chOff x="2643174" y="571480"/>
              <a:chExt cx="571504" cy="428628"/>
            </a:xfrm>
          </p:grpSpPr>
          <p:sp>
            <p:nvSpPr>
              <p:cNvPr id="49" name="雲 48"/>
              <p:cNvSpPr/>
              <p:nvPr/>
            </p:nvSpPr>
            <p:spPr>
              <a:xfrm>
                <a:off x="2643174" y="714356"/>
                <a:ext cx="357190" cy="28575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4" name="雲 53"/>
              <p:cNvSpPr/>
              <p:nvPr/>
            </p:nvSpPr>
            <p:spPr>
              <a:xfrm>
                <a:off x="2786050" y="571480"/>
                <a:ext cx="357190" cy="28575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55" name="雲 54"/>
              <p:cNvSpPr/>
              <p:nvPr/>
            </p:nvSpPr>
            <p:spPr>
              <a:xfrm>
                <a:off x="2857488" y="714356"/>
                <a:ext cx="357190" cy="285752"/>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Human Modeling</a:t>
            </a:r>
            <a:endParaRPr lang="en-US" altLang="ja-JP" sz="1000" b="1" dirty="0">
              <a:latin typeface="Verdana" pitchFamily="34" charset="0"/>
            </a:endParaRPr>
          </a:p>
        </p:txBody>
      </p:sp>
      <p:sp>
        <p:nvSpPr>
          <p:cNvPr id="7"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人とは何か？</a:t>
            </a:r>
            <a:endParaRPr lang="ja-JP" altLang="en-US" sz="1200" b="1" dirty="0">
              <a:latin typeface="Verdana" pitchFamily="34" charset="0"/>
              <a:ea typeface="ＭＳ ゴシック" pitchFamily="49" charset="-128"/>
            </a:endParaRPr>
          </a:p>
        </p:txBody>
      </p:sp>
      <p:sp>
        <p:nvSpPr>
          <p:cNvPr id="9" name="Text Box 53"/>
          <p:cNvSpPr txBox="1">
            <a:spLocks noChangeArrowheads="1"/>
          </p:cNvSpPr>
          <p:nvPr/>
        </p:nvSpPr>
        <p:spPr bwMode="auto">
          <a:xfrm>
            <a:off x="824677" y="2107129"/>
            <a:ext cx="7104909" cy="1477328"/>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Cognitive Ergonomics</a:t>
            </a:r>
          </a:p>
          <a:p>
            <a:pPr algn="l"/>
            <a:r>
              <a:rPr lang="ja-JP" altLang="en-US" sz="1800" b="1" dirty="0" smtClean="0">
                <a:latin typeface="Verdana" pitchFamily="34" charset="0"/>
              </a:rPr>
              <a:t>・</a:t>
            </a:r>
            <a:r>
              <a:rPr lang="en-US" altLang="ja-JP" sz="1800" b="1" dirty="0" smtClean="0">
                <a:latin typeface="Verdana" pitchFamily="34" charset="0"/>
              </a:rPr>
              <a:t>analyses the process of thinking, understanding</a:t>
            </a:r>
          </a:p>
          <a:p>
            <a:pPr algn="l"/>
            <a:r>
              <a:rPr lang="ja-JP" altLang="en-US" sz="1800" b="1" dirty="0" smtClean="0">
                <a:latin typeface="Verdana" pitchFamily="34" charset="0"/>
              </a:rPr>
              <a:t>・</a:t>
            </a:r>
            <a:r>
              <a:rPr lang="en-US" altLang="ja-JP" sz="1800" b="1" dirty="0" smtClean="0">
                <a:latin typeface="Verdana" pitchFamily="34" charset="0"/>
              </a:rPr>
              <a:t>helps people perform cognitive tasks </a:t>
            </a:r>
          </a:p>
          <a:p>
            <a:pPr algn="l"/>
            <a:r>
              <a:rPr lang="ja-JP" altLang="en-US" sz="1800" b="1" dirty="0" smtClean="0">
                <a:latin typeface="Verdana" pitchFamily="34" charset="0"/>
              </a:rPr>
              <a:t>　</a:t>
            </a:r>
            <a:r>
              <a:rPr lang="en-US" altLang="ja-JP" sz="1800" b="1" dirty="0" smtClean="0">
                <a:latin typeface="Verdana" pitchFamily="34" charset="0"/>
              </a:rPr>
              <a:t>(describing making-decision)</a:t>
            </a:r>
          </a:p>
          <a:p>
            <a:pPr algn="l"/>
            <a:r>
              <a:rPr lang="ja-JP" altLang="en-US" sz="1800" b="1" dirty="0" smtClean="0">
                <a:latin typeface="Verdana" pitchFamily="34" charset="0"/>
              </a:rPr>
              <a:t>　</a:t>
            </a:r>
            <a:r>
              <a:rPr lang="en-US" altLang="ja-JP" sz="1800" b="1" dirty="0" smtClean="0">
                <a:latin typeface="Verdana" pitchFamily="34" charset="0"/>
              </a:rPr>
              <a:t>Ex.</a:t>
            </a:r>
          </a:p>
        </p:txBody>
      </p:sp>
      <p:sp>
        <p:nvSpPr>
          <p:cNvPr id="47" name="Text Box 55"/>
          <p:cNvSpPr txBox="1">
            <a:spLocks noChangeArrowheads="1"/>
          </p:cNvSpPr>
          <p:nvPr/>
        </p:nvSpPr>
        <p:spPr bwMode="auto">
          <a:xfrm>
            <a:off x="824677" y="1488032"/>
            <a:ext cx="518477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u="sng" dirty="0" smtClean="0">
                <a:latin typeface="Verdana" pitchFamily="34" charset="0"/>
              </a:rPr>
              <a:t>Current trends (2/2)</a:t>
            </a:r>
            <a:endParaRPr lang="en-US" altLang="ja-JP" sz="1800" b="1" u="sng" dirty="0">
              <a:latin typeface="Verdana" pitchFamily="34" charset="0"/>
            </a:endParaRPr>
          </a:p>
        </p:txBody>
      </p:sp>
      <p:sp>
        <p:nvSpPr>
          <p:cNvPr id="55" name="角丸四角形 54"/>
          <p:cNvSpPr/>
          <p:nvPr/>
        </p:nvSpPr>
        <p:spPr>
          <a:xfrm>
            <a:off x="5214942" y="5286388"/>
            <a:ext cx="3357586" cy="642942"/>
          </a:xfrm>
          <a:prstGeom prst="round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800" b="1" dirty="0" smtClean="0">
                <a:latin typeface="Verdana" pitchFamily="34" charset="0"/>
                <a:ea typeface="Verdana" pitchFamily="34" charset="0"/>
                <a:cs typeface="Verdana" pitchFamily="34" charset="0"/>
              </a:rPr>
              <a:t>Make decision</a:t>
            </a:r>
          </a:p>
        </p:txBody>
      </p:sp>
      <p:grpSp>
        <p:nvGrpSpPr>
          <p:cNvPr id="25" name="グループ化 24"/>
          <p:cNvGrpSpPr/>
          <p:nvPr/>
        </p:nvGrpSpPr>
        <p:grpSpPr>
          <a:xfrm>
            <a:off x="928662" y="3714752"/>
            <a:ext cx="2166953" cy="642942"/>
            <a:chOff x="928662" y="3714752"/>
            <a:chExt cx="2166953" cy="642942"/>
          </a:xfrm>
          <a:effectLst>
            <a:outerShdw blurRad="50800" dist="38100" dir="2700000" algn="tl" rotWithShape="0">
              <a:prstClr val="black">
                <a:alpha val="40000"/>
              </a:prstClr>
            </a:outerShdw>
          </a:effectLst>
        </p:grpSpPr>
        <p:sp>
          <p:nvSpPr>
            <p:cNvPr id="57" name="角丸四角形 56"/>
            <p:cNvSpPr/>
            <p:nvPr/>
          </p:nvSpPr>
          <p:spPr>
            <a:xfrm>
              <a:off x="928662" y="3714752"/>
              <a:ext cx="1785950"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800" b="1" dirty="0" smtClean="0">
                  <a:latin typeface="Verdana" pitchFamily="34" charset="0"/>
                  <a:cs typeface="Verdana" pitchFamily="34" charset="0"/>
                </a:rPr>
                <a:t>Clarify problem</a:t>
              </a:r>
              <a:endParaRPr kumimoji="1" lang="ja-JP" altLang="en-US" sz="1800" b="1" dirty="0">
                <a:latin typeface="Verdana" pitchFamily="34" charset="0"/>
                <a:cs typeface="Verdana" pitchFamily="34" charset="0"/>
              </a:endParaRPr>
            </a:p>
          </p:txBody>
        </p:sp>
        <p:cxnSp>
          <p:nvCxnSpPr>
            <p:cNvPr id="63" name="直線矢印コネクタ 62"/>
            <p:cNvCxnSpPr>
              <a:stCxn id="57" idx="3"/>
              <a:endCxn id="60" idx="1"/>
            </p:cNvCxnSpPr>
            <p:nvPr/>
          </p:nvCxnSpPr>
          <p:spPr bwMode="auto">
            <a:xfrm>
              <a:off x="2714612" y="4036223"/>
              <a:ext cx="381003"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6" name="グループ化 25"/>
          <p:cNvGrpSpPr/>
          <p:nvPr/>
        </p:nvGrpSpPr>
        <p:grpSpPr>
          <a:xfrm>
            <a:off x="3095615" y="3714752"/>
            <a:ext cx="1952639" cy="642942"/>
            <a:chOff x="3095615" y="3714752"/>
            <a:chExt cx="1952639" cy="642942"/>
          </a:xfrm>
          <a:effectLst>
            <a:outerShdw blurRad="50800" dist="38100" dir="2700000" algn="tl" rotWithShape="0">
              <a:prstClr val="black">
                <a:alpha val="40000"/>
              </a:prstClr>
            </a:outerShdw>
          </a:effectLst>
        </p:grpSpPr>
        <p:sp>
          <p:nvSpPr>
            <p:cNvPr id="60" name="角丸四角形 59"/>
            <p:cNvSpPr/>
            <p:nvPr/>
          </p:nvSpPr>
          <p:spPr>
            <a:xfrm>
              <a:off x="3095615" y="3714752"/>
              <a:ext cx="157163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800" b="1" dirty="0" smtClean="0">
                  <a:latin typeface="Verdana" pitchFamily="34" charset="0"/>
                  <a:ea typeface="Verdana" pitchFamily="34" charset="0"/>
                  <a:cs typeface="Verdana" pitchFamily="34" charset="0"/>
                </a:rPr>
                <a:t>Consider options</a:t>
              </a:r>
              <a:endParaRPr kumimoji="1" lang="ja-JP" altLang="en-US" sz="1800" b="1" dirty="0">
                <a:latin typeface="Verdana" pitchFamily="34" charset="0"/>
                <a:cs typeface="Verdana" pitchFamily="34" charset="0"/>
              </a:endParaRPr>
            </a:p>
          </p:txBody>
        </p:sp>
        <p:cxnSp>
          <p:nvCxnSpPr>
            <p:cNvPr id="64" name="直線矢印コネクタ 63"/>
            <p:cNvCxnSpPr>
              <a:stCxn id="60" idx="3"/>
              <a:endCxn id="51" idx="1"/>
            </p:cNvCxnSpPr>
            <p:nvPr/>
          </p:nvCxnSpPr>
          <p:spPr bwMode="auto">
            <a:xfrm>
              <a:off x="4667251" y="4036223"/>
              <a:ext cx="381003"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7" name="グループ化 26"/>
          <p:cNvGrpSpPr/>
          <p:nvPr/>
        </p:nvGrpSpPr>
        <p:grpSpPr>
          <a:xfrm>
            <a:off x="5048254" y="3714752"/>
            <a:ext cx="1952638" cy="642942"/>
            <a:chOff x="5048254" y="3714752"/>
            <a:chExt cx="1952638" cy="642942"/>
          </a:xfrm>
          <a:effectLst>
            <a:outerShdw blurRad="50800" dist="38100" dir="2700000" algn="tl" rotWithShape="0">
              <a:prstClr val="black">
                <a:alpha val="40000"/>
              </a:prstClr>
            </a:outerShdw>
          </a:effectLst>
        </p:grpSpPr>
        <p:sp>
          <p:nvSpPr>
            <p:cNvPr id="51" name="角丸四角形 50"/>
            <p:cNvSpPr/>
            <p:nvPr/>
          </p:nvSpPr>
          <p:spPr>
            <a:xfrm>
              <a:off x="5048254" y="3714752"/>
              <a:ext cx="157163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800" b="1" dirty="0" smtClean="0">
                  <a:latin typeface="Verdana" pitchFamily="34" charset="0"/>
                  <a:ea typeface="Verdana" pitchFamily="34" charset="0"/>
                  <a:cs typeface="Verdana" pitchFamily="34" charset="0"/>
                </a:rPr>
                <a:t>Positives</a:t>
              </a:r>
              <a:endParaRPr kumimoji="1" lang="ja-JP" altLang="en-US" sz="1800" b="1" dirty="0">
                <a:latin typeface="Verdana" pitchFamily="34" charset="0"/>
                <a:cs typeface="Verdana" pitchFamily="34" charset="0"/>
              </a:endParaRPr>
            </a:p>
          </p:txBody>
        </p:sp>
        <p:cxnSp>
          <p:nvCxnSpPr>
            <p:cNvPr id="69" name="直線矢印コネクタ 68"/>
            <p:cNvCxnSpPr>
              <a:stCxn id="51" idx="3"/>
              <a:endCxn id="52" idx="1"/>
            </p:cNvCxnSpPr>
            <p:nvPr/>
          </p:nvCxnSpPr>
          <p:spPr bwMode="auto">
            <a:xfrm>
              <a:off x="6619890" y="4036223"/>
              <a:ext cx="381002"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9" name="グループ化 28"/>
          <p:cNvGrpSpPr/>
          <p:nvPr/>
        </p:nvGrpSpPr>
        <p:grpSpPr>
          <a:xfrm>
            <a:off x="928662" y="5286388"/>
            <a:ext cx="4286280" cy="642942"/>
            <a:chOff x="928662" y="5286388"/>
            <a:chExt cx="4286280" cy="642942"/>
          </a:xfrm>
          <a:effectLst>
            <a:outerShdw blurRad="50800" dist="38100" dir="2700000" algn="tl" rotWithShape="0">
              <a:prstClr val="black">
                <a:alpha val="40000"/>
              </a:prstClr>
            </a:outerShdw>
          </a:effectLst>
        </p:grpSpPr>
        <p:sp>
          <p:nvSpPr>
            <p:cNvPr id="53" name="角丸四角形 52"/>
            <p:cNvSpPr/>
            <p:nvPr/>
          </p:nvSpPr>
          <p:spPr>
            <a:xfrm>
              <a:off x="928662" y="5286388"/>
              <a:ext cx="3929090"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800" b="1" dirty="0" smtClean="0">
                  <a:latin typeface="Verdana" pitchFamily="34" charset="0"/>
                  <a:ea typeface="Verdana" pitchFamily="34" charset="0"/>
                  <a:cs typeface="Verdana" pitchFamily="34" charset="0"/>
                </a:rPr>
                <a:t>Which outweighs which?</a:t>
              </a:r>
              <a:endParaRPr kumimoji="1" lang="ja-JP" altLang="en-US" sz="1800" b="1" dirty="0">
                <a:latin typeface="Verdana" pitchFamily="34" charset="0"/>
                <a:cs typeface="Verdana" pitchFamily="34" charset="0"/>
              </a:endParaRPr>
            </a:p>
          </p:txBody>
        </p:sp>
        <p:cxnSp>
          <p:nvCxnSpPr>
            <p:cNvPr id="76" name="直線矢印コネクタ 75"/>
            <p:cNvCxnSpPr>
              <a:stCxn id="53" idx="3"/>
              <a:endCxn id="55" idx="1"/>
            </p:cNvCxnSpPr>
            <p:nvPr/>
          </p:nvCxnSpPr>
          <p:spPr bwMode="auto">
            <a:xfrm>
              <a:off x="4857752" y="5607859"/>
              <a:ext cx="357190" cy="15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28" name="グループ化 27"/>
          <p:cNvGrpSpPr/>
          <p:nvPr/>
        </p:nvGrpSpPr>
        <p:grpSpPr>
          <a:xfrm>
            <a:off x="2893207" y="3714752"/>
            <a:ext cx="5679321" cy="1571637"/>
            <a:chOff x="2893207" y="3714752"/>
            <a:chExt cx="5679321" cy="1571637"/>
          </a:xfrm>
          <a:effectLst>
            <a:outerShdw blurRad="50800" dist="38100" dir="2700000" algn="tl" rotWithShape="0">
              <a:prstClr val="black">
                <a:alpha val="40000"/>
              </a:prstClr>
            </a:outerShdw>
          </a:effectLst>
        </p:grpSpPr>
        <p:sp>
          <p:nvSpPr>
            <p:cNvPr id="52" name="角丸四角形 51"/>
            <p:cNvSpPr/>
            <p:nvPr/>
          </p:nvSpPr>
          <p:spPr>
            <a:xfrm>
              <a:off x="7000892" y="3714752"/>
              <a:ext cx="1571636"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800" b="1" dirty="0" smtClean="0">
                  <a:latin typeface="Verdana" pitchFamily="34" charset="0"/>
                  <a:ea typeface="Verdana" pitchFamily="34" charset="0"/>
                  <a:cs typeface="Verdana" pitchFamily="34" charset="0"/>
                </a:rPr>
                <a:t>Negatives</a:t>
              </a:r>
              <a:endParaRPr kumimoji="1" lang="ja-JP" altLang="en-US" sz="1800" b="1" dirty="0">
                <a:latin typeface="Verdana" pitchFamily="34" charset="0"/>
                <a:cs typeface="Verdana" pitchFamily="34" charset="0"/>
              </a:endParaRPr>
            </a:p>
          </p:txBody>
        </p:sp>
        <p:cxnSp>
          <p:nvCxnSpPr>
            <p:cNvPr id="81" name="カギ線コネクタ 80"/>
            <p:cNvCxnSpPr>
              <a:stCxn id="52" idx="2"/>
              <a:endCxn id="53" idx="0"/>
            </p:cNvCxnSpPr>
            <p:nvPr/>
          </p:nvCxnSpPr>
          <p:spPr bwMode="auto">
            <a:xfrm rot="5400000">
              <a:off x="4875612" y="2375290"/>
              <a:ext cx="928694" cy="4893503"/>
            </a:xfrm>
            <a:prstGeom prst="bentConnector3">
              <a:avLst>
                <a:gd name="adj1" fmla="val 50000"/>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4" name="Group 49"/>
          <p:cNvGrpSpPr>
            <a:grpSpLocks/>
          </p:cNvGrpSpPr>
          <p:nvPr/>
        </p:nvGrpSpPr>
        <p:grpSpPr bwMode="auto">
          <a:xfrm>
            <a:off x="4458222" y="4357694"/>
            <a:ext cx="971034" cy="904871"/>
            <a:chOff x="476" y="1412"/>
            <a:chExt cx="998" cy="930"/>
          </a:xfrm>
          <a:effectLst>
            <a:outerShdw blurRad="50800" dist="38100" dir="2700000" algn="tl" rotWithShape="0">
              <a:prstClr val="black">
                <a:alpha val="40000"/>
              </a:prstClr>
            </a:outerShdw>
          </a:effectLst>
        </p:grpSpPr>
        <p:sp>
          <p:nvSpPr>
            <p:cNvPr id="85" name="Oval 47"/>
            <p:cNvSpPr>
              <a:spLocks noChangeArrowheads="1"/>
            </p:cNvSpPr>
            <p:nvPr/>
          </p:nvSpPr>
          <p:spPr bwMode="auto">
            <a:xfrm>
              <a:off x="476" y="2160"/>
              <a:ext cx="998" cy="182"/>
            </a:xfrm>
            <a:prstGeom prst="ellipse">
              <a:avLst/>
            </a:prstGeom>
            <a:gradFill rotWithShape="1">
              <a:gsLst>
                <a:gs pos="0">
                  <a:schemeClr val="bg1"/>
                </a:gs>
                <a:gs pos="100000">
                  <a:schemeClr val="bg1">
                    <a:gamma/>
                    <a:shade val="46275"/>
                    <a:invGamma/>
                  </a:schemeClr>
                </a:gs>
              </a:gsLst>
              <a:lin ang="2700000" scaled="1"/>
            </a:gradFill>
            <a:ln w="9525" algn="ctr">
              <a:noFill/>
              <a:round/>
              <a:headEnd/>
              <a:tailEnd/>
            </a:ln>
            <a:effectLst/>
          </p:spPr>
          <p:txBody>
            <a:bodyPr wrap="none" anchor="ctr"/>
            <a:lstStyle/>
            <a:p>
              <a:endParaRPr lang="ja-JP" altLang="en-US"/>
            </a:p>
          </p:txBody>
        </p:sp>
        <p:grpSp>
          <p:nvGrpSpPr>
            <p:cNvPr id="86" name="Group 48"/>
            <p:cNvGrpSpPr>
              <a:grpSpLocks/>
            </p:cNvGrpSpPr>
            <p:nvPr/>
          </p:nvGrpSpPr>
          <p:grpSpPr bwMode="auto">
            <a:xfrm>
              <a:off x="657" y="1412"/>
              <a:ext cx="590" cy="862"/>
              <a:chOff x="657" y="1412"/>
              <a:chExt cx="590" cy="862"/>
            </a:xfrm>
          </p:grpSpPr>
          <p:sp>
            <p:nvSpPr>
              <p:cNvPr id="87" name="AutoShape 10"/>
              <p:cNvSpPr>
                <a:spLocks noChangeArrowheads="1"/>
              </p:cNvSpPr>
              <p:nvPr/>
            </p:nvSpPr>
            <p:spPr bwMode="auto">
              <a:xfrm>
                <a:off x="793" y="1503"/>
                <a:ext cx="454" cy="771"/>
              </a:xfrm>
              <a:prstGeom prst="rtTriangl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88" name="Oval 8"/>
              <p:cNvSpPr>
                <a:spLocks noChangeArrowheads="1"/>
              </p:cNvSpPr>
              <p:nvPr/>
            </p:nvSpPr>
            <p:spPr bwMode="auto">
              <a:xfrm>
                <a:off x="657" y="1412"/>
                <a:ext cx="499" cy="499"/>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94" name="Oval 11"/>
              <p:cNvSpPr>
                <a:spLocks noChangeArrowheads="1"/>
              </p:cNvSpPr>
              <p:nvPr/>
            </p:nvSpPr>
            <p:spPr bwMode="auto">
              <a:xfrm>
                <a:off x="975" y="1957"/>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sp>
            <p:nvSpPr>
              <p:cNvPr id="95" name="Oval 12"/>
              <p:cNvSpPr>
                <a:spLocks noChangeArrowheads="1"/>
              </p:cNvSpPr>
              <p:nvPr/>
            </p:nvSpPr>
            <p:spPr bwMode="auto">
              <a:xfrm>
                <a:off x="1020" y="2048"/>
                <a:ext cx="45" cy="45"/>
              </a:xfrm>
              <a:prstGeom prst="ellipse">
                <a:avLst/>
              </a:prstGeom>
              <a:solidFill>
                <a:schemeClr val="accent2"/>
              </a:solidFill>
              <a:ln w="9525" algn="ctr">
                <a:solidFill>
                  <a:schemeClr val="tx1"/>
                </a:solidFill>
                <a:round/>
                <a:headEnd/>
                <a:tailEnd/>
              </a:ln>
              <a:effectLst/>
            </p:spPr>
            <p:txBody>
              <a:bodyPr wrap="none" anchor="ctr"/>
              <a:lstStyle/>
              <a:p>
                <a:endParaRPr lang="ja-JP" altLang="en-US"/>
              </a:p>
            </p:txBody>
          </p:sp>
        </p:grpSp>
      </p:grpSp>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19" name="Picture 63" descr="MCj03983870000[1]"/>
          <p:cNvPicPr>
            <a:picLocks noChangeAspect="1" noChangeArrowheads="1"/>
          </p:cNvPicPr>
          <p:nvPr/>
        </p:nvPicPr>
        <p:blipFill>
          <a:blip r:embed="rId2" cstate="print"/>
          <a:srcRect/>
          <a:stretch>
            <a:fillRect/>
          </a:stretch>
        </p:blipFill>
        <p:spPr bwMode="auto">
          <a:xfrm>
            <a:off x="7380312" y="285728"/>
            <a:ext cx="1252531" cy="1653679"/>
          </a:xfrm>
          <a:prstGeom prst="rect">
            <a:avLst/>
          </a:prstGeom>
          <a:noFill/>
          <a:effectLst>
            <a:reflection blurRad="6350" stA="52000" endA="300" endPos="35000" dir="5400000" sy="-100000" algn="bl" rotWithShape="0"/>
          </a:effectLst>
        </p:spPr>
      </p:pic>
      <p:grpSp>
        <p:nvGrpSpPr>
          <p:cNvPr id="15" name="グループ化 14"/>
          <p:cNvGrpSpPr/>
          <p:nvPr/>
        </p:nvGrpSpPr>
        <p:grpSpPr>
          <a:xfrm>
            <a:off x="2643190" y="188640"/>
            <a:ext cx="3857620" cy="1412875"/>
            <a:chOff x="0" y="87299"/>
            <a:chExt cx="3857620" cy="1412875"/>
          </a:xfrm>
          <a:effectLst>
            <a:outerShdw blurRad="50800" dist="38100" dir="2700000" algn="tl" rotWithShape="0">
              <a:prstClr val="black">
                <a:alpha val="40000"/>
              </a:prstClr>
            </a:outerShdw>
          </a:effectLst>
        </p:grpSpPr>
        <p:sp>
          <p:nvSpPr>
            <p:cNvPr id="5" name="Rectangle 2"/>
            <p:cNvSpPr>
              <a:spLocks noChangeArrowheads="1"/>
            </p:cNvSpPr>
            <p:nvPr/>
          </p:nvSpPr>
          <p:spPr bwMode="auto">
            <a:xfrm>
              <a:off x="38891" y="87299"/>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8" name="Text Box 3"/>
            <p:cNvSpPr txBox="1">
              <a:spLocks noChangeArrowheads="1"/>
            </p:cNvSpPr>
            <p:nvPr/>
          </p:nvSpPr>
          <p:spPr bwMode="auto">
            <a:xfrm>
              <a:off x="0" y="373932"/>
              <a:ext cx="385762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b="1" dirty="0" smtClean="0">
                  <a:latin typeface="Verdana" pitchFamily="34" charset="0"/>
                </a:rPr>
                <a:t>My Research Work</a:t>
              </a:r>
              <a:endParaRPr lang="en-US" altLang="ja-JP" sz="2000" b="1" dirty="0">
                <a:latin typeface="Verdana" pitchFamily="34" charset="0"/>
              </a:endParaRPr>
            </a:p>
          </p:txBody>
        </p:sp>
        <p:sp>
          <p:nvSpPr>
            <p:cNvPr id="9" name="Text Box 4"/>
            <p:cNvSpPr txBox="1">
              <a:spLocks noChangeArrowheads="1"/>
            </p:cNvSpPr>
            <p:nvPr/>
          </p:nvSpPr>
          <p:spPr bwMode="auto">
            <a:xfrm>
              <a:off x="74610" y="802560"/>
              <a:ext cx="3708400" cy="3877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b="1" dirty="0" smtClean="0">
                  <a:latin typeface="Verdana" pitchFamily="34" charset="0"/>
                  <a:ea typeface="ＭＳ ゴシック" pitchFamily="49" charset="-128"/>
                </a:rPr>
                <a:t>私の研究活動</a:t>
              </a:r>
              <a:endParaRPr lang="ja-JP" altLang="en-US" b="1" dirty="0">
                <a:latin typeface="Verdana" pitchFamily="34" charset="0"/>
                <a:ea typeface="ＭＳ ゴシック" pitchFamily="49" charset="-128"/>
              </a:endParaRPr>
            </a:p>
          </p:txBody>
        </p:sp>
      </p:grpSp>
      <p:sp>
        <p:nvSpPr>
          <p:cNvPr id="11" name="Text Box 55"/>
          <p:cNvSpPr txBox="1">
            <a:spLocks noChangeArrowheads="1"/>
          </p:cNvSpPr>
          <p:nvPr/>
        </p:nvSpPr>
        <p:spPr bwMode="auto">
          <a:xfrm>
            <a:off x="2411760" y="1844824"/>
            <a:ext cx="432048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Experience-centered design</a:t>
            </a:r>
          </a:p>
        </p:txBody>
      </p:sp>
      <p:grpSp>
        <p:nvGrpSpPr>
          <p:cNvPr id="13" name="グループ化 12"/>
          <p:cNvGrpSpPr/>
          <p:nvPr/>
        </p:nvGrpSpPr>
        <p:grpSpPr>
          <a:xfrm>
            <a:off x="647942" y="2348879"/>
            <a:ext cx="7848116" cy="4032448"/>
            <a:chOff x="611560" y="2348879"/>
            <a:chExt cx="7848116" cy="4032448"/>
          </a:xfrm>
        </p:grpSpPr>
        <p:pic>
          <p:nvPicPr>
            <p:cNvPr id="19531" name="Picture 75" descr="E:\home\makio\FIT\Lectures\SpecialClass\10\ppt_VirtualWindowLight\scrolling.png"/>
            <p:cNvPicPr>
              <a:picLocks noChangeAspect="1" noChangeArrowheads="1"/>
            </p:cNvPicPr>
            <p:nvPr/>
          </p:nvPicPr>
          <p:blipFill>
            <a:blip r:embed="rId3" cstate="print"/>
            <a:srcRect/>
            <a:stretch>
              <a:fillRect/>
            </a:stretch>
          </p:blipFill>
          <p:spPr bwMode="auto">
            <a:xfrm>
              <a:off x="611560" y="2348879"/>
              <a:ext cx="3834965" cy="2880000"/>
            </a:xfrm>
            <a:prstGeom prst="rect">
              <a:avLst/>
            </a:prstGeom>
            <a:noFill/>
            <a:effectLst>
              <a:outerShdw blurRad="50800" dist="38100" dir="2700000" algn="tl" rotWithShape="0">
                <a:prstClr val="black">
                  <a:alpha val="40000"/>
                </a:prstClr>
              </a:outerShdw>
            </a:effectLst>
          </p:spPr>
        </p:pic>
        <p:pic>
          <p:nvPicPr>
            <p:cNvPr id="19532" name="Picture 76" descr="E:\home\makio\FIT\Lectures\SpecialClass\10\ppt_VirtualWindowLight\zoominginout.png"/>
            <p:cNvPicPr>
              <a:picLocks noChangeAspect="1" noChangeArrowheads="1"/>
            </p:cNvPicPr>
            <p:nvPr/>
          </p:nvPicPr>
          <p:blipFill>
            <a:blip r:embed="rId4" cstate="print"/>
            <a:srcRect/>
            <a:stretch>
              <a:fillRect/>
            </a:stretch>
          </p:blipFill>
          <p:spPr bwMode="auto">
            <a:xfrm>
              <a:off x="4643252" y="3501100"/>
              <a:ext cx="3816424" cy="2880227"/>
            </a:xfrm>
            <a:prstGeom prst="rect">
              <a:avLst/>
            </a:prstGeom>
            <a:noFill/>
            <a:effectLst>
              <a:outerShdw blurRad="50800" dist="38100" dir="2700000" algn="tl" rotWithShape="0">
                <a:prstClr val="black">
                  <a:alpha val="40000"/>
                </a:prstClr>
              </a:outerShdw>
            </a:effectLst>
          </p:spPr>
        </p:pic>
      </p:grpSp>
      <p:sp>
        <p:nvSpPr>
          <p:cNvPr id="12" name="Text Box 55"/>
          <p:cNvSpPr txBox="1">
            <a:spLocks noChangeArrowheads="1"/>
          </p:cNvSpPr>
          <p:nvPr/>
        </p:nvSpPr>
        <p:spPr bwMode="auto">
          <a:xfrm>
            <a:off x="107504" y="6525344"/>
            <a:ext cx="8928992"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dirty="0" smtClean="0">
                <a:latin typeface="Verdana" pitchFamily="34" charset="0"/>
              </a:rPr>
              <a:t>M. Ishihara et al, “Porthole: A spatial interface to provide scrolling, zooming-in, and zooming-out”, 2005</a:t>
            </a:r>
          </a:p>
        </p:txBody>
      </p:sp>
      <p:grpSp>
        <p:nvGrpSpPr>
          <p:cNvPr id="21" name="グループ化 20"/>
          <p:cNvGrpSpPr/>
          <p:nvPr/>
        </p:nvGrpSpPr>
        <p:grpSpPr>
          <a:xfrm>
            <a:off x="539552" y="5229200"/>
            <a:ext cx="4320480" cy="797960"/>
            <a:chOff x="539552" y="5229200"/>
            <a:chExt cx="4320480" cy="797960"/>
          </a:xfrm>
        </p:grpSpPr>
        <p:sp>
          <p:nvSpPr>
            <p:cNvPr id="16" name="Text Box 55"/>
            <p:cNvSpPr txBox="1">
              <a:spLocks noChangeArrowheads="1"/>
            </p:cNvSpPr>
            <p:nvPr/>
          </p:nvSpPr>
          <p:spPr bwMode="auto">
            <a:xfrm>
              <a:off x="539552" y="5229200"/>
              <a:ext cx="432048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Window Metaphor ~ Scroll</a:t>
              </a:r>
            </a:p>
          </p:txBody>
        </p:sp>
        <p:sp>
          <p:nvSpPr>
            <p:cNvPr id="17" name="動作設定ボタン : ビデオ 16">
              <a:hlinkClick r:id="rId5" highlightClick="1"/>
            </p:cNvPr>
            <p:cNvSpPr/>
            <p:nvPr/>
          </p:nvSpPr>
          <p:spPr>
            <a:xfrm>
              <a:off x="644620" y="5598532"/>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22" name="グループ化 21"/>
          <p:cNvGrpSpPr/>
          <p:nvPr/>
        </p:nvGrpSpPr>
        <p:grpSpPr>
          <a:xfrm>
            <a:off x="4283968" y="2636912"/>
            <a:ext cx="4248472" cy="797960"/>
            <a:chOff x="4283968" y="2636912"/>
            <a:chExt cx="4248472" cy="797960"/>
          </a:xfrm>
        </p:grpSpPr>
        <p:sp>
          <p:nvSpPr>
            <p:cNvPr id="19" name="Text Box 55"/>
            <p:cNvSpPr txBox="1">
              <a:spLocks noChangeArrowheads="1"/>
            </p:cNvSpPr>
            <p:nvPr/>
          </p:nvSpPr>
          <p:spPr bwMode="auto">
            <a:xfrm>
              <a:off x="4283968" y="3065540"/>
              <a:ext cx="4248472"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Window Metaphor ~ Zoom</a:t>
              </a:r>
            </a:p>
          </p:txBody>
        </p:sp>
        <p:sp>
          <p:nvSpPr>
            <p:cNvPr id="20" name="動作設定ボタン : ビデオ 19">
              <a:hlinkClick r:id="rId6" highlightClick="1"/>
            </p:cNvPr>
            <p:cNvSpPr/>
            <p:nvPr/>
          </p:nvSpPr>
          <p:spPr>
            <a:xfrm>
              <a:off x="7784430" y="2636912"/>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7" name="Picture 17" descr="C:\Users\root\AppData\Local\Microsoft\Windows\Temporary Internet Files\Content.IE5\8TBIVS2J\MC900298393[1].wmf"/>
          <p:cNvPicPr>
            <a:picLocks noChangeAspect="1" noChangeArrowheads="1"/>
          </p:cNvPicPr>
          <p:nvPr/>
        </p:nvPicPr>
        <p:blipFill>
          <a:blip r:embed="rId2" cstate="print"/>
          <a:srcRect/>
          <a:stretch>
            <a:fillRect/>
          </a:stretch>
        </p:blipFill>
        <p:spPr bwMode="auto">
          <a:xfrm rot="21065120">
            <a:off x="6956955" y="1097803"/>
            <a:ext cx="1601927" cy="1166389"/>
          </a:xfrm>
          <a:prstGeom prst="rect">
            <a:avLst/>
          </a:prstGeom>
          <a:noFill/>
          <a:effectLst/>
        </p:spPr>
      </p:pic>
      <p:pic>
        <p:nvPicPr>
          <p:cNvPr id="20496" name="Picture 16" descr="E:\home\makio\FIT\Lectures\SpecialClass\10\Stuff_ClickMapLight\mspaint3.png"/>
          <p:cNvPicPr>
            <a:picLocks noChangeAspect="1" noChangeArrowheads="1"/>
          </p:cNvPicPr>
          <p:nvPr/>
        </p:nvPicPr>
        <p:blipFill>
          <a:blip r:embed="rId3" cstate="print"/>
          <a:srcRect/>
          <a:stretch>
            <a:fillRect/>
          </a:stretch>
        </p:blipFill>
        <p:spPr bwMode="auto">
          <a:xfrm>
            <a:off x="4679864" y="3284984"/>
            <a:ext cx="3816721" cy="2880320"/>
          </a:xfrm>
          <a:prstGeom prst="rect">
            <a:avLst/>
          </a:prstGeom>
          <a:noFill/>
          <a:effectLst>
            <a:outerShdw blurRad="50800" dist="38100" dir="2700000" algn="tl" rotWithShape="0">
              <a:prstClr val="black">
                <a:alpha val="40000"/>
              </a:prstClr>
            </a:outerShdw>
          </a:effectLst>
        </p:spPr>
      </p:pic>
      <p:pic>
        <p:nvPicPr>
          <p:cNvPr id="20495" name="Picture 15" descr="E:\home\makio\FIT\Lectures\SpecialClass\10\Stuff_ClickMapLight\mapview3.png"/>
          <p:cNvPicPr>
            <a:picLocks noChangeAspect="1" noChangeArrowheads="1"/>
          </p:cNvPicPr>
          <p:nvPr/>
        </p:nvPicPr>
        <p:blipFill>
          <a:blip r:embed="rId4" cstate="print"/>
          <a:srcRect/>
          <a:stretch>
            <a:fillRect/>
          </a:stretch>
        </p:blipFill>
        <p:spPr bwMode="auto">
          <a:xfrm>
            <a:off x="647416" y="1916832"/>
            <a:ext cx="3872111" cy="2910095"/>
          </a:xfrm>
          <a:prstGeom prst="rect">
            <a:avLst/>
          </a:prstGeom>
          <a:noFill/>
          <a:effectLst>
            <a:outerShdw blurRad="50800" dist="38100" dir="2700000" algn="tl" rotWithShape="0">
              <a:prstClr val="black">
                <a:alpha val="40000"/>
              </a:prstClr>
            </a:outerShdw>
          </a:effectLst>
        </p:spPr>
      </p:pic>
      <p:sp>
        <p:nvSpPr>
          <p:cNvPr id="4"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My Research Work</a:t>
            </a:r>
            <a:endParaRPr lang="en-US" altLang="ja-JP" sz="1000" b="1" dirty="0">
              <a:latin typeface="Verdana" pitchFamily="34" charset="0"/>
            </a:endParaRPr>
          </a:p>
        </p:txBody>
      </p:sp>
      <p:sp>
        <p:nvSpPr>
          <p:cNvPr id="7"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私の研究活動</a:t>
            </a:r>
            <a:endParaRPr lang="en-US" altLang="ja-JP" sz="1200" b="1" dirty="0" smtClean="0">
              <a:latin typeface="Verdana" pitchFamily="34" charset="0"/>
              <a:ea typeface="ＭＳ ゴシック" pitchFamily="49" charset="-128"/>
            </a:endParaRPr>
          </a:p>
        </p:txBody>
      </p:sp>
      <p:sp>
        <p:nvSpPr>
          <p:cNvPr id="8" name="Text Box 55"/>
          <p:cNvSpPr txBox="1">
            <a:spLocks noChangeArrowheads="1"/>
          </p:cNvSpPr>
          <p:nvPr/>
        </p:nvSpPr>
        <p:spPr bwMode="auto">
          <a:xfrm>
            <a:off x="1387460" y="1196752"/>
            <a:ext cx="6369081"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User friendly design &amp; Direct manipulation</a:t>
            </a:r>
          </a:p>
        </p:txBody>
      </p:sp>
      <p:sp>
        <p:nvSpPr>
          <p:cNvPr id="12" name="Text Box 55"/>
          <p:cNvSpPr txBox="1">
            <a:spLocks noChangeArrowheads="1"/>
          </p:cNvSpPr>
          <p:nvPr/>
        </p:nvSpPr>
        <p:spPr bwMode="auto">
          <a:xfrm>
            <a:off x="107504" y="6525344"/>
            <a:ext cx="8928992"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100" b="1" dirty="0" smtClean="0">
                <a:latin typeface="Verdana" pitchFamily="34" charset="0"/>
              </a:rPr>
              <a:t>M. Ishihara et al, “Fingertip-shadow for click, db-click, and drag on a wall”, 2005</a:t>
            </a:r>
          </a:p>
        </p:txBody>
      </p:sp>
      <p:grpSp>
        <p:nvGrpSpPr>
          <p:cNvPr id="30" name="グループ化 29"/>
          <p:cNvGrpSpPr/>
          <p:nvPr/>
        </p:nvGrpSpPr>
        <p:grpSpPr>
          <a:xfrm>
            <a:off x="539552" y="4797152"/>
            <a:ext cx="3816424" cy="797960"/>
            <a:chOff x="539552" y="4437112"/>
            <a:chExt cx="3816424" cy="797960"/>
          </a:xfrm>
        </p:grpSpPr>
        <p:sp>
          <p:nvSpPr>
            <p:cNvPr id="21" name="Text Box 55"/>
            <p:cNvSpPr txBox="1">
              <a:spLocks noChangeArrowheads="1"/>
            </p:cNvSpPr>
            <p:nvPr/>
          </p:nvSpPr>
          <p:spPr bwMode="auto">
            <a:xfrm>
              <a:off x="539552" y="4437112"/>
              <a:ext cx="3816424"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Map Viewer on Projection</a:t>
              </a:r>
            </a:p>
          </p:txBody>
        </p:sp>
        <p:sp>
          <p:nvSpPr>
            <p:cNvPr id="22" name="動作設定ボタン : ビデオ 21">
              <a:hlinkClick r:id="rId5" highlightClick="1"/>
            </p:cNvPr>
            <p:cNvSpPr/>
            <p:nvPr/>
          </p:nvSpPr>
          <p:spPr>
            <a:xfrm>
              <a:off x="644620" y="4806444"/>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31" name="グループ化 30"/>
          <p:cNvGrpSpPr/>
          <p:nvPr/>
        </p:nvGrpSpPr>
        <p:grpSpPr>
          <a:xfrm>
            <a:off x="5181124" y="2487024"/>
            <a:ext cx="3351316" cy="797960"/>
            <a:chOff x="5181124" y="2126984"/>
            <a:chExt cx="3351316" cy="797960"/>
          </a:xfrm>
        </p:grpSpPr>
        <p:sp>
          <p:nvSpPr>
            <p:cNvPr id="24" name="Text Box 55"/>
            <p:cNvSpPr txBox="1">
              <a:spLocks noChangeArrowheads="1"/>
            </p:cNvSpPr>
            <p:nvPr/>
          </p:nvSpPr>
          <p:spPr bwMode="auto">
            <a:xfrm>
              <a:off x="5181124" y="2555612"/>
              <a:ext cx="335131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MS Paint on Projection</a:t>
              </a:r>
            </a:p>
          </p:txBody>
        </p:sp>
        <p:sp>
          <p:nvSpPr>
            <p:cNvPr id="25" name="動作設定ボタン : ビデオ 24">
              <a:hlinkClick r:id="rId6" highlightClick="1"/>
            </p:cNvPr>
            <p:cNvSpPr/>
            <p:nvPr/>
          </p:nvSpPr>
          <p:spPr>
            <a:xfrm>
              <a:off x="7784430" y="2126984"/>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descr="2006_0525_195026AA"/>
          <p:cNvPicPr>
            <a:picLocks noChangeAspect="1" noChangeArrowheads="1"/>
          </p:cNvPicPr>
          <p:nvPr/>
        </p:nvPicPr>
        <p:blipFill>
          <a:blip r:embed="rId2" cstate="print"/>
          <a:srcRect/>
          <a:stretch>
            <a:fillRect/>
          </a:stretch>
        </p:blipFill>
        <p:spPr bwMode="auto">
          <a:xfrm>
            <a:off x="250825" y="1844824"/>
            <a:ext cx="4465638" cy="3349625"/>
          </a:xfrm>
          <a:prstGeom prst="rect">
            <a:avLst/>
          </a:prstGeom>
          <a:noFill/>
          <a:effectLst>
            <a:outerShdw blurRad="50800" dist="38100" dir="2700000" algn="tl" rotWithShape="0">
              <a:prstClr val="black">
                <a:alpha val="40000"/>
              </a:prstClr>
            </a:outerShdw>
          </a:effectLst>
        </p:spPr>
      </p:pic>
      <p:sp>
        <p:nvSpPr>
          <p:cNvPr id="17415" name="Text Box 7"/>
          <p:cNvSpPr txBox="1">
            <a:spLocks noChangeArrowheads="1"/>
          </p:cNvSpPr>
          <p:nvPr/>
        </p:nvSpPr>
        <p:spPr bwMode="auto">
          <a:xfrm>
            <a:off x="1458913" y="5156349"/>
            <a:ext cx="2049463"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a:latin typeface="Verdana" pitchFamily="34" charset="0"/>
              </a:rPr>
              <a:t>Poster session</a:t>
            </a:r>
          </a:p>
        </p:txBody>
      </p:sp>
      <p:pic>
        <p:nvPicPr>
          <p:cNvPr id="17417" name="Picture 9" descr="2005_0215_190640AA"/>
          <p:cNvPicPr>
            <a:picLocks noChangeAspect="1" noChangeArrowheads="1"/>
          </p:cNvPicPr>
          <p:nvPr/>
        </p:nvPicPr>
        <p:blipFill>
          <a:blip r:embed="rId3" cstate="print"/>
          <a:srcRect/>
          <a:stretch>
            <a:fillRect/>
          </a:stretch>
        </p:blipFill>
        <p:spPr bwMode="auto">
          <a:xfrm>
            <a:off x="4067175" y="3013076"/>
            <a:ext cx="4848225" cy="3636963"/>
          </a:xfrm>
          <a:prstGeom prst="rect">
            <a:avLst/>
          </a:prstGeom>
          <a:noFill/>
          <a:effectLst>
            <a:outerShdw blurRad="50800" dist="38100" dir="2700000" algn="tl" rotWithShape="0">
              <a:prstClr val="black">
                <a:alpha val="40000"/>
              </a:prstClr>
            </a:outerShdw>
          </a:effectLst>
        </p:spPr>
      </p:pic>
      <p:sp>
        <p:nvSpPr>
          <p:cNvPr id="17418" name="Text Box 10"/>
          <p:cNvSpPr txBox="1">
            <a:spLocks noChangeArrowheads="1"/>
          </p:cNvSpPr>
          <p:nvPr/>
        </p:nvSpPr>
        <p:spPr bwMode="auto">
          <a:xfrm>
            <a:off x="5613400" y="2636838"/>
            <a:ext cx="175577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a:latin typeface="Verdana" pitchFamily="34" charset="0"/>
              </a:rPr>
              <a:t>Oral session</a:t>
            </a:r>
          </a:p>
        </p:txBody>
      </p:sp>
      <p:pic>
        <p:nvPicPr>
          <p:cNvPr id="17423" name="Picture 15" descr="MCj03210350000[1]"/>
          <p:cNvPicPr>
            <a:picLocks noChangeAspect="1" noChangeArrowheads="1"/>
          </p:cNvPicPr>
          <p:nvPr/>
        </p:nvPicPr>
        <p:blipFill>
          <a:blip r:embed="rId4" cstate="print"/>
          <a:srcRect/>
          <a:stretch>
            <a:fillRect/>
          </a:stretch>
        </p:blipFill>
        <p:spPr bwMode="auto">
          <a:xfrm>
            <a:off x="6732588" y="692696"/>
            <a:ext cx="2160587" cy="1766887"/>
          </a:xfrm>
          <a:prstGeom prst="rect">
            <a:avLst/>
          </a:prstGeom>
          <a:noFill/>
        </p:spPr>
      </p:pic>
      <p:grpSp>
        <p:nvGrpSpPr>
          <p:cNvPr id="17" name="グループ化 16"/>
          <p:cNvGrpSpPr/>
          <p:nvPr/>
        </p:nvGrpSpPr>
        <p:grpSpPr>
          <a:xfrm>
            <a:off x="2643190" y="215925"/>
            <a:ext cx="3857620" cy="1412875"/>
            <a:chOff x="0" y="87299"/>
            <a:chExt cx="3857620" cy="1412875"/>
          </a:xfrm>
          <a:effectLst>
            <a:outerShdw blurRad="50800" dist="38100" dir="2700000" algn="tl" rotWithShape="0">
              <a:prstClr val="black">
                <a:alpha val="40000"/>
              </a:prstClr>
            </a:outerShdw>
          </a:effectLst>
        </p:grpSpPr>
        <p:sp>
          <p:nvSpPr>
            <p:cNvPr id="12" name="Rectangle 2"/>
            <p:cNvSpPr>
              <a:spLocks noChangeArrowheads="1"/>
            </p:cNvSpPr>
            <p:nvPr/>
          </p:nvSpPr>
          <p:spPr bwMode="auto">
            <a:xfrm>
              <a:off x="38891" y="87299"/>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3" name="Text Box 3"/>
            <p:cNvSpPr txBox="1">
              <a:spLocks noChangeArrowheads="1"/>
            </p:cNvSpPr>
            <p:nvPr/>
          </p:nvSpPr>
          <p:spPr bwMode="auto">
            <a:xfrm>
              <a:off x="0" y="373932"/>
              <a:ext cx="385762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b="1" dirty="0" smtClean="0">
                  <a:latin typeface="Verdana" pitchFamily="34" charset="0"/>
                </a:rPr>
                <a:t>International Conf.</a:t>
              </a:r>
              <a:endParaRPr lang="en-US" altLang="ja-JP" sz="2000" b="1" dirty="0">
                <a:latin typeface="Verdana" pitchFamily="34" charset="0"/>
              </a:endParaRPr>
            </a:p>
          </p:txBody>
        </p:sp>
        <p:sp>
          <p:nvSpPr>
            <p:cNvPr id="14" name="Text Box 4"/>
            <p:cNvSpPr txBox="1">
              <a:spLocks noChangeArrowheads="1"/>
            </p:cNvSpPr>
            <p:nvPr/>
          </p:nvSpPr>
          <p:spPr bwMode="auto">
            <a:xfrm>
              <a:off x="74610" y="802560"/>
              <a:ext cx="3708400" cy="3877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b="1" dirty="0" smtClean="0">
                  <a:latin typeface="Verdana" pitchFamily="34" charset="0"/>
                  <a:ea typeface="ＭＳ ゴシック" pitchFamily="49" charset="-128"/>
                </a:rPr>
                <a:t>国際会議</a:t>
              </a:r>
              <a:endParaRPr lang="ja-JP" altLang="en-US" b="1" dirty="0">
                <a:latin typeface="Verdana" pitchFamily="34" charset="0"/>
                <a:ea typeface="ＭＳ ゴシック" pitchFamily="49" charset="-128"/>
              </a:endParaRPr>
            </a:p>
          </p:txBody>
        </p:sp>
      </p:grpSp>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7"/>
          <p:cNvSpPr txBox="1">
            <a:spLocks noChangeArrowheads="1"/>
          </p:cNvSpPr>
          <p:nvPr/>
        </p:nvSpPr>
        <p:spPr bwMode="auto">
          <a:xfrm>
            <a:off x="4643438" y="2857496"/>
            <a:ext cx="933269"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Demo</a:t>
            </a:r>
            <a:endParaRPr lang="en-US" altLang="ja-JP" sz="1800" b="1" dirty="0">
              <a:latin typeface="Verdana" pitchFamily="34" charset="0"/>
            </a:endParaRPr>
          </a:p>
        </p:txBody>
      </p:sp>
      <p:pic>
        <p:nvPicPr>
          <p:cNvPr id="61442" name="Picture 2" descr="D:\home\makio\FIT\Lectures\SpecialClass\08\conf_Stuff\2008_1021_110951.JPG"/>
          <p:cNvPicPr>
            <a:picLocks noChangeAspect="1" noChangeArrowheads="1"/>
          </p:cNvPicPr>
          <p:nvPr/>
        </p:nvPicPr>
        <p:blipFill>
          <a:blip r:embed="rId2" cstate="print"/>
          <a:srcRect/>
          <a:stretch>
            <a:fillRect/>
          </a:stretch>
        </p:blipFill>
        <p:spPr bwMode="auto">
          <a:xfrm>
            <a:off x="214282" y="474752"/>
            <a:ext cx="4320001" cy="3240000"/>
          </a:xfrm>
          <a:prstGeom prst="rect">
            <a:avLst/>
          </a:prstGeom>
          <a:noFill/>
          <a:effectLst>
            <a:outerShdw blurRad="50800" dist="38100" dir="2700000" algn="tl" rotWithShape="0">
              <a:prstClr val="black">
                <a:alpha val="40000"/>
              </a:prstClr>
            </a:outerShdw>
          </a:effectLst>
        </p:spPr>
      </p:pic>
      <p:pic>
        <p:nvPicPr>
          <p:cNvPr id="61443" name="Picture 3" descr="D:\home\makio\FIT\Lectures\SpecialClass\08\conf_Stuff\2008_1021_121631.JPG"/>
          <p:cNvPicPr>
            <a:picLocks noChangeAspect="1" noChangeArrowheads="1"/>
          </p:cNvPicPr>
          <p:nvPr/>
        </p:nvPicPr>
        <p:blipFill>
          <a:blip r:embed="rId3" cstate="print"/>
          <a:srcRect/>
          <a:stretch>
            <a:fillRect/>
          </a:stretch>
        </p:blipFill>
        <p:spPr bwMode="auto">
          <a:xfrm>
            <a:off x="4643438" y="3214686"/>
            <a:ext cx="4320001" cy="3240000"/>
          </a:xfrm>
          <a:prstGeom prst="rect">
            <a:avLst/>
          </a:prstGeom>
          <a:noFill/>
          <a:effectLst>
            <a:outerShdw blurRad="50800" dist="38100" dir="2700000" algn="tl" rotWithShape="0">
              <a:prstClr val="black">
                <a:alpha val="40000"/>
              </a:prstClr>
            </a:outerShdw>
          </a:effectLst>
        </p:spPr>
      </p:pic>
      <p:grpSp>
        <p:nvGrpSpPr>
          <p:cNvPr id="17" name="グループ化 16"/>
          <p:cNvGrpSpPr/>
          <p:nvPr/>
        </p:nvGrpSpPr>
        <p:grpSpPr>
          <a:xfrm>
            <a:off x="142844" y="3786190"/>
            <a:ext cx="4143404" cy="1136514"/>
            <a:chOff x="142844" y="3786190"/>
            <a:chExt cx="4143404" cy="1136514"/>
          </a:xfrm>
          <a:effectLst>
            <a:outerShdw blurRad="50800" dist="38100" dir="2700000" algn="tl" rotWithShape="0">
              <a:prstClr val="black">
                <a:alpha val="40000"/>
              </a:prstClr>
            </a:outerShdw>
          </a:effectLst>
        </p:grpSpPr>
        <p:sp>
          <p:nvSpPr>
            <p:cNvPr id="20" name="Text Box 55"/>
            <p:cNvSpPr txBox="1">
              <a:spLocks noChangeArrowheads="1"/>
            </p:cNvSpPr>
            <p:nvPr/>
          </p:nvSpPr>
          <p:spPr bwMode="auto">
            <a:xfrm>
              <a:off x="142844" y="4214818"/>
              <a:ext cx="4143404" cy="70788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Spherical Display</a:t>
              </a:r>
            </a:p>
            <a:p>
              <a:pPr algn="l"/>
              <a:r>
                <a:rPr lang="en-US" altLang="ja-JP" sz="1100" b="1" dirty="0" smtClean="0">
                  <a:latin typeface="Verdana" pitchFamily="34" charset="0"/>
                </a:rPr>
                <a:t>Microsoft Research</a:t>
              </a:r>
            </a:p>
            <a:p>
              <a:pPr algn="l"/>
              <a:r>
                <a:rPr lang="en-US" altLang="ja-JP" sz="1100" b="1" dirty="0" smtClean="0">
                  <a:latin typeface="Verdana" pitchFamily="34" charset="0"/>
                </a:rPr>
                <a:t>UIST2008, Monterey, CA, USA</a:t>
              </a:r>
              <a:endParaRPr lang="en-US" altLang="ja-JP" sz="1100" b="1" dirty="0">
                <a:latin typeface="Verdana" pitchFamily="34" charset="0"/>
              </a:endParaRPr>
            </a:p>
          </p:txBody>
        </p:sp>
        <p:sp>
          <p:nvSpPr>
            <p:cNvPr id="21" name="動作設定ボタン : ビデオ 20">
              <a:hlinkClick r:id="rId4" highlightClick="1"/>
            </p:cNvPr>
            <p:cNvSpPr/>
            <p:nvPr/>
          </p:nvSpPr>
          <p:spPr>
            <a:xfrm>
              <a:off x="214282" y="3786190"/>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grpSp>
      <p:grpSp>
        <p:nvGrpSpPr>
          <p:cNvPr id="18" name="グループ化 17"/>
          <p:cNvGrpSpPr/>
          <p:nvPr/>
        </p:nvGrpSpPr>
        <p:grpSpPr>
          <a:xfrm>
            <a:off x="5929322" y="2000240"/>
            <a:ext cx="3071866" cy="1136514"/>
            <a:chOff x="5929322" y="2000240"/>
            <a:chExt cx="3071866" cy="1136514"/>
          </a:xfrm>
          <a:effectLst>
            <a:outerShdw blurRad="50800" dist="38100" dir="2700000" algn="tl" rotWithShape="0">
              <a:prstClr val="black">
                <a:alpha val="40000"/>
              </a:prstClr>
            </a:outerShdw>
          </a:effectLst>
        </p:grpSpPr>
        <p:sp>
          <p:nvSpPr>
            <p:cNvPr id="22" name="Text Box 55"/>
            <p:cNvSpPr txBox="1">
              <a:spLocks noChangeArrowheads="1"/>
            </p:cNvSpPr>
            <p:nvPr/>
          </p:nvSpPr>
          <p:spPr bwMode="auto">
            <a:xfrm>
              <a:off x="5929322" y="2428868"/>
              <a:ext cx="3071866" cy="707886"/>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SMART Table</a:t>
              </a:r>
            </a:p>
            <a:p>
              <a:pPr algn="r"/>
              <a:r>
                <a:rPr lang="en-US" altLang="ja-JP" sz="1100" b="1" dirty="0" smtClean="0">
                  <a:latin typeface="Verdana" pitchFamily="34" charset="0"/>
                </a:rPr>
                <a:t>SMART Technologies</a:t>
              </a:r>
            </a:p>
            <a:p>
              <a:pPr algn="r"/>
              <a:r>
                <a:rPr lang="en-US" altLang="ja-JP" sz="1100" b="1" dirty="0" smtClean="0">
                  <a:latin typeface="Verdana" pitchFamily="34" charset="0"/>
                </a:rPr>
                <a:t>UIST2008, Monterey, CA, USA</a:t>
              </a:r>
              <a:endParaRPr lang="en-US" altLang="ja-JP" sz="1100" b="1" dirty="0">
                <a:latin typeface="Verdana" pitchFamily="34" charset="0"/>
              </a:endParaRPr>
            </a:p>
          </p:txBody>
        </p:sp>
        <p:sp>
          <p:nvSpPr>
            <p:cNvPr id="23" name="動作設定ボタン : ビデオ 22">
              <a:hlinkClick r:id="rId5" highlightClick="1"/>
            </p:cNvPr>
            <p:cNvSpPr/>
            <p:nvPr/>
          </p:nvSpPr>
          <p:spPr>
            <a:xfrm>
              <a:off x="8320497" y="2000240"/>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kumimoji="1" lang="ja-JP" altLang="en-US"/>
            </a:p>
          </p:txBody>
        </p:sp>
      </p:grpSp>
      <p:sp>
        <p:nvSpPr>
          <p:cNvPr id="12" name="Text Box 7"/>
          <p:cNvSpPr txBox="1">
            <a:spLocks noChangeArrowheads="1"/>
          </p:cNvSpPr>
          <p:nvPr/>
        </p:nvSpPr>
        <p:spPr bwMode="auto">
          <a:xfrm>
            <a:off x="3084092" y="3702610"/>
            <a:ext cx="1487908"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Exhibition</a:t>
            </a:r>
            <a:endParaRPr lang="en-US" altLang="ja-JP" sz="1800" b="1" dirty="0">
              <a:latin typeface="Verdana" pitchFamily="34" charset="0"/>
            </a:endParaRP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International Conf.</a:t>
            </a:r>
            <a:endParaRPr lang="en-US" altLang="ja-JP" sz="1000" b="1" dirty="0">
              <a:latin typeface="Verdana" pitchFamily="34" charset="0"/>
            </a:endParaRPr>
          </a:p>
        </p:txBody>
      </p:sp>
      <p:sp>
        <p:nvSpPr>
          <p:cNvPr id="16"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国際会議</a:t>
            </a:r>
            <a:endParaRPr lang="en-US" altLang="ja-JP" sz="1200" b="1" dirty="0" smtClean="0">
              <a:latin typeface="Verdana" pitchFamily="34" charset="0"/>
              <a:ea typeface="ＭＳ ゴシック" pitchFamily="49" charset="-128"/>
            </a:endParaRPr>
          </a:p>
        </p:txBody>
      </p:sp>
      <p:pic>
        <p:nvPicPr>
          <p:cNvPr id="58369" name="Picture 1" descr="C:\Users\root\AppData\Local\Microsoft\Windows\Temporary Internet Files\Content.IE5\CKN3Z8R6\MCj02506290000[1].wmf"/>
          <p:cNvPicPr>
            <a:picLocks noChangeAspect="1" noChangeArrowheads="1"/>
          </p:cNvPicPr>
          <p:nvPr/>
        </p:nvPicPr>
        <p:blipFill>
          <a:blip r:embed="rId6" cstate="print"/>
          <a:srcRect/>
          <a:stretch>
            <a:fillRect/>
          </a:stretch>
        </p:blipFill>
        <p:spPr bwMode="auto">
          <a:xfrm>
            <a:off x="357158" y="5214950"/>
            <a:ext cx="1285884" cy="1359363"/>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2678893" y="232728"/>
            <a:ext cx="3786214" cy="1412875"/>
            <a:chOff x="2678893" y="232728"/>
            <a:chExt cx="3786214" cy="1412875"/>
          </a:xfrm>
          <a:effectLst>
            <a:outerShdw blurRad="50800" dist="38100" dir="2700000" algn="tl" rotWithShape="0">
              <a:prstClr val="black">
                <a:alpha val="40000"/>
              </a:prstClr>
            </a:outerShdw>
          </a:effectLst>
        </p:grpSpPr>
        <p:sp>
          <p:nvSpPr>
            <p:cNvPr id="14" name="Rectangle 2"/>
            <p:cNvSpPr>
              <a:spLocks noChangeArrowheads="1"/>
            </p:cNvSpPr>
            <p:nvPr/>
          </p:nvSpPr>
          <p:spPr bwMode="auto">
            <a:xfrm>
              <a:off x="2682081" y="232728"/>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5" name="Text Box 3"/>
            <p:cNvSpPr txBox="1">
              <a:spLocks noChangeArrowheads="1"/>
            </p:cNvSpPr>
            <p:nvPr/>
          </p:nvSpPr>
          <p:spPr bwMode="auto">
            <a:xfrm>
              <a:off x="2678893" y="519361"/>
              <a:ext cx="3786214" cy="36933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User Interface &amp; Devices</a:t>
              </a:r>
              <a:endParaRPr lang="en-US" altLang="ja-JP" sz="1800" b="1" dirty="0">
                <a:latin typeface="Verdana" pitchFamily="34" charset="0"/>
              </a:endParaRPr>
            </a:p>
          </p:txBody>
        </p:sp>
        <p:sp>
          <p:nvSpPr>
            <p:cNvPr id="16" name="Text Box 4"/>
            <p:cNvSpPr txBox="1">
              <a:spLocks noChangeArrowheads="1"/>
            </p:cNvSpPr>
            <p:nvPr/>
          </p:nvSpPr>
          <p:spPr bwMode="auto">
            <a:xfrm>
              <a:off x="2717800" y="947989"/>
              <a:ext cx="3708400" cy="289310"/>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sz="1600" b="1" dirty="0" smtClean="0">
                  <a:latin typeface="Verdana" pitchFamily="34" charset="0"/>
                  <a:ea typeface="ＭＳ ゴシック" pitchFamily="49" charset="-128"/>
                </a:rPr>
                <a:t>分かりやすいユーザインタフェース</a:t>
              </a:r>
              <a:endParaRPr lang="ja-JP" altLang="en-US" sz="1600" b="1" dirty="0">
                <a:latin typeface="Verdana" pitchFamily="34" charset="0"/>
                <a:ea typeface="ＭＳ ゴシック" pitchFamily="49" charset="-128"/>
              </a:endParaRPr>
            </a:p>
          </p:txBody>
        </p:sp>
      </p:grpSp>
      <p:grpSp>
        <p:nvGrpSpPr>
          <p:cNvPr id="27" name="グループ化 12"/>
          <p:cNvGrpSpPr/>
          <p:nvPr/>
        </p:nvGrpSpPr>
        <p:grpSpPr>
          <a:xfrm>
            <a:off x="486228" y="3815006"/>
            <a:ext cx="7871986" cy="2185762"/>
            <a:chOff x="486228" y="4600824"/>
            <a:chExt cx="7871986" cy="2185762"/>
          </a:xfrm>
          <a:effectLst>
            <a:outerShdw blurRad="50800" dist="38100" dir="2700000" algn="tl" rotWithShape="0">
              <a:prstClr val="black">
                <a:alpha val="40000"/>
              </a:prstClr>
            </a:outerShdw>
          </a:effectLst>
        </p:grpSpPr>
        <p:pic>
          <p:nvPicPr>
            <p:cNvPr id="28" name="Picture 94" descr="C:\Users\root\Pictures\Microsoft クリップ オーガナイザ\j0432610.png"/>
            <p:cNvPicPr>
              <a:picLocks noChangeAspect="1" noChangeArrowheads="1"/>
            </p:cNvPicPr>
            <p:nvPr/>
          </p:nvPicPr>
          <p:blipFill>
            <a:blip r:embed="rId2" cstate="print"/>
            <a:srcRect/>
            <a:stretch>
              <a:fillRect/>
            </a:stretch>
          </p:blipFill>
          <p:spPr bwMode="auto">
            <a:xfrm>
              <a:off x="486228" y="4779419"/>
              <a:ext cx="1828572" cy="1828572"/>
            </a:xfrm>
            <a:prstGeom prst="rect">
              <a:avLst/>
            </a:prstGeom>
            <a:noFill/>
          </p:spPr>
        </p:pic>
        <p:pic>
          <p:nvPicPr>
            <p:cNvPr id="29" name="Picture 88" descr="C:\Users\root\AppData\Local\Microsoft\Windows\Temporary Internet Files\Content.IE5\LHIBIEM7\MCj04325650000[1].png"/>
            <p:cNvPicPr>
              <a:picLocks noChangeAspect="1" noChangeArrowheads="1"/>
            </p:cNvPicPr>
            <p:nvPr/>
          </p:nvPicPr>
          <p:blipFill>
            <a:blip r:embed="rId3" cstate="print"/>
            <a:srcRect/>
            <a:stretch>
              <a:fillRect/>
            </a:stretch>
          </p:blipFill>
          <p:spPr bwMode="auto">
            <a:xfrm flipH="1">
              <a:off x="6172452" y="4600824"/>
              <a:ext cx="2185762" cy="2185762"/>
            </a:xfrm>
            <a:prstGeom prst="rect">
              <a:avLst/>
            </a:prstGeom>
            <a:noFill/>
          </p:spPr>
        </p:pic>
        <p:sp>
          <p:nvSpPr>
            <p:cNvPr id="30" name="AutoShape 80"/>
            <p:cNvSpPr>
              <a:spLocks noChangeArrowheads="1"/>
            </p:cNvSpPr>
            <p:nvPr/>
          </p:nvSpPr>
          <p:spPr bwMode="auto">
            <a:xfrm>
              <a:off x="2367206" y="5326308"/>
              <a:ext cx="3816350" cy="504825"/>
            </a:xfrm>
            <a:prstGeom prst="leftRightArrow">
              <a:avLst>
                <a:gd name="adj1" fmla="val 100000"/>
                <a:gd name="adj2" fmla="val 60373"/>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r>
                <a:rPr lang="en-US" altLang="ja-JP" sz="1800" b="1" dirty="0">
                  <a:latin typeface="Verdana" pitchFamily="34" charset="0"/>
                </a:rPr>
                <a:t>Interaction</a:t>
              </a:r>
            </a:p>
          </p:txBody>
        </p:sp>
      </p:grpSp>
      <p:sp>
        <p:nvSpPr>
          <p:cNvPr id="31" name="AutoShape 83"/>
          <p:cNvSpPr>
            <a:spLocks noChangeArrowheads="1"/>
          </p:cNvSpPr>
          <p:nvPr/>
        </p:nvSpPr>
        <p:spPr bwMode="auto">
          <a:xfrm>
            <a:off x="3000364" y="2786058"/>
            <a:ext cx="2857520" cy="1357322"/>
          </a:xfrm>
          <a:prstGeom prst="cloudCallout">
            <a:avLst>
              <a:gd name="adj1" fmla="val -591"/>
              <a:gd name="adj2" fmla="val 87602"/>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Interaction Design</a:t>
            </a:r>
          </a:p>
        </p:txBody>
      </p:sp>
      <p:sp>
        <p:nvSpPr>
          <p:cNvPr id="32" name="AutoShape 85"/>
          <p:cNvSpPr>
            <a:spLocks noChangeArrowheads="1"/>
          </p:cNvSpPr>
          <p:nvPr/>
        </p:nvSpPr>
        <p:spPr bwMode="auto">
          <a:xfrm>
            <a:off x="428596" y="2285992"/>
            <a:ext cx="3384550" cy="1143008"/>
          </a:xfrm>
          <a:prstGeom prst="cloudCallout">
            <a:avLst>
              <a:gd name="adj1" fmla="val -13437"/>
              <a:gd name="adj2" fmla="val 125883"/>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Human Modeling</a:t>
            </a:r>
            <a:endParaRPr lang="en-US" altLang="ja-JP" sz="1800" b="1" dirty="0">
              <a:effectLst>
                <a:outerShdw blurRad="38100" dist="38100" dir="2700000" algn="tl">
                  <a:srgbClr val="000000">
                    <a:alpha val="43137"/>
                  </a:srgbClr>
                </a:outerShdw>
              </a:effectLst>
              <a:latin typeface="Verdana" pitchFamily="34" charset="0"/>
            </a:endParaRPr>
          </a:p>
        </p:txBody>
      </p:sp>
      <p:sp>
        <p:nvSpPr>
          <p:cNvPr id="33" name="AutoShape 81"/>
          <p:cNvSpPr>
            <a:spLocks noChangeArrowheads="1"/>
          </p:cNvSpPr>
          <p:nvPr/>
        </p:nvSpPr>
        <p:spPr bwMode="auto">
          <a:xfrm>
            <a:off x="5429256" y="2500306"/>
            <a:ext cx="3143272" cy="1285884"/>
          </a:xfrm>
          <a:prstGeom prst="cloudCallout">
            <a:avLst>
              <a:gd name="adj1" fmla="val 8631"/>
              <a:gd name="adj2" fmla="val 115026"/>
            </a:avLst>
          </a:prstGeom>
          <a:solidFill>
            <a:srgbClr val="FFCC99"/>
          </a:solidFill>
          <a:ln>
            <a:headEnd/>
            <a:tailEnd/>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r>
              <a:rPr lang="en-US" altLang="ja-JP" sz="1800" b="1" dirty="0" smtClean="0">
                <a:effectLst>
                  <a:outerShdw blurRad="38100" dist="38100" dir="2700000" algn="tl">
                    <a:srgbClr val="000000">
                      <a:alpha val="43137"/>
                    </a:srgbClr>
                  </a:outerShdw>
                </a:effectLst>
                <a:latin typeface="Verdana" pitchFamily="34" charset="0"/>
              </a:rPr>
              <a:t>User Interface &amp; Devices</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7" descr="2005_0217_042555AA"/>
          <p:cNvPicPr>
            <a:picLocks noChangeAspect="1" noChangeArrowheads="1"/>
          </p:cNvPicPr>
          <p:nvPr/>
        </p:nvPicPr>
        <p:blipFill>
          <a:blip r:embed="rId2" cstate="print"/>
          <a:srcRect/>
          <a:stretch>
            <a:fillRect/>
          </a:stretch>
        </p:blipFill>
        <p:spPr bwMode="auto">
          <a:xfrm>
            <a:off x="250825" y="714356"/>
            <a:ext cx="4465638" cy="3349625"/>
          </a:xfrm>
          <a:prstGeom prst="rect">
            <a:avLst/>
          </a:prstGeom>
          <a:noFill/>
          <a:effectLst>
            <a:outerShdw blurRad="50800" dist="38100" dir="2700000" algn="tl" rotWithShape="0">
              <a:prstClr val="black">
                <a:alpha val="40000"/>
              </a:prstClr>
            </a:outerShdw>
          </a:effectLst>
        </p:spPr>
      </p:pic>
      <p:sp>
        <p:nvSpPr>
          <p:cNvPr id="18440" name="Text Box 8"/>
          <p:cNvSpPr txBox="1">
            <a:spLocks noChangeArrowheads="1"/>
          </p:cNvSpPr>
          <p:nvPr/>
        </p:nvSpPr>
        <p:spPr bwMode="auto">
          <a:xfrm>
            <a:off x="1785938" y="4005256"/>
            <a:ext cx="1390650"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a:latin typeface="Verdana" pitchFamily="34" charset="0"/>
              </a:rPr>
              <a:t>Banquets</a:t>
            </a:r>
          </a:p>
        </p:txBody>
      </p:sp>
      <p:pic>
        <p:nvPicPr>
          <p:cNvPr id="18442" name="Picture 10" descr="2005_0217_042646AA"/>
          <p:cNvPicPr>
            <a:picLocks noChangeAspect="1" noChangeArrowheads="1"/>
          </p:cNvPicPr>
          <p:nvPr/>
        </p:nvPicPr>
        <p:blipFill>
          <a:blip r:embed="rId3" cstate="print"/>
          <a:srcRect/>
          <a:stretch>
            <a:fillRect/>
          </a:stretch>
        </p:blipFill>
        <p:spPr bwMode="auto">
          <a:xfrm>
            <a:off x="4067175" y="2997200"/>
            <a:ext cx="4826000" cy="3619500"/>
          </a:xfrm>
          <a:prstGeom prst="rect">
            <a:avLst/>
          </a:prstGeom>
          <a:noFill/>
          <a:effectLst>
            <a:outerShdw blurRad="50800" dist="38100" dir="2700000" algn="tl" rotWithShape="0">
              <a:prstClr val="black">
                <a:alpha val="40000"/>
              </a:prstClr>
            </a:outerShdw>
          </a:effectLst>
        </p:spPr>
      </p:pic>
      <p:sp>
        <p:nvSpPr>
          <p:cNvPr id="18443" name="Text Box 11"/>
          <p:cNvSpPr txBox="1">
            <a:spLocks noChangeArrowheads="1"/>
          </p:cNvSpPr>
          <p:nvPr/>
        </p:nvSpPr>
        <p:spPr bwMode="auto">
          <a:xfrm>
            <a:off x="4892675" y="2636838"/>
            <a:ext cx="3209925"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a:latin typeface="Verdana" pitchFamily="34" charset="0"/>
              </a:rPr>
              <a:t>Ethnic dance and music</a:t>
            </a:r>
          </a:p>
        </p:txBody>
      </p:sp>
      <p:grpSp>
        <p:nvGrpSpPr>
          <p:cNvPr id="23" name="グループ化 22"/>
          <p:cNvGrpSpPr/>
          <p:nvPr/>
        </p:nvGrpSpPr>
        <p:grpSpPr>
          <a:xfrm>
            <a:off x="571472" y="5643578"/>
            <a:ext cx="3500462" cy="967237"/>
            <a:chOff x="571472" y="5643578"/>
            <a:chExt cx="3500462" cy="967237"/>
          </a:xfrm>
          <a:effectLst>
            <a:outerShdw blurRad="50800" dist="38100" dir="2700000" algn="tl" rotWithShape="0">
              <a:prstClr val="black">
                <a:alpha val="40000"/>
              </a:prstClr>
            </a:outerShdw>
          </a:effectLst>
        </p:grpSpPr>
        <p:sp>
          <p:nvSpPr>
            <p:cNvPr id="14" name="Text Box 55"/>
            <p:cNvSpPr txBox="1">
              <a:spLocks noChangeArrowheads="1"/>
            </p:cNvSpPr>
            <p:nvPr/>
          </p:nvSpPr>
          <p:spPr bwMode="auto">
            <a:xfrm>
              <a:off x="571472" y="6072206"/>
              <a:ext cx="3500462" cy="53860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Ethnic dance</a:t>
              </a:r>
            </a:p>
            <a:p>
              <a:pPr algn="r"/>
              <a:r>
                <a:rPr lang="en-US" altLang="ja-JP" sz="1100" b="1" dirty="0" smtClean="0">
                  <a:latin typeface="Verdana" pitchFamily="34" charset="0"/>
                </a:rPr>
                <a:t>Banquets, IASTED, Innsbruck, Austria</a:t>
              </a:r>
              <a:endParaRPr lang="en-US" altLang="ja-JP" sz="1100" b="1" dirty="0">
                <a:latin typeface="Verdana" pitchFamily="34" charset="0"/>
              </a:endParaRPr>
            </a:p>
          </p:txBody>
        </p:sp>
        <p:sp>
          <p:nvSpPr>
            <p:cNvPr id="15" name="動作設定ボタン : ビデオ 14">
              <a:hlinkClick r:id="rId4" highlightClick="1"/>
            </p:cNvPr>
            <p:cNvSpPr/>
            <p:nvPr/>
          </p:nvSpPr>
          <p:spPr>
            <a:xfrm>
              <a:off x="3357554" y="5643578"/>
              <a:ext cx="642942" cy="428628"/>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kumimoji="1" lang="ja-JP" altLang="en-US"/>
            </a:p>
          </p:txBody>
        </p:sp>
      </p:grpSp>
      <p:sp>
        <p:nvSpPr>
          <p:cNvPr id="16"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7"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International Conf.</a:t>
            </a:r>
            <a:endParaRPr lang="en-US" altLang="ja-JP" sz="1000" b="1" dirty="0">
              <a:latin typeface="Verdana" pitchFamily="34" charset="0"/>
            </a:endParaRPr>
          </a:p>
        </p:txBody>
      </p:sp>
      <p:sp>
        <p:nvSpPr>
          <p:cNvPr id="18"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国際会議</a:t>
            </a:r>
            <a:endParaRPr lang="en-US" altLang="ja-JP" sz="1200" b="1" dirty="0" smtClean="0">
              <a:latin typeface="Verdana" pitchFamily="34" charset="0"/>
              <a:ea typeface="ＭＳ ゴシック" pitchFamily="49" charset="-128"/>
            </a:endParaRPr>
          </a:p>
        </p:txBody>
      </p:sp>
      <p:pic>
        <p:nvPicPr>
          <p:cNvPr id="57348" name="Picture 4" descr="C:\Users\root\AppData\Local\Microsoft\Windows\Temporary Internet Files\Content.IE5\FFV1EVPB\MPj04387870000[1].jpg"/>
          <p:cNvPicPr>
            <a:picLocks noChangeAspect="1" noChangeArrowheads="1"/>
          </p:cNvPicPr>
          <p:nvPr/>
        </p:nvPicPr>
        <p:blipFill>
          <a:blip r:embed="rId5" cstate="print"/>
          <a:srcRect/>
          <a:stretch>
            <a:fillRect/>
          </a:stretch>
        </p:blipFill>
        <p:spPr bwMode="auto">
          <a:xfrm>
            <a:off x="5715008" y="1124744"/>
            <a:ext cx="1920254" cy="128588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971600" y="836712"/>
            <a:ext cx="7560840" cy="5472608"/>
          </a:xfrm>
          <a:prstGeom prst="rect">
            <a:avLst/>
          </a:prstGeom>
          <a:solidFill>
            <a:srgbClr val="FDE7E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Text Box 7"/>
          <p:cNvSpPr txBox="1">
            <a:spLocks noChangeArrowheads="1"/>
          </p:cNvSpPr>
          <p:nvPr/>
        </p:nvSpPr>
        <p:spPr bwMode="auto">
          <a:xfrm>
            <a:off x="6852045" y="3212976"/>
            <a:ext cx="2112443"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r"/>
            <a:r>
              <a:rPr lang="en-US" altLang="ja-JP" sz="1800" b="1" dirty="0" smtClean="0">
                <a:latin typeface="Verdana" pitchFamily="34" charset="0"/>
              </a:rPr>
              <a:t>Palatine Hill</a:t>
            </a:r>
            <a:endParaRPr lang="en-US" altLang="ja-JP" sz="1800" b="1" dirty="0">
              <a:latin typeface="Verdana" pitchFamily="34" charset="0"/>
            </a:endParaRPr>
          </a:p>
        </p:txBody>
      </p:sp>
      <p:sp>
        <p:nvSpPr>
          <p:cNvPr id="12" name="Text Box 7"/>
          <p:cNvSpPr txBox="1">
            <a:spLocks noChangeArrowheads="1"/>
          </p:cNvSpPr>
          <p:nvPr/>
        </p:nvSpPr>
        <p:spPr bwMode="auto">
          <a:xfrm>
            <a:off x="3059832" y="620688"/>
            <a:ext cx="2079415"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The Colloseum</a:t>
            </a:r>
            <a:endParaRPr lang="en-US" altLang="ja-JP" sz="1800" b="1" dirty="0">
              <a:latin typeface="Verdana" pitchFamily="34" charset="0"/>
            </a:endParaRP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International Conf.</a:t>
            </a:r>
            <a:endParaRPr lang="en-US" altLang="ja-JP" sz="1000" b="1" dirty="0">
              <a:latin typeface="Verdana" pitchFamily="34" charset="0"/>
            </a:endParaRPr>
          </a:p>
        </p:txBody>
      </p:sp>
      <p:sp>
        <p:nvSpPr>
          <p:cNvPr id="16"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国際会議</a:t>
            </a:r>
            <a:endParaRPr lang="en-US" altLang="ja-JP" sz="1200" b="1" dirty="0" smtClean="0">
              <a:latin typeface="Verdana" pitchFamily="34" charset="0"/>
              <a:ea typeface="ＭＳ ゴシック" pitchFamily="49" charset="-128"/>
            </a:endParaRPr>
          </a:p>
        </p:txBody>
      </p:sp>
      <p:pic>
        <p:nvPicPr>
          <p:cNvPr id="71684" name="Picture 4" descr="C:\Users\root\Desktop\photos_roma\09.JPG"/>
          <p:cNvPicPr>
            <a:picLocks noChangeAspect="1" noChangeArrowheads="1"/>
          </p:cNvPicPr>
          <p:nvPr/>
        </p:nvPicPr>
        <p:blipFill>
          <a:blip r:embed="rId2" cstate="print"/>
          <a:srcRect/>
          <a:stretch>
            <a:fillRect/>
          </a:stretch>
        </p:blipFill>
        <p:spPr bwMode="auto">
          <a:xfrm>
            <a:off x="251520" y="260648"/>
            <a:ext cx="2393827" cy="3189774"/>
          </a:xfrm>
          <a:prstGeom prst="rect">
            <a:avLst/>
          </a:prstGeom>
          <a:noFill/>
          <a:effectLst>
            <a:outerShdw blurRad="50800" dist="38100" dir="2700000" algn="tl" rotWithShape="0">
              <a:prstClr val="black">
                <a:alpha val="40000"/>
              </a:prstClr>
            </a:outerShdw>
          </a:effectLst>
        </p:spPr>
      </p:pic>
      <p:pic>
        <p:nvPicPr>
          <p:cNvPr id="71685" name="Picture 5" descr="C:\Users\root\Desktop\photos_roma\10.JPG"/>
          <p:cNvPicPr>
            <a:picLocks noChangeAspect="1" noChangeArrowheads="1"/>
          </p:cNvPicPr>
          <p:nvPr/>
        </p:nvPicPr>
        <p:blipFill>
          <a:blip r:embed="rId3" cstate="print"/>
          <a:srcRect/>
          <a:stretch>
            <a:fillRect/>
          </a:stretch>
        </p:blipFill>
        <p:spPr bwMode="auto">
          <a:xfrm rot="156357">
            <a:off x="2555776" y="1196752"/>
            <a:ext cx="3672408" cy="2754306"/>
          </a:xfrm>
          <a:prstGeom prst="rect">
            <a:avLst/>
          </a:prstGeom>
          <a:noFill/>
          <a:effectLst>
            <a:outerShdw blurRad="50800" dist="38100" dir="2700000" algn="tl" rotWithShape="0">
              <a:prstClr val="black">
                <a:alpha val="40000"/>
              </a:prstClr>
            </a:outerShdw>
          </a:effectLst>
        </p:spPr>
      </p:pic>
      <p:pic>
        <p:nvPicPr>
          <p:cNvPr id="71687" name="Picture 7" descr="C:\Users\root\Desktop\photos_roma\12.JPG"/>
          <p:cNvPicPr>
            <a:picLocks noChangeAspect="1" noChangeArrowheads="1"/>
          </p:cNvPicPr>
          <p:nvPr/>
        </p:nvPicPr>
        <p:blipFill>
          <a:blip r:embed="rId4" cstate="print"/>
          <a:srcRect/>
          <a:stretch>
            <a:fillRect/>
          </a:stretch>
        </p:blipFill>
        <p:spPr bwMode="auto">
          <a:xfrm rot="21429844">
            <a:off x="5724128" y="839297"/>
            <a:ext cx="3072342" cy="2304256"/>
          </a:xfrm>
          <a:prstGeom prst="rect">
            <a:avLst/>
          </a:prstGeom>
          <a:noFill/>
          <a:effectLst>
            <a:outerShdw blurRad="50800" dist="38100" dir="2700000" algn="tl" rotWithShape="0">
              <a:prstClr val="black">
                <a:alpha val="40000"/>
              </a:prstClr>
            </a:outerShdw>
          </a:effectLst>
        </p:spPr>
      </p:pic>
      <p:pic>
        <p:nvPicPr>
          <p:cNvPr id="71688" name="Picture 8" descr="C:\Users\root\Desktop\photos_roma\11.JPG"/>
          <p:cNvPicPr>
            <a:picLocks noChangeAspect="1" noChangeArrowheads="1"/>
          </p:cNvPicPr>
          <p:nvPr/>
        </p:nvPicPr>
        <p:blipFill>
          <a:blip r:embed="rId5" cstate="print"/>
          <a:srcRect/>
          <a:stretch>
            <a:fillRect/>
          </a:stretch>
        </p:blipFill>
        <p:spPr bwMode="auto">
          <a:xfrm rot="177928">
            <a:off x="5076056" y="3717032"/>
            <a:ext cx="3648406" cy="2736304"/>
          </a:xfrm>
          <a:prstGeom prst="rect">
            <a:avLst/>
          </a:prstGeom>
          <a:noFill/>
          <a:effectLst>
            <a:outerShdw blurRad="50800" dist="38100" dir="2700000" algn="tl" rotWithShape="0">
              <a:prstClr val="black">
                <a:alpha val="40000"/>
              </a:prstClr>
            </a:outerShdw>
          </a:effectLst>
        </p:spPr>
      </p:pic>
      <p:pic>
        <p:nvPicPr>
          <p:cNvPr id="71686" name="Picture 6" descr="C:\Users\root\Desktop\photos_roma\08.JPG"/>
          <p:cNvPicPr>
            <a:picLocks noChangeAspect="1" noChangeArrowheads="1"/>
          </p:cNvPicPr>
          <p:nvPr/>
        </p:nvPicPr>
        <p:blipFill>
          <a:blip r:embed="rId6" cstate="print"/>
          <a:srcRect/>
          <a:stretch>
            <a:fillRect/>
          </a:stretch>
        </p:blipFill>
        <p:spPr bwMode="auto">
          <a:xfrm rot="21433397">
            <a:off x="1608427" y="3799233"/>
            <a:ext cx="3456434" cy="2592326"/>
          </a:xfrm>
          <a:prstGeom prst="rect">
            <a:avLst/>
          </a:prstGeom>
          <a:noFill/>
          <a:effectLst>
            <a:outerShdw blurRad="50800" dist="38100" dir="2700000" algn="tl" rotWithShape="0">
              <a:prstClr val="black">
                <a:alpha val="40000"/>
              </a:prstClr>
            </a:outerShdw>
          </a:effectLst>
        </p:spPr>
      </p:pic>
      <p:pic>
        <p:nvPicPr>
          <p:cNvPr id="71689" name="Picture 9" descr="C:\Users\root\AppData\Local\Microsoft\Windows\Temporary Internet Files\Content.IE5\WU3XEHRW\MC900294979[1].wmf"/>
          <p:cNvPicPr>
            <a:picLocks noChangeAspect="1" noChangeArrowheads="1"/>
          </p:cNvPicPr>
          <p:nvPr/>
        </p:nvPicPr>
        <p:blipFill>
          <a:blip r:embed="rId7" cstate="print">
            <a:lum bright="40000" contrast="-20000"/>
          </a:blip>
          <a:srcRect/>
          <a:stretch>
            <a:fillRect/>
          </a:stretch>
        </p:blipFill>
        <p:spPr bwMode="auto">
          <a:xfrm>
            <a:off x="179512" y="5661248"/>
            <a:ext cx="1254960" cy="947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971600" y="836712"/>
            <a:ext cx="7560840" cy="5472608"/>
          </a:xfrm>
          <a:prstGeom prst="rect">
            <a:avLst/>
          </a:prstGeom>
          <a:solidFill>
            <a:srgbClr val="FDE7E7"/>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Text Box 7"/>
          <p:cNvSpPr txBox="1">
            <a:spLocks noChangeArrowheads="1"/>
          </p:cNvSpPr>
          <p:nvPr/>
        </p:nvSpPr>
        <p:spPr bwMode="auto">
          <a:xfrm>
            <a:off x="1619672" y="620688"/>
            <a:ext cx="1088761"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Glacier</a:t>
            </a:r>
            <a:endParaRPr lang="en-US" altLang="ja-JP" sz="1800" b="1" dirty="0">
              <a:latin typeface="Verdana" pitchFamily="34" charset="0"/>
            </a:endParaRP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International Conf.</a:t>
            </a:r>
            <a:endParaRPr lang="en-US" altLang="ja-JP" sz="1000" b="1" dirty="0">
              <a:latin typeface="Verdana" pitchFamily="34" charset="0"/>
            </a:endParaRPr>
          </a:p>
        </p:txBody>
      </p:sp>
      <p:sp>
        <p:nvSpPr>
          <p:cNvPr id="16"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国際会議</a:t>
            </a:r>
            <a:endParaRPr lang="en-US" altLang="ja-JP" sz="1200" b="1" dirty="0" smtClean="0">
              <a:latin typeface="Verdana" pitchFamily="34" charset="0"/>
              <a:ea typeface="ＭＳ ゴシック" pitchFamily="49" charset="-128"/>
            </a:endParaRPr>
          </a:p>
        </p:txBody>
      </p:sp>
      <p:pic>
        <p:nvPicPr>
          <p:cNvPr id="71689" name="Picture 9" descr="C:\Users\root\AppData\Local\Microsoft\Windows\Temporary Internet Files\Content.IE5\WU3XEHRW\MC900294979[1].wmf"/>
          <p:cNvPicPr>
            <a:picLocks noChangeAspect="1" noChangeArrowheads="1"/>
          </p:cNvPicPr>
          <p:nvPr/>
        </p:nvPicPr>
        <p:blipFill>
          <a:blip r:embed="rId2" cstate="print">
            <a:lum bright="40000" contrast="-20000"/>
          </a:blip>
          <a:srcRect/>
          <a:stretch>
            <a:fillRect/>
          </a:stretch>
        </p:blipFill>
        <p:spPr bwMode="auto">
          <a:xfrm>
            <a:off x="179512" y="5661248"/>
            <a:ext cx="1254960" cy="947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4755" name="Picture 3" descr="E:\home\makio\FIT\Lectures\SpecialClass\10\Stuff_Seeing\seeing6.JPG"/>
          <p:cNvPicPr>
            <a:picLocks noChangeAspect="1" noChangeArrowheads="1"/>
          </p:cNvPicPr>
          <p:nvPr/>
        </p:nvPicPr>
        <p:blipFill>
          <a:blip r:embed="rId3" cstate="print"/>
          <a:srcRect/>
          <a:stretch>
            <a:fillRect/>
          </a:stretch>
        </p:blipFill>
        <p:spPr bwMode="auto">
          <a:xfrm rot="160511">
            <a:off x="656902" y="1065910"/>
            <a:ext cx="3715081" cy="2786310"/>
          </a:xfrm>
          <a:prstGeom prst="rect">
            <a:avLst/>
          </a:prstGeom>
          <a:noFill/>
          <a:effectLst>
            <a:outerShdw blurRad="50800" dist="38100" dir="2700000" algn="tl" rotWithShape="0">
              <a:prstClr val="black">
                <a:alpha val="40000"/>
              </a:prstClr>
            </a:outerShdw>
          </a:effectLst>
        </p:spPr>
      </p:pic>
      <p:sp>
        <p:nvSpPr>
          <p:cNvPr id="21" name="動作設定ボタン : ビデオ 20">
            <a:hlinkClick r:id="rId4" highlightClick="1"/>
          </p:cNvPr>
          <p:cNvSpPr/>
          <p:nvPr/>
        </p:nvSpPr>
        <p:spPr>
          <a:xfrm>
            <a:off x="7956376" y="2780928"/>
            <a:ext cx="432048" cy="288032"/>
          </a:xfrm>
          <a:prstGeom prst="actionButtonMovie">
            <a:avLst/>
          </a:prstGeom>
        </p:spPr>
        <p:style>
          <a:lnRef idx="1">
            <a:schemeClr val="accent6"/>
          </a:lnRef>
          <a:fillRef idx="2">
            <a:schemeClr val="accent6"/>
          </a:fillRef>
          <a:effectRef idx="1">
            <a:schemeClr val="accent6"/>
          </a:effectRef>
          <a:fontRef idx="minor">
            <a:schemeClr val="dk1"/>
          </a:fontRef>
        </p:style>
        <p:txBody>
          <a:bodyPr rtlCol="0" anchor="ctr"/>
          <a:lstStyle/>
          <a:p>
            <a:pPr algn="r"/>
            <a:endParaRPr kumimoji="1" lang="ja-JP" altLang="en-US"/>
          </a:p>
        </p:txBody>
      </p:sp>
      <p:pic>
        <p:nvPicPr>
          <p:cNvPr id="1027" name="Picture 3" descr="E:\home\makio\FIT\Lectures\SpecialClass\10\Stuff_Seeing\seeing10.JPG"/>
          <p:cNvPicPr>
            <a:picLocks noChangeAspect="1" noChangeArrowheads="1"/>
          </p:cNvPicPr>
          <p:nvPr/>
        </p:nvPicPr>
        <p:blipFill>
          <a:blip r:embed="rId5" cstate="print"/>
          <a:srcRect/>
          <a:stretch>
            <a:fillRect/>
          </a:stretch>
        </p:blipFill>
        <p:spPr bwMode="auto">
          <a:xfrm rot="21386222">
            <a:off x="1548899" y="3908911"/>
            <a:ext cx="3168350" cy="2376264"/>
          </a:xfrm>
          <a:prstGeom prst="rect">
            <a:avLst/>
          </a:prstGeom>
          <a:noFill/>
          <a:effectLst>
            <a:outerShdw blurRad="50800" dist="38100" dir="2700000" algn="tl" rotWithShape="0">
              <a:prstClr val="black">
                <a:alpha val="40000"/>
              </a:prstClr>
            </a:outerShdw>
          </a:effectLst>
        </p:spPr>
      </p:pic>
      <p:pic>
        <p:nvPicPr>
          <p:cNvPr id="1028" name="Picture 4" descr="E:\home\makio\FIT\Lectures\SpecialClass\10\Stuff_Seeing\seeing11.JPG"/>
          <p:cNvPicPr>
            <a:picLocks noChangeAspect="1" noChangeArrowheads="1"/>
          </p:cNvPicPr>
          <p:nvPr/>
        </p:nvPicPr>
        <p:blipFill>
          <a:blip r:embed="rId6" cstate="print"/>
          <a:srcRect/>
          <a:stretch>
            <a:fillRect/>
          </a:stretch>
        </p:blipFill>
        <p:spPr bwMode="auto">
          <a:xfrm rot="21386979">
            <a:off x="3488944" y="1206167"/>
            <a:ext cx="3102578" cy="2326933"/>
          </a:xfrm>
          <a:prstGeom prst="rect">
            <a:avLst/>
          </a:prstGeom>
          <a:noFill/>
          <a:effectLst>
            <a:outerShdw blurRad="50800" dist="38100" dir="2700000" algn="tl" rotWithShape="0">
              <a:prstClr val="black">
                <a:alpha val="40000"/>
              </a:prstClr>
            </a:outerShdw>
          </a:effectLst>
        </p:spPr>
      </p:pic>
      <p:pic>
        <p:nvPicPr>
          <p:cNvPr id="1029" name="Picture 5" descr="E:\home\makio\FIT\Lectures\SpecialClass\10\Stuff_Seeing\seeing12.JPG"/>
          <p:cNvPicPr>
            <a:picLocks noChangeAspect="1" noChangeArrowheads="1"/>
          </p:cNvPicPr>
          <p:nvPr/>
        </p:nvPicPr>
        <p:blipFill>
          <a:blip r:embed="rId7" cstate="print"/>
          <a:srcRect/>
          <a:stretch>
            <a:fillRect/>
          </a:stretch>
        </p:blipFill>
        <p:spPr bwMode="auto">
          <a:xfrm rot="163925">
            <a:off x="4224150" y="3780145"/>
            <a:ext cx="3456384" cy="2592288"/>
          </a:xfrm>
          <a:prstGeom prst="rect">
            <a:avLst/>
          </a:prstGeom>
          <a:noFill/>
          <a:effectLst>
            <a:outerShdw blurRad="50800" dist="38100" dir="2700000" algn="tl" rotWithShape="0">
              <a:prstClr val="black">
                <a:alpha val="40000"/>
              </a:prstClr>
            </a:outerShdw>
          </a:effectLst>
        </p:spPr>
      </p:pic>
      <p:pic>
        <p:nvPicPr>
          <p:cNvPr id="74756" name="Picture 4" descr="E:\home\makio\FIT\Lectures\SpecialClass\10\Stuff_Seeing\seeing7.jpg"/>
          <p:cNvPicPr>
            <a:picLocks noChangeAspect="1" noChangeArrowheads="1"/>
          </p:cNvPicPr>
          <p:nvPr/>
        </p:nvPicPr>
        <p:blipFill>
          <a:blip r:embed="rId8" cstate="print"/>
          <a:srcRect/>
          <a:stretch>
            <a:fillRect/>
          </a:stretch>
        </p:blipFill>
        <p:spPr bwMode="auto">
          <a:xfrm rot="21440932">
            <a:off x="7341725" y="3284387"/>
            <a:ext cx="1479343" cy="1479343"/>
          </a:xfrm>
          <a:prstGeom prst="rect">
            <a:avLst/>
          </a:prstGeom>
          <a:noFill/>
          <a:effectLst>
            <a:outerShdw blurRad="50800" dist="38100" dir="2700000" algn="tl" rotWithShape="0">
              <a:prstClr val="black">
                <a:alpha val="40000"/>
              </a:prstClr>
            </a:outerShdw>
          </a:effectLst>
        </p:spPr>
      </p:pic>
      <p:sp>
        <p:nvSpPr>
          <p:cNvPr id="17" name="Text Box 7"/>
          <p:cNvSpPr txBox="1">
            <a:spLocks noChangeArrowheads="1"/>
          </p:cNvSpPr>
          <p:nvPr/>
        </p:nvSpPr>
        <p:spPr bwMode="auto">
          <a:xfrm>
            <a:off x="4499992" y="836712"/>
            <a:ext cx="1172116"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Venetia</a:t>
            </a:r>
            <a:endParaRPr lang="en-US" altLang="ja-JP" sz="1800" b="1" dirty="0">
              <a:latin typeface="Verdana" pitchFamily="34" charset="0"/>
            </a:endParaRPr>
          </a:p>
        </p:txBody>
      </p:sp>
      <p:sp>
        <p:nvSpPr>
          <p:cNvPr id="19" name="Text Box 7"/>
          <p:cNvSpPr txBox="1">
            <a:spLocks noChangeArrowheads="1"/>
          </p:cNvSpPr>
          <p:nvPr/>
        </p:nvSpPr>
        <p:spPr bwMode="auto">
          <a:xfrm>
            <a:off x="4716016" y="3789040"/>
            <a:ext cx="2509021"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Swarovski Crystal</a:t>
            </a:r>
            <a:endParaRPr lang="en-US" altLang="ja-JP" sz="1800" b="1" dirty="0">
              <a:latin typeface="Verdana" pitchFamily="34" charset="0"/>
            </a:endParaRPr>
          </a:p>
        </p:txBody>
      </p:sp>
      <p:sp>
        <p:nvSpPr>
          <p:cNvPr id="20" name="Text Box 7"/>
          <p:cNvSpPr txBox="1">
            <a:spLocks noChangeArrowheads="1"/>
          </p:cNvSpPr>
          <p:nvPr/>
        </p:nvSpPr>
        <p:spPr bwMode="auto">
          <a:xfrm>
            <a:off x="1691680" y="6021288"/>
            <a:ext cx="2520280"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800" b="1" dirty="0" smtClean="0">
                <a:latin typeface="Verdana" pitchFamily="34" charset="0"/>
              </a:rPr>
              <a:t>Aircraft carrier</a:t>
            </a:r>
          </a:p>
          <a:p>
            <a:r>
              <a:rPr lang="en-US" altLang="ja-JP" sz="1800" b="1" dirty="0" smtClean="0">
                <a:latin typeface="Verdana" pitchFamily="34" charset="0"/>
              </a:rPr>
              <a:t>MIDWAY</a:t>
            </a:r>
            <a:endParaRPr lang="en-US" altLang="ja-JP" sz="1800" b="1" dirty="0">
              <a:latin typeface="Verdana" pitchFamily="34" charset="0"/>
            </a:endParaRPr>
          </a:p>
        </p:txBody>
      </p:sp>
      <p:pic>
        <p:nvPicPr>
          <p:cNvPr id="74757" name="Picture 5" descr="E:\home\makio\FIT\Lectures\SpecialClass\10\Stuff_Seeing\seeing8.jpg"/>
          <p:cNvPicPr>
            <a:picLocks noChangeAspect="1" noChangeArrowheads="1"/>
          </p:cNvPicPr>
          <p:nvPr/>
        </p:nvPicPr>
        <p:blipFill>
          <a:blip r:embed="rId9" cstate="print"/>
          <a:srcRect/>
          <a:stretch>
            <a:fillRect/>
          </a:stretch>
        </p:blipFill>
        <p:spPr bwMode="auto">
          <a:xfrm>
            <a:off x="6427273" y="980728"/>
            <a:ext cx="2249183" cy="1772938"/>
          </a:xfrm>
          <a:prstGeom prst="rect">
            <a:avLst/>
          </a:prstGeom>
          <a:noFill/>
          <a:effectLst>
            <a:outerShdw blurRad="50800" dist="38100" dir="2700000" algn="tl" rotWithShape="0">
              <a:prstClr val="black">
                <a:alpha val="40000"/>
              </a:prstClr>
            </a:outerShdw>
          </a:effectLst>
        </p:spPr>
      </p:pic>
      <p:sp>
        <p:nvSpPr>
          <p:cNvPr id="18" name="Text Box 7"/>
          <p:cNvSpPr txBox="1">
            <a:spLocks noChangeArrowheads="1"/>
          </p:cNvSpPr>
          <p:nvPr/>
        </p:nvSpPr>
        <p:spPr bwMode="auto">
          <a:xfrm>
            <a:off x="6718360" y="3068960"/>
            <a:ext cx="2246128"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smtClean="0">
                <a:latin typeface="Verdana" pitchFamily="34" charset="0"/>
              </a:rPr>
              <a:t>Innsbruck town</a:t>
            </a:r>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グループ化 30"/>
          <p:cNvGrpSpPr/>
          <p:nvPr/>
        </p:nvGrpSpPr>
        <p:grpSpPr>
          <a:xfrm>
            <a:off x="5084794" y="2285992"/>
            <a:ext cx="3916362" cy="3744912"/>
            <a:chOff x="5084794" y="2285992"/>
            <a:chExt cx="3916362" cy="3744912"/>
          </a:xfrm>
        </p:grpSpPr>
        <p:grpSp>
          <p:nvGrpSpPr>
            <p:cNvPr id="34" name="グループ化 33"/>
            <p:cNvGrpSpPr/>
            <p:nvPr/>
          </p:nvGrpSpPr>
          <p:grpSpPr>
            <a:xfrm>
              <a:off x="5618194" y="2285992"/>
              <a:ext cx="3382962" cy="3678237"/>
              <a:chOff x="5618194" y="2285992"/>
              <a:chExt cx="3382962" cy="3678237"/>
            </a:xfrm>
          </p:grpSpPr>
          <p:sp>
            <p:nvSpPr>
              <p:cNvPr id="5171" name="Text Box 51"/>
              <p:cNvSpPr txBox="1">
                <a:spLocks noChangeArrowheads="1"/>
              </p:cNvSpPr>
              <p:nvPr/>
            </p:nvSpPr>
            <p:spPr bwMode="auto">
              <a:xfrm>
                <a:off x="6123019" y="2285992"/>
                <a:ext cx="2663825"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Physical reality</a:t>
                </a:r>
              </a:p>
            </p:txBody>
          </p:sp>
          <p:sp>
            <p:nvSpPr>
              <p:cNvPr id="5172" name="Text Box 52"/>
              <p:cNvSpPr txBox="1">
                <a:spLocks noChangeArrowheads="1"/>
              </p:cNvSpPr>
              <p:nvPr/>
            </p:nvSpPr>
            <p:spPr bwMode="auto">
              <a:xfrm>
                <a:off x="5618194" y="3367079"/>
                <a:ext cx="3024187"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Augmented reality</a:t>
                </a:r>
              </a:p>
            </p:txBody>
          </p:sp>
          <p:sp>
            <p:nvSpPr>
              <p:cNvPr id="5173" name="Text Box 53"/>
              <p:cNvSpPr txBox="1">
                <a:spLocks noChangeArrowheads="1"/>
              </p:cNvSpPr>
              <p:nvPr/>
            </p:nvSpPr>
            <p:spPr bwMode="auto">
              <a:xfrm>
                <a:off x="5618194" y="4470392"/>
                <a:ext cx="3382962"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Augmented virtuality</a:t>
                </a:r>
              </a:p>
            </p:txBody>
          </p:sp>
          <p:sp>
            <p:nvSpPr>
              <p:cNvPr id="5174" name="Text Box 54"/>
              <p:cNvSpPr txBox="1">
                <a:spLocks noChangeArrowheads="1"/>
              </p:cNvSpPr>
              <p:nvPr/>
            </p:nvSpPr>
            <p:spPr bwMode="auto">
              <a:xfrm>
                <a:off x="6123019" y="5597517"/>
                <a:ext cx="2663825"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a:latin typeface="Verdana" pitchFamily="34" charset="0"/>
                  </a:rPr>
                  <a:t>Virtual reality</a:t>
                </a:r>
              </a:p>
            </p:txBody>
          </p:sp>
        </p:grpSp>
        <p:grpSp>
          <p:nvGrpSpPr>
            <p:cNvPr id="33" name="グループ化 32"/>
            <p:cNvGrpSpPr/>
            <p:nvPr/>
          </p:nvGrpSpPr>
          <p:grpSpPr>
            <a:xfrm>
              <a:off x="5084794" y="2359017"/>
              <a:ext cx="822324" cy="3671887"/>
              <a:chOff x="5084794" y="2359017"/>
              <a:chExt cx="822324" cy="3671887"/>
            </a:xfrm>
            <a:effectLst>
              <a:outerShdw blurRad="50800" dist="38100" dir="2700000" algn="tl" rotWithShape="0">
                <a:prstClr val="black">
                  <a:alpha val="40000"/>
                </a:prstClr>
              </a:outerShdw>
            </a:effectLst>
          </p:grpSpPr>
          <p:sp>
            <p:nvSpPr>
              <p:cNvPr id="5180" name="Freeform 60"/>
              <p:cNvSpPr>
                <a:spLocks/>
              </p:cNvSpPr>
              <p:nvPr/>
            </p:nvSpPr>
            <p:spPr bwMode="auto">
              <a:xfrm flipH="1">
                <a:off x="5186394" y="2574917"/>
                <a:ext cx="503237" cy="3313112"/>
              </a:xfrm>
              <a:custGeom>
                <a:avLst/>
                <a:gdLst/>
                <a:ahLst/>
                <a:cxnLst>
                  <a:cxn ang="0">
                    <a:pos x="0" y="0"/>
                  </a:cxn>
                  <a:cxn ang="0">
                    <a:pos x="1043" y="1044"/>
                  </a:cxn>
                  <a:cxn ang="0">
                    <a:pos x="0" y="2087"/>
                  </a:cxn>
                </a:cxnLst>
                <a:rect l="0" t="0" r="r" b="b"/>
                <a:pathLst>
                  <a:path w="1043" h="2087">
                    <a:moveTo>
                      <a:pt x="0" y="0"/>
                    </a:moveTo>
                    <a:cubicBezTo>
                      <a:pt x="521" y="348"/>
                      <a:pt x="1043" y="696"/>
                      <a:pt x="1043" y="1044"/>
                    </a:cubicBezTo>
                    <a:cubicBezTo>
                      <a:pt x="1043" y="1392"/>
                      <a:pt x="521" y="1739"/>
                      <a:pt x="0" y="2087"/>
                    </a:cubicBezTo>
                  </a:path>
                </a:pathLst>
              </a:custGeom>
              <a:noFill/>
              <a:ln w="9525" cap="flat" cmpd="sng">
                <a:solidFill>
                  <a:schemeClr val="tx1"/>
                </a:solidFill>
                <a:prstDash val="solid"/>
                <a:round/>
                <a:headEnd/>
                <a:tailEnd/>
              </a:ln>
              <a:effectLst/>
            </p:spPr>
            <p:txBody>
              <a:bodyPr wrap="none" anchor="ctr"/>
              <a:lstStyle/>
              <a:p>
                <a:endParaRPr lang="ja-JP" altLang="en-US"/>
              </a:p>
            </p:txBody>
          </p:sp>
          <p:sp>
            <p:nvSpPr>
              <p:cNvPr id="5175" name="Oval 55"/>
              <p:cNvSpPr>
                <a:spLocks noChangeArrowheads="1"/>
              </p:cNvSpPr>
              <p:nvPr/>
            </p:nvSpPr>
            <p:spPr bwMode="auto">
              <a:xfrm>
                <a:off x="5546756" y="2359017"/>
                <a:ext cx="360362" cy="36036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5176" name="Oval 56"/>
              <p:cNvSpPr>
                <a:spLocks noChangeArrowheads="1"/>
              </p:cNvSpPr>
              <p:nvPr/>
            </p:nvSpPr>
            <p:spPr bwMode="auto">
              <a:xfrm>
                <a:off x="5084794" y="3462329"/>
                <a:ext cx="360362" cy="36036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5177" name="Oval 57"/>
              <p:cNvSpPr>
                <a:spLocks noChangeArrowheads="1"/>
              </p:cNvSpPr>
              <p:nvPr/>
            </p:nvSpPr>
            <p:spPr bwMode="auto">
              <a:xfrm>
                <a:off x="5084794" y="4565642"/>
                <a:ext cx="360362" cy="36036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5178" name="Oval 58"/>
              <p:cNvSpPr>
                <a:spLocks noChangeArrowheads="1"/>
              </p:cNvSpPr>
              <p:nvPr/>
            </p:nvSpPr>
            <p:spPr bwMode="auto">
              <a:xfrm>
                <a:off x="5546756" y="5670542"/>
                <a:ext cx="360362" cy="360362"/>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grpSp>
      </p:grpSp>
      <p:grpSp>
        <p:nvGrpSpPr>
          <p:cNvPr id="32" name="グループ化 31"/>
          <p:cNvGrpSpPr/>
          <p:nvPr/>
        </p:nvGrpSpPr>
        <p:grpSpPr>
          <a:xfrm>
            <a:off x="714348" y="2071678"/>
            <a:ext cx="2392925" cy="3540706"/>
            <a:chOff x="714348" y="2071678"/>
            <a:chExt cx="2392925" cy="3540706"/>
          </a:xfrm>
        </p:grpSpPr>
        <p:pic>
          <p:nvPicPr>
            <p:cNvPr id="5185" name="Picture 65" descr="ar3"/>
            <p:cNvPicPr>
              <a:picLocks noChangeAspect="1" noChangeArrowheads="1"/>
            </p:cNvPicPr>
            <p:nvPr/>
          </p:nvPicPr>
          <p:blipFill>
            <a:blip r:embed="rId2" cstate="print"/>
            <a:srcRect/>
            <a:stretch>
              <a:fillRect/>
            </a:stretch>
          </p:blipFill>
          <p:spPr bwMode="auto">
            <a:xfrm>
              <a:off x="714348" y="2428868"/>
              <a:ext cx="2392925" cy="3183516"/>
            </a:xfrm>
            <a:prstGeom prst="rect">
              <a:avLst/>
            </a:prstGeom>
            <a:noFill/>
            <a:effectLst>
              <a:outerShdw blurRad="50800" dist="38100" dir="2700000" algn="tl" rotWithShape="0">
                <a:prstClr val="black">
                  <a:alpha val="40000"/>
                </a:prstClr>
              </a:outerShdw>
            </a:effectLst>
          </p:spPr>
        </p:pic>
        <p:sp>
          <p:nvSpPr>
            <p:cNvPr id="5190" name="Text Box 70"/>
            <p:cNvSpPr txBox="1">
              <a:spLocks noChangeArrowheads="1"/>
            </p:cNvSpPr>
            <p:nvPr/>
          </p:nvSpPr>
          <p:spPr bwMode="auto">
            <a:xfrm>
              <a:off x="745786" y="2071678"/>
              <a:ext cx="1540198" cy="30539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none">
              <a:spAutoFit/>
            </a:bodyPr>
            <a:lstStyle/>
            <a:p>
              <a:r>
                <a:rPr lang="en-US" altLang="ja-JP" sz="1800" b="1" dirty="0">
                  <a:latin typeface="Verdana" pitchFamily="34" charset="0"/>
                </a:rPr>
                <a:t>Mixed reality</a:t>
              </a:r>
            </a:p>
          </p:txBody>
        </p:sp>
      </p:grpSp>
      <p:grpSp>
        <p:nvGrpSpPr>
          <p:cNvPr id="25" name="グループ化 24"/>
          <p:cNvGrpSpPr/>
          <p:nvPr/>
        </p:nvGrpSpPr>
        <p:grpSpPr>
          <a:xfrm>
            <a:off x="2843808" y="1628800"/>
            <a:ext cx="2447925" cy="1933576"/>
            <a:chOff x="2643174" y="1571612"/>
            <a:chExt cx="2447925" cy="1933576"/>
          </a:xfrm>
          <a:effectLst>
            <a:outerShdw blurRad="50800" dist="38100" dir="2700000" algn="tl" rotWithShape="0">
              <a:prstClr val="black">
                <a:alpha val="40000"/>
              </a:prstClr>
            </a:outerShdw>
          </a:effectLst>
        </p:grpSpPr>
        <p:pic>
          <p:nvPicPr>
            <p:cNvPr id="5186" name="Picture 66" descr="ar4"/>
            <p:cNvPicPr>
              <a:picLocks noChangeAspect="1" noChangeArrowheads="1"/>
            </p:cNvPicPr>
            <p:nvPr/>
          </p:nvPicPr>
          <p:blipFill>
            <a:blip r:embed="rId3" cstate="print"/>
            <a:srcRect/>
            <a:stretch>
              <a:fillRect/>
            </a:stretch>
          </p:blipFill>
          <p:spPr bwMode="auto">
            <a:xfrm>
              <a:off x="2757474" y="1938325"/>
              <a:ext cx="2089150" cy="1566863"/>
            </a:xfrm>
            <a:prstGeom prst="rect">
              <a:avLst/>
            </a:prstGeom>
            <a:noFill/>
            <a:effectLst>
              <a:outerShdw blurRad="50800" dist="38100" dir="2700000" algn="tl" rotWithShape="0">
                <a:prstClr val="black">
                  <a:alpha val="40000"/>
                </a:prstClr>
              </a:outerShdw>
            </a:effectLst>
          </p:spPr>
        </p:pic>
        <p:sp>
          <p:nvSpPr>
            <p:cNvPr id="5191" name="Text Box 71"/>
            <p:cNvSpPr txBox="1">
              <a:spLocks noChangeArrowheads="1"/>
            </p:cNvSpPr>
            <p:nvPr/>
          </p:nvSpPr>
          <p:spPr bwMode="auto">
            <a:xfrm>
              <a:off x="2643174" y="1571612"/>
              <a:ext cx="244792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Buildings</a:t>
              </a:r>
            </a:p>
          </p:txBody>
        </p:sp>
      </p:grpSp>
      <p:grpSp>
        <p:nvGrpSpPr>
          <p:cNvPr id="26" name="グループ化 25"/>
          <p:cNvGrpSpPr/>
          <p:nvPr/>
        </p:nvGrpSpPr>
        <p:grpSpPr>
          <a:xfrm>
            <a:off x="2000232" y="5013325"/>
            <a:ext cx="4033838" cy="1511301"/>
            <a:chOff x="2000232" y="5013325"/>
            <a:chExt cx="4033838" cy="1511301"/>
          </a:xfrm>
          <a:effectLst>
            <a:outerShdw blurRad="50800" dist="38100" dir="2700000" algn="tl" rotWithShape="0">
              <a:prstClr val="black">
                <a:alpha val="40000"/>
              </a:prstClr>
            </a:outerShdw>
          </a:effectLst>
        </p:grpSpPr>
        <p:grpSp>
          <p:nvGrpSpPr>
            <p:cNvPr id="5188" name="Group 68"/>
            <p:cNvGrpSpPr>
              <a:grpSpLocks/>
            </p:cNvGrpSpPr>
            <p:nvPr/>
          </p:nvGrpSpPr>
          <p:grpSpPr bwMode="auto">
            <a:xfrm>
              <a:off x="2000232" y="5013325"/>
              <a:ext cx="2522538" cy="1501775"/>
              <a:chOff x="648" y="3158"/>
              <a:chExt cx="1589" cy="946"/>
            </a:xfrm>
            <a:effectLst>
              <a:outerShdw blurRad="50800" dist="38100" dir="2700000" algn="tl" rotWithShape="0">
                <a:prstClr val="black">
                  <a:alpha val="40000"/>
                </a:prstClr>
              </a:outerShdw>
            </a:effectLst>
          </p:grpSpPr>
          <p:pic>
            <p:nvPicPr>
              <p:cNvPr id="5183" name="Picture 63" descr="ar1"/>
              <p:cNvPicPr>
                <a:picLocks noChangeAspect="1" noChangeArrowheads="1"/>
              </p:cNvPicPr>
              <p:nvPr/>
            </p:nvPicPr>
            <p:blipFill>
              <a:blip r:embed="rId4" cstate="print"/>
              <a:srcRect/>
              <a:stretch>
                <a:fillRect/>
              </a:stretch>
            </p:blipFill>
            <p:spPr bwMode="auto">
              <a:xfrm>
                <a:off x="975" y="3158"/>
                <a:ext cx="1262" cy="946"/>
              </a:xfrm>
              <a:prstGeom prst="rect">
                <a:avLst/>
              </a:prstGeom>
              <a:noFill/>
            </p:spPr>
          </p:pic>
          <p:pic>
            <p:nvPicPr>
              <p:cNvPr id="5184" name="Picture 64" descr="ar2"/>
              <p:cNvPicPr>
                <a:picLocks noChangeAspect="1" noChangeArrowheads="1"/>
              </p:cNvPicPr>
              <p:nvPr/>
            </p:nvPicPr>
            <p:blipFill>
              <a:blip r:embed="rId5" cstate="print"/>
              <a:srcRect/>
              <a:stretch>
                <a:fillRect/>
              </a:stretch>
            </p:blipFill>
            <p:spPr bwMode="auto">
              <a:xfrm>
                <a:off x="648" y="3748"/>
                <a:ext cx="296" cy="356"/>
              </a:xfrm>
              <a:prstGeom prst="rect">
                <a:avLst/>
              </a:prstGeom>
              <a:noFill/>
            </p:spPr>
          </p:pic>
        </p:grpSp>
        <p:sp>
          <p:nvSpPr>
            <p:cNvPr id="5192" name="Text Box 72"/>
            <p:cNvSpPr txBox="1">
              <a:spLocks noChangeArrowheads="1"/>
            </p:cNvSpPr>
            <p:nvPr/>
          </p:nvSpPr>
          <p:spPr bwMode="auto">
            <a:xfrm>
              <a:off x="4522770" y="6157913"/>
              <a:ext cx="1511300"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a:latin typeface="Verdana" pitchFamily="34" charset="0"/>
                </a:rPr>
                <a:t>Quake I</a:t>
              </a:r>
            </a:p>
          </p:txBody>
        </p:sp>
      </p:grpSp>
      <p:grpSp>
        <p:nvGrpSpPr>
          <p:cNvPr id="37" name="グループ化 36"/>
          <p:cNvGrpSpPr/>
          <p:nvPr/>
        </p:nvGrpSpPr>
        <p:grpSpPr>
          <a:xfrm>
            <a:off x="2643190" y="215925"/>
            <a:ext cx="3857620" cy="1412875"/>
            <a:chOff x="0" y="87299"/>
            <a:chExt cx="3857620" cy="1412875"/>
          </a:xfrm>
          <a:effectLst>
            <a:outerShdw blurRad="50800" dist="38100" dir="2700000" algn="tl" rotWithShape="0">
              <a:prstClr val="black">
                <a:alpha val="40000"/>
              </a:prstClr>
            </a:outerShdw>
          </a:effectLst>
        </p:grpSpPr>
        <p:sp>
          <p:nvSpPr>
            <p:cNvPr id="27" name="Rectangle 2"/>
            <p:cNvSpPr>
              <a:spLocks noChangeArrowheads="1"/>
            </p:cNvSpPr>
            <p:nvPr/>
          </p:nvSpPr>
          <p:spPr bwMode="auto">
            <a:xfrm>
              <a:off x="38891" y="87299"/>
              <a:ext cx="3779838" cy="1412875"/>
            </a:xfrm>
            <a:prstGeom prst="rect">
              <a:avLst/>
            </a:prstGeom>
            <a:ln>
              <a:noFill/>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28" name="Text Box 3"/>
            <p:cNvSpPr txBox="1">
              <a:spLocks noChangeArrowheads="1"/>
            </p:cNvSpPr>
            <p:nvPr/>
          </p:nvSpPr>
          <p:spPr bwMode="auto">
            <a:xfrm>
              <a:off x="0" y="373932"/>
              <a:ext cx="3857620" cy="400110"/>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2000" b="1" dirty="0" smtClean="0">
                  <a:latin typeface="Verdana" pitchFamily="34" charset="0"/>
                </a:rPr>
                <a:t>Mixed Reality</a:t>
              </a:r>
              <a:endParaRPr lang="en-US" altLang="ja-JP" sz="2000" b="1" dirty="0">
                <a:latin typeface="Verdana" pitchFamily="34" charset="0"/>
              </a:endParaRPr>
            </a:p>
          </p:txBody>
        </p:sp>
        <p:sp>
          <p:nvSpPr>
            <p:cNvPr id="29" name="Text Box 4"/>
            <p:cNvSpPr txBox="1">
              <a:spLocks noChangeArrowheads="1"/>
            </p:cNvSpPr>
            <p:nvPr/>
          </p:nvSpPr>
          <p:spPr bwMode="auto">
            <a:xfrm>
              <a:off x="74610" y="802560"/>
              <a:ext cx="3708400" cy="387798"/>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nSpc>
                  <a:spcPct val="80000"/>
                </a:lnSpc>
              </a:pPr>
              <a:r>
                <a:rPr lang="ja-JP" altLang="en-US" b="1" dirty="0" smtClean="0">
                  <a:latin typeface="Verdana" pitchFamily="34" charset="0"/>
                  <a:ea typeface="ＭＳ ゴシック" pitchFamily="49" charset="-128"/>
                </a:rPr>
                <a:t>混合現実感</a:t>
              </a:r>
              <a:endParaRPr lang="ja-JP" altLang="en-US" b="1" dirty="0">
                <a:latin typeface="Verdana" pitchFamily="34" charset="0"/>
                <a:ea typeface="ＭＳ ゴシック" pitchFamily="49" charset="-128"/>
              </a:endParaRPr>
            </a:p>
          </p:txBody>
        </p:sp>
      </p:grpSp>
      <p:sp>
        <p:nvSpPr>
          <p:cNvPr id="30" name="Text Box 54"/>
          <p:cNvSpPr txBox="1">
            <a:spLocks noChangeArrowheads="1"/>
          </p:cNvSpPr>
          <p:nvPr/>
        </p:nvSpPr>
        <p:spPr bwMode="auto">
          <a:xfrm>
            <a:off x="785786" y="6500834"/>
            <a:ext cx="7215238"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Photos from </a:t>
            </a:r>
            <a:r>
              <a:rPr lang="en-US" altLang="ja-JP" sz="1100" b="1" dirty="0" err="1" smtClean="0">
                <a:latin typeface="Verdana" pitchFamily="34" charset="0"/>
              </a:rPr>
              <a:t>ARQuake</a:t>
            </a:r>
            <a:r>
              <a:rPr lang="en-US" altLang="ja-JP" sz="1100" b="1" dirty="0" smtClean="0">
                <a:latin typeface="Verdana" pitchFamily="34" charset="0"/>
              </a:rPr>
              <a:t> project, Wearable Computer Lab, University of South Australia</a:t>
            </a:r>
            <a:endParaRPr lang="en-US" altLang="ja-JP" sz="1100" b="1" dirty="0">
              <a:latin typeface="Verdan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dissolve">
                                      <p:cBhvr>
                                        <p:cTn id="11" dur="500"/>
                                        <p:tgtEl>
                                          <p:spTgt spid="3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dissolv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dissolve">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52"/>
          <p:cNvGrpSpPr/>
          <p:nvPr/>
        </p:nvGrpSpPr>
        <p:grpSpPr>
          <a:xfrm>
            <a:off x="4000496" y="3571876"/>
            <a:ext cx="1628764" cy="1914516"/>
            <a:chOff x="4357686" y="3571876"/>
            <a:chExt cx="1628764" cy="1914516"/>
          </a:xfrm>
        </p:grpSpPr>
        <p:pic>
          <p:nvPicPr>
            <p:cNvPr id="21516" name="Picture 12" descr="C:\Users\root\Pictures\Microsoft クリップ オーガナイザ\j0433050.jpg"/>
            <p:cNvPicPr>
              <a:picLocks noChangeAspect="1" noChangeArrowheads="1"/>
            </p:cNvPicPr>
            <p:nvPr/>
          </p:nvPicPr>
          <p:blipFill>
            <a:blip r:embed="rId2" cstate="print"/>
            <a:srcRect/>
            <a:stretch>
              <a:fillRect/>
            </a:stretch>
          </p:blipFill>
          <p:spPr bwMode="auto">
            <a:xfrm>
              <a:off x="4357686" y="3857628"/>
              <a:ext cx="1628764" cy="1628764"/>
            </a:xfrm>
            <a:prstGeom prst="rect">
              <a:avLst/>
            </a:prstGeom>
            <a:noFill/>
          </p:spPr>
        </p:pic>
        <p:pic>
          <p:nvPicPr>
            <p:cNvPr id="21515" name="Picture 11" descr="C:\Users\root\AppData\Local\Microsoft\Windows\Temporary Internet Files\Content.IE5\3V2X4S7X\MCj04315700000[1].png"/>
            <p:cNvPicPr>
              <a:picLocks noChangeAspect="1" noChangeArrowheads="1"/>
            </p:cNvPicPr>
            <p:nvPr/>
          </p:nvPicPr>
          <p:blipFill>
            <a:blip r:embed="rId3" cstate="print"/>
            <a:srcRect/>
            <a:stretch>
              <a:fillRect/>
            </a:stretch>
          </p:blipFill>
          <p:spPr bwMode="auto">
            <a:xfrm>
              <a:off x="4643438" y="3571876"/>
              <a:ext cx="598976" cy="602969"/>
            </a:xfrm>
            <a:prstGeom prst="rect">
              <a:avLst/>
            </a:prstGeom>
            <a:noFill/>
          </p:spPr>
        </p:pic>
      </p:grpSp>
      <p:grpSp>
        <p:nvGrpSpPr>
          <p:cNvPr id="38" name="グループ化 37"/>
          <p:cNvGrpSpPr/>
          <p:nvPr/>
        </p:nvGrpSpPr>
        <p:grpSpPr>
          <a:xfrm>
            <a:off x="450574" y="2571744"/>
            <a:ext cx="3710609" cy="3643338"/>
            <a:chOff x="450574" y="2571744"/>
            <a:chExt cx="3710609" cy="3643338"/>
          </a:xfrm>
        </p:grpSpPr>
        <p:grpSp>
          <p:nvGrpSpPr>
            <p:cNvPr id="52" name="グループ化 51"/>
            <p:cNvGrpSpPr/>
            <p:nvPr/>
          </p:nvGrpSpPr>
          <p:grpSpPr>
            <a:xfrm>
              <a:off x="450574" y="2571744"/>
              <a:ext cx="3710609" cy="3643338"/>
              <a:chOff x="450574" y="2571744"/>
              <a:chExt cx="3710609" cy="3643338"/>
            </a:xfrm>
            <a:effectLst>
              <a:outerShdw blurRad="50800" dist="38100" dir="2700000" algn="tl" rotWithShape="0">
                <a:prstClr val="black">
                  <a:alpha val="40000"/>
                </a:prstClr>
              </a:outerShdw>
            </a:effectLst>
          </p:grpSpPr>
          <p:sp>
            <p:nvSpPr>
              <p:cNvPr id="51" name="フリーフォーム 50"/>
              <p:cNvSpPr/>
              <p:nvPr/>
            </p:nvSpPr>
            <p:spPr>
              <a:xfrm>
                <a:off x="649357" y="5075583"/>
                <a:ext cx="3485321" cy="1113182"/>
              </a:xfrm>
              <a:custGeom>
                <a:avLst/>
                <a:gdLst>
                  <a:gd name="connsiteX0" fmla="*/ 0 w 3485321"/>
                  <a:gd name="connsiteY0" fmla="*/ 1113182 h 1113182"/>
                  <a:gd name="connsiteX1" fmla="*/ 887895 w 3485321"/>
                  <a:gd name="connsiteY1" fmla="*/ 304800 h 1113182"/>
                  <a:gd name="connsiteX2" fmla="*/ 3485321 w 3485321"/>
                  <a:gd name="connsiteY2" fmla="*/ 0 h 1113182"/>
                  <a:gd name="connsiteX3" fmla="*/ 2623930 w 3485321"/>
                  <a:gd name="connsiteY3" fmla="*/ 993913 h 1113182"/>
                  <a:gd name="connsiteX4" fmla="*/ 0 w 3485321"/>
                  <a:gd name="connsiteY4" fmla="*/ 1113182 h 111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321" h="1113182">
                    <a:moveTo>
                      <a:pt x="0" y="1113182"/>
                    </a:moveTo>
                    <a:lnTo>
                      <a:pt x="887895" y="304800"/>
                    </a:lnTo>
                    <a:lnTo>
                      <a:pt x="3485321" y="0"/>
                    </a:lnTo>
                    <a:lnTo>
                      <a:pt x="2623930" y="993913"/>
                    </a:lnTo>
                    <a:lnTo>
                      <a:pt x="0" y="1113182"/>
                    </a:lnTo>
                    <a:close/>
                  </a:path>
                </a:pathLst>
              </a:custGeom>
              <a:gradFill>
                <a:gsLst>
                  <a:gs pos="0">
                    <a:schemeClr val="bg1">
                      <a:lumMod val="75000"/>
                    </a:schemeClr>
                  </a:gs>
                  <a:gs pos="80000">
                    <a:schemeClr val="bg1">
                      <a:lumMod val="6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フリーフォーム 49"/>
              <p:cNvSpPr/>
              <p:nvPr/>
            </p:nvSpPr>
            <p:spPr bwMode="auto">
              <a:xfrm>
                <a:off x="450574" y="2782957"/>
                <a:ext cx="1099930" cy="3419060"/>
              </a:xfrm>
              <a:custGeom>
                <a:avLst/>
                <a:gdLst>
                  <a:gd name="connsiteX0" fmla="*/ 887896 w 1099930"/>
                  <a:gd name="connsiteY0" fmla="*/ 0 h 3419060"/>
                  <a:gd name="connsiteX1" fmla="*/ 1099930 w 1099930"/>
                  <a:gd name="connsiteY1" fmla="*/ 2597426 h 3419060"/>
                  <a:gd name="connsiteX2" fmla="*/ 198783 w 1099930"/>
                  <a:gd name="connsiteY2" fmla="*/ 3419060 h 3419060"/>
                  <a:gd name="connsiteX3" fmla="*/ 0 w 1099930"/>
                  <a:gd name="connsiteY3" fmla="*/ 821634 h 3419060"/>
                  <a:gd name="connsiteX4" fmla="*/ 887896 w 1099930"/>
                  <a:gd name="connsiteY4" fmla="*/ 53008 h 341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930" h="3419060">
                    <a:moveTo>
                      <a:pt x="887896" y="0"/>
                    </a:moveTo>
                    <a:lnTo>
                      <a:pt x="1099930" y="2597426"/>
                    </a:lnTo>
                    <a:lnTo>
                      <a:pt x="198783" y="3419060"/>
                    </a:lnTo>
                    <a:lnTo>
                      <a:pt x="0" y="821634"/>
                    </a:lnTo>
                    <a:lnTo>
                      <a:pt x="887896" y="53008"/>
                    </a:lnTo>
                  </a:path>
                </a:pathLst>
              </a:custGeom>
              <a:gradFill>
                <a:gsLst>
                  <a:gs pos="0">
                    <a:schemeClr val="bg1">
                      <a:lumMod val="95000"/>
                    </a:schemeClr>
                  </a:gs>
                  <a:gs pos="50000">
                    <a:schemeClr val="bg1">
                      <a:lumMod val="95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41" name="フリーフォーム 40"/>
              <p:cNvSpPr/>
              <p:nvPr/>
            </p:nvSpPr>
            <p:spPr>
              <a:xfrm>
                <a:off x="1357290" y="2571744"/>
                <a:ext cx="2803893" cy="2800156"/>
              </a:xfrm>
              <a:custGeom>
                <a:avLst/>
                <a:gdLst>
                  <a:gd name="connsiteX0" fmla="*/ 185531 w 2690192"/>
                  <a:gd name="connsiteY0" fmla="*/ 2623930 h 2623930"/>
                  <a:gd name="connsiteX1" fmla="*/ 0 w 2690192"/>
                  <a:gd name="connsiteY1" fmla="*/ 172278 h 2623930"/>
                  <a:gd name="connsiteX2" fmla="*/ 2266122 w 2690192"/>
                  <a:gd name="connsiteY2" fmla="*/ 0 h 2623930"/>
                  <a:gd name="connsiteX3" fmla="*/ 2690192 w 2690192"/>
                  <a:gd name="connsiteY3" fmla="*/ 2345634 h 2623930"/>
                  <a:gd name="connsiteX4" fmla="*/ 185531 w 2690192"/>
                  <a:gd name="connsiteY4" fmla="*/ 2623930 h 262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192" h="2623930">
                    <a:moveTo>
                      <a:pt x="185531" y="2623930"/>
                    </a:moveTo>
                    <a:lnTo>
                      <a:pt x="0" y="172278"/>
                    </a:lnTo>
                    <a:lnTo>
                      <a:pt x="2266122" y="0"/>
                    </a:lnTo>
                    <a:lnTo>
                      <a:pt x="2690192" y="2345634"/>
                    </a:lnTo>
                    <a:lnTo>
                      <a:pt x="185531" y="2623930"/>
                    </a:lnTo>
                    <a:close/>
                  </a:path>
                </a:pathLst>
              </a:custGeom>
              <a:gradFill flip="none" rotWithShape="1">
                <a:gsLst>
                  <a:gs pos="0">
                    <a:schemeClr val="bg1"/>
                  </a:gs>
                  <a:gs pos="80000">
                    <a:schemeClr val="bg1">
                      <a:lumMod val="85000"/>
                    </a:schemeClr>
                  </a:gs>
                  <a:gs pos="100000">
                    <a:schemeClr val="bg1">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3" name="直線コネクタ 22"/>
              <p:cNvCxnSpPr>
                <a:endCxn id="41" idx="0"/>
              </p:cNvCxnSpPr>
              <p:nvPr/>
            </p:nvCxnSpPr>
            <p:spPr bwMode="auto">
              <a:xfrm rot="16200000" flipH="1">
                <a:off x="161055" y="3982293"/>
                <a:ext cx="2585842" cy="19337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4" name="直線コネクタ 23"/>
              <p:cNvCxnSpPr>
                <a:stCxn id="41" idx="0"/>
                <a:endCxn id="41" idx="3"/>
              </p:cNvCxnSpPr>
              <p:nvPr/>
            </p:nvCxnSpPr>
            <p:spPr bwMode="auto">
              <a:xfrm flipV="1">
                <a:off x="1550662" y="5074913"/>
                <a:ext cx="2610521" cy="2969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直線コネクタ 26"/>
              <p:cNvCxnSpPr>
                <a:stCxn id="41" idx="0"/>
              </p:cNvCxnSpPr>
              <p:nvPr/>
            </p:nvCxnSpPr>
            <p:spPr bwMode="auto">
              <a:xfrm flipH="1">
                <a:off x="642910" y="5371900"/>
                <a:ext cx="907752" cy="8431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pic>
          <p:nvPicPr>
            <p:cNvPr id="21519" name="Picture 15" descr="C:\Users\root\Pictures\Microsoft クリップ オーガナイザ\j0434791.png"/>
            <p:cNvPicPr>
              <a:picLocks noChangeAspect="1" noChangeArrowheads="1"/>
            </p:cNvPicPr>
            <p:nvPr/>
          </p:nvPicPr>
          <p:blipFill>
            <a:blip r:embed="rId4" cstate="print"/>
            <a:srcRect/>
            <a:stretch>
              <a:fillRect/>
            </a:stretch>
          </p:blipFill>
          <p:spPr bwMode="auto">
            <a:xfrm rot="21370489">
              <a:off x="1802860" y="3374504"/>
              <a:ext cx="525452" cy="525452"/>
            </a:xfrm>
            <a:prstGeom prst="rect">
              <a:avLst/>
            </a:prstGeom>
            <a:noFill/>
            <a:effectLst>
              <a:outerShdw blurRad="50800" dist="38100" dir="2700000" algn="tl" rotWithShape="0">
                <a:prstClr val="black">
                  <a:alpha val="40000"/>
                </a:prstClr>
              </a:outerShdw>
            </a:effectLst>
          </p:spPr>
        </p:pic>
      </p:grpSp>
      <p:sp>
        <p:nvSpPr>
          <p:cNvPr id="5"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a:p>
        </p:txBody>
      </p:sp>
      <p:sp>
        <p:nvSpPr>
          <p:cNvPr id="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Mixed Reality</a:t>
            </a:r>
            <a:endParaRPr lang="en-US" altLang="ja-JP" sz="1000" b="1" dirty="0">
              <a:latin typeface="Verdana" pitchFamily="34" charset="0"/>
            </a:endParaRPr>
          </a:p>
        </p:txBody>
      </p:sp>
      <p:sp>
        <p:nvSpPr>
          <p:cNvPr id="9" name="Text Box 4"/>
          <p:cNvSpPr txBox="1">
            <a:spLocks noChangeArrowheads="1"/>
          </p:cNvSpPr>
          <p:nvPr/>
        </p:nvSpPr>
        <p:spPr bwMode="auto">
          <a:xfrm>
            <a:off x="6900880" y="442758"/>
            <a:ext cx="2128883" cy="24006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1200" b="1" dirty="0" smtClean="0">
                <a:latin typeface="Verdana" pitchFamily="34" charset="0"/>
                <a:ea typeface="ＭＳ ゴシック" pitchFamily="49" charset="-128"/>
              </a:rPr>
              <a:t>混合現実</a:t>
            </a:r>
            <a:endParaRPr lang="en-US" altLang="ja-JP" sz="1200" b="1" dirty="0" smtClean="0">
              <a:latin typeface="Verdana" pitchFamily="34" charset="0"/>
              <a:ea typeface="ＭＳ ゴシック" pitchFamily="49" charset="-128"/>
            </a:endParaRPr>
          </a:p>
        </p:txBody>
      </p:sp>
      <p:sp>
        <p:nvSpPr>
          <p:cNvPr id="10" name="Text Box 71"/>
          <p:cNvSpPr txBox="1">
            <a:spLocks noChangeArrowheads="1"/>
          </p:cNvSpPr>
          <p:nvPr/>
        </p:nvSpPr>
        <p:spPr bwMode="auto">
          <a:xfrm>
            <a:off x="928662" y="1214422"/>
            <a:ext cx="6500858" cy="1200329"/>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smtClean="0">
                <a:latin typeface="Verdana" pitchFamily="34" charset="0"/>
              </a:rPr>
              <a:t>AR Toolkit</a:t>
            </a:r>
          </a:p>
          <a:p>
            <a:pPr algn="l"/>
            <a:r>
              <a:rPr lang="ja-JP" altLang="en-US" sz="1800" b="1" dirty="0" smtClean="0">
                <a:latin typeface="Verdana" pitchFamily="34" charset="0"/>
              </a:rPr>
              <a:t>・</a:t>
            </a:r>
            <a:r>
              <a:rPr lang="en-US" altLang="ja-JP" sz="1800" b="1" dirty="0" smtClean="0">
                <a:latin typeface="Verdana" pitchFamily="34" charset="0"/>
              </a:rPr>
              <a:t>Software library to build an AR environment.</a:t>
            </a:r>
          </a:p>
          <a:p>
            <a:pPr algn="l"/>
            <a:r>
              <a:rPr lang="ja-JP" altLang="en-US" sz="1800" b="1" dirty="0" smtClean="0">
                <a:latin typeface="Verdana" pitchFamily="34" charset="0"/>
              </a:rPr>
              <a:t>・</a:t>
            </a:r>
            <a:r>
              <a:rPr lang="en-US" altLang="ja-JP" sz="1800" b="1" dirty="0" smtClean="0">
                <a:latin typeface="Verdana" pitchFamily="34" charset="0"/>
              </a:rPr>
              <a:t>Freeware</a:t>
            </a:r>
          </a:p>
          <a:p>
            <a:pPr algn="l"/>
            <a:r>
              <a:rPr lang="ja-JP" altLang="en-US" sz="1800" b="1" dirty="0" smtClean="0">
                <a:latin typeface="Verdana" pitchFamily="34" charset="0"/>
              </a:rPr>
              <a:t>・</a:t>
            </a:r>
            <a:r>
              <a:rPr lang="en-US" altLang="ja-JP" sz="1800" b="1" dirty="0" smtClean="0">
                <a:latin typeface="Verdana" pitchFamily="34" charset="0"/>
              </a:rPr>
              <a:t>C, OpenGL</a:t>
            </a:r>
          </a:p>
        </p:txBody>
      </p:sp>
      <p:grpSp>
        <p:nvGrpSpPr>
          <p:cNvPr id="16" name="グループ化 15"/>
          <p:cNvGrpSpPr/>
          <p:nvPr/>
        </p:nvGrpSpPr>
        <p:grpSpPr>
          <a:xfrm rot="21017758">
            <a:off x="1220770" y="4649802"/>
            <a:ext cx="1008679" cy="1008679"/>
            <a:chOff x="1214414" y="3000372"/>
            <a:chExt cx="1357322" cy="1357322"/>
          </a:xfrm>
          <a:effectLst>
            <a:outerShdw blurRad="50800" dist="38100" dir="13500000" algn="br" rotWithShape="0">
              <a:prstClr val="black">
                <a:alpha val="40000"/>
              </a:prstClr>
            </a:outerShdw>
          </a:effectLst>
        </p:grpSpPr>
        <p:grpSp>
          <p:nvGrpSpPr>
            <p:cNvPr id="14" name="グループ化 13"/>
            <p:cNvGrpSpPr/>
            <p:nvPr/>
          </p:nvGrpSpPr>
          <p:grpSpPr>
            <a:xfrm>
              <a:off x="1214414" y="3000372"/>
              <a:ext cx="1357322" cy="1357322"/>
              <a:chOff x="1214414" y="3000372"/>
              <a:chExt cx="1357322" cy="1357322"/>
            </a:xfrm>
          </p:grpSpPr>
          <p:sp>
            <p:nvSpPr>
              <p:cNvPr id="12" name="正方形/長方形 11"/>
              <p:cNvSpPr/>
              <p:nvPr/>
            </p:nvSpPr>
            <p:spPr>
              <a:xfrm>
                <a:off x="1214414" y="3000372"/>
                <a:ext cx="1357322" cy="135732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kumimoji="1" lang="ja-JP" altLang="en-US"/>
              </a:p>
            </p:txBody>
          </p:sp>
          <p:sp>
            <p:nvSpPr>
              <p:cNvPr id="13" name="正方形/長方形 12"/>
              <p:cNvSpPr/>
              <p:nvPr/>
            </p:nvSpPr>
            <p:spPr>
              <a:xfrm>
                <a:off x="1500166" y="3286124"/>
                <a:ext cx="785818" cy="78581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sp>
          <p:nvSpPr>
            <p:cNvPr id="15" name="正方形/長方形 14"/>
            <p:cNvSpPr/>
            <p:nvPr/>
          </p:nvSpPr>
          <p:spPr>
            <a:xfrm>
              <a:off x="1429372" y="3158654"/>
              <a:ext cx="863260" cy="1035393"/>
            </a:xfrm>
            <a:prstGeom prst="rect">
              <a:avLst/>
            </a:prstGeom>
          </p:spPr>
          <p:txBody>
            <a:bodyPr wrap="none">
              <a:spAutoFit/>
            </a:bodyPr>
            <a:lstStyle/>
            <a:p>
              <a:r>
                <a:rPr lang="en-US" altLang="ja-JP" sz="4400" b="1" dirty="0" smtClean="0">
                  <a:latin typeface="Verdana" pitchFamily="34" charset="0"/>
                </a:rPr>
                <a:t>G</a:t>
              </a:r>
              <a:endParaRPr lang="ja-JP" altLang="en-US" sz="4400" dirty="0"/>
            </a:p>
          </p:txBody>
        </p:sp>
      </p:grpSp>
      <p:grpSp>
        <p:nvGrpSpPr>
          <p:cNvPr id="39" name="グループ化 38"/>
          <p:cNvGrpSpPr/>
          <p:nvPr/>
        </p:nvGrpSpPr>
        <p:grpSpPr>
          <a:xfrm>
            <a:off x="5572132" y="2786058"/>
            <a:ext cx="3049853" cy="3000396"/>
            <a:chOff x="5572132" y="2786058"/>
            <a:chExt cx="3049853" cy="3000396"/>
          </a:xfrm>
        </p:grpSpPr>
        <p:grpSp>
          <p:nvGrpSpPr>
            <p:cNvPr id="35" name="グループ化 34"/>
            <p:cNvGrpSpPr/>
            <p:nvPr/>
          </p:nvGrpSpPr>
          <p:grpSpPr>
            <a:xfrm>
              <a:off x="5572132" y="2786058"/>
              <a:ext cx="3049853" cy="3000396"/>
              <a:chOff x="5572132" y="2786058"/>
              <a:chExt cx="3049853" cy="3000396"/>
            </a:xfrm>
            <a:effectLst>
              <a:outerShdw blurRad="50800" dist="38100" dir="2700000" algn="tl" rotWithShape="0">
                <a:prstClr val="black">
                  <a:alpha val="40000"/>
                </a:prstClr>
              </a:outerShdw>
            </a:effectLst>
          </p:grpSpPr>
          <p:sp>
            <p:nvSpPr>
              <p:cNvPr id="30" name="角丸四角形 29"/>
              <p:cNvSpPr/>
              <p:nvPr/>
            </p:nvSpPr>
            <p:spPr>
              <a:xfrm>
                <a:off x="5572132" y="2786058"/>
                <a:ext cx="3049853" cy="3000396"/>
              </a:xfrm>
              <a:prstGeom prst="roundRect">
                <a:avLst>
                  <a:gd name="adj" fmla="val 8628"/>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grpSp>
            <p:nvGrpSpPr>
              <p:cNvPr id="54" name="グループ化 53"/>
              <p:cNvGrpSpPr/>
              <p:nvPr/>
            </p:nvGrpSpPr>
            <p:grpSpPr>
              <a:xfrm>
                <a:off x="5929322" y="3000372"/>
                <a:ext cx="2546496" cy="2500330"/>
                <a:chOff x="450574" y="2571744"/>
                <a:chExt cx="3710609" cy="3643338"/>
              </a:xfrm>
            </p:grpSpPr>
            <p:sp>
              <p:nvSpPr>
                <p:cNvPr id="55" name="フリーフォーム 54"/>
                <p:cNvSpPr/>
                <p:nvPr/>
              </p:nvSpPr>
              <p:spPr>
                <a:xfrm>
                  <a:off x="649357" y="5075583"/>
                  <a:ext cx="3485321" cy="1113182"/>
                </a:xfrm>
                <a:custGeom>
                  <a:avLst/>
                  <a:gdLst>
                    <a:gd name="connsiteX0" fmla="*/ 0 w 3485321"/>
                    <a:gd name="connsiteY0" fmla="*/ 1113182 h 1113182"/>
                    <a:gd name="connsiteX1" fmla="*/ 887895 w 3485321"/>
                    <a:gd name="connsiteY1" fmla="*/ 304800 h 1113182"/>
                    <a:gd name="connsiteX2" fmla="*/ 3485321 w 3485321"/>
                    <a:gd name="connsiteY2" fmla="*/ 0 h 1113182"/>
                    <a:gd name="connsiteX3" fmla="*/ 2623930 w 3485321"/>
                    <a:gd name="connsiteY3" fmla="*/ 993913 h 1113182"/>
                    <a:gd name="connsiteX4" fmla="*/ 0 w 3485321"/>
                    <a:gd name="connsiteY4" fmla="*/ 1113182 h 1113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5321" h="1113182">
                      <a:moveTo>
                        <a:pt x="0" y="1113182"/>
                      </a:moveTo>
                      <a:lnTo>
                        <a:pt x="887895" y="304800"/>
                      </a:lnTo>
                      <a:lnTo>
                        <a:pt x="3485321" y="0"/>
                      </a:lnTo>
                      <a:lnTo>
                        <a:pt x="2623930" y="993913"/>
                      </a:lnTo>
                      <a:lnTo>
                        <a:pt x="0" y="1113182"/>
                      </a:lnTo>
                      <a:close/>
                    </a:path>
                  </a:pathLst>
                </a:custGeom>
                <a:gradFill>
                  <a:gsLst>
                    <a:gs pos="0">
                      <a:schemeClr val="bg1">
                        <a:lumMod val="75000"/>
                      </a:schemeClr>
                    </a:gs>
                    <a:gs pos="80000">
                      <a:schemeClr val="bg1">
                        <a:lumMod val="65000"/>
                      </a:schemeClr>
                    </a:gs>
                    <a:gs pos="100000">
                      <a:schemeClr val="bg1">
                        <a:lumMod val="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フリーフォーム 55"/>
                <p:cNvSpPr/>
                <p:nvPr/>
              </p:nvSpPr>
              <p:spPr bwMode="auto">
                <a:xfrm>
                  <a:off x="450574" y="2782957"/>
                  <a:ext cx="1099930" cy="3419060"/>
                </a:xfrm>
                <a:custGeom>
                  <a:avLst/>
                  <a:gdLst>
                    <a:gd name="connsiteX0" fmla="*/ 887896 w 1099930"/>
                    <a:gd name="connsiteY0" fmla="*/ 0 h 3419060"/>
                    <a:gd name="connsiteX1" fmla="*/ 1099930 w 1099930"/>
                    <a:gd name="connsiteY1" fmla="*/ 2597426 h 3419060"/>
                    <a:gd name="connsiteX2" fmla="*/ 198783 w 1099930"/>
                    <a:gd name="connsiteY2" fmla="*/ 3419060 h 3419060"/>
                    <a:gd name="connsiteX3" fmla="*/ 0 w 1099930"/>
                    <a:gd name="connsiteY3" fmla="*/ 821634 h 3419060"/>
                    <a:gd name="connsiteX4" fmla="*/ 887896 w 1099930"/>
                    <a:gd name="connsiteY4" fmla="*/ 53008 h 3419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9930" h="3419060">
                      <a:moveTo>
                        <a:pt x="887896" y="0"/>
                      </a:moveTo>
                      <a:lnTo>
                        <a:pt x="1099930" y="2597426"/>
                      </a:lnTo>
                      <a:lnTo>
                        <a:pt x="198783" y="3419060"/>
                      </a:lnTo>
                      <a:lnTo>
                        <a:pt x="0" y="821634"/>
                      </a:lnTo>
                      <a:lnTo>
                        <a:pt x="887896" y="53008"/>
                      </a:lnTo>
                    </a:path>
                  </a:pathLst>
                </a:custGeom>
                <a:gradFill>
                  <a:gsLst>
                    <a:gs pos="0">
                      <a:schemeClr val="bg1">
                        <a:lumMod val="95000"/>
                      </a:schemeClr>
                    </a:gs>
                    <a:gs pos="50000">
                      <a:schemeClr val="bg1">
                        <a:lumMod val="95000"/>
                      </a:schemeClr>
                    </a:gs>
                    <a:gs pos="100000">
                      <a:schemeClr val="bg1">
                        <a:lumMod val="75000"/>
                      </a:schemeClr>
                    </a:gs>
                  </a:gsLst>
                  <a:lin ang="5400000" scaled="0"/>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smtClean="0">
                    <a:ln>
                      <a:noFill/>
                    </a:ln>
                    <a:solidFill>
                      <a:schemeClr val="tx1"/>
                    </a:solidFill>
                    <a:effectLst/>
                    <a:latin typeface="Arial" charset="0"/>
                    <a:ea typeface="ＭＳ Ｐゴシック" pitchFamily="50" charset="-128"/>
                  </a:endParaRPr>
                </a:p>
              </p:txBody>
            </p:sp>
            <p:sp>
              <p:nvSpPr>
                <p:cNvPr id="57" name="フリーフォーム 56"/>
                <p:cNvSpPr/>
                <p:nvPr/>
              </p:nvSpPr>
              <p:spPr>
                <a:xfrm>
                  <a:off x="1357290" y="2571744"/>
                  <a:ext cx="2803893" cy="2800156"/>
                </a:xfrm>
                <a:custGeom>
                  <a:avLst/>
                  <a:gdLst>
                    <a:gd name="connsiteX0" fmla="*/ 185531 w 2690192"/>
                    <a:gd name="connsiteY0" fmla="*/ 2623930 h 2623930"/>
                    <a:gd name="connsiteX1" fmla="*/ 0 w 2690192"/>
                    <a:gd name="connsiteY1" fmla="*/ 172278 h 2623930"/>
                    <a:gd name="connsiteX2" fmla="*/ 2266122 w 2690192"/>
                    <a:gd name="connsiteY2" fmla="*/ 0 h 2623930"/>
                    <a:gd name="connsiteX3" fmla="*/ 2690192 w 2690192"/>
                    <a:gd name="connsiteY3" fmla="*/ 2345634 h 2623930"/>
                    <a:gd name="connsiteX4" fmla="*/ 185531 w 2690192"/>
                    <a:gd name="connsiteY4" fmla="*/ 2623930 h 2623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0192" h="2623930">
                      <a:moveTo>
                        <a:pt x="185531" y="2623930"/>
                      </a:moveTo>
                      <a:lnTo>
                        <a:pt x="0" y="172278"/>
                      </a:lnTo>
                      <a:lnTo>
                        <a:pt x="2266122" y="0"/>
                      </a:lnTo>
                      <a:lnTo>
                        <a:pt x="2690192" y="2345634"/>
                      </a:lnTo>
                      <a:lnTo>
                        <a:pt x="185531" y="2623930"/>
                      </a:lnTo>
                      <a:close/>
                    </a:path>
                  </a:pathLst>
                </a:custGeom>
                <a:gradFill flip="none" rotWithShape="1">
                  <a:gsLst>
                    <a:gs pos="0">
                      <a:schemeClr val="bg1"/>
                    </a:gs>
                    <a:gs pos="80000">
                      <a:schemeClr val="bg1">
                        <a:lumMod val="85000"/>
                      </a:schemeClr>
                    </a:gs>
                    <a:gs pos="100000">
                      <a:schemeClr val="bg1">
                        <a:lumMod val="75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a:endCxn id="57" idx="0"/>
                </p:cNvCxnSpPr>
                <p:nvPr/>
              </p:nvCxnSpPr>
              <p:spPr bwMode="auto">
                <a:xfrm rot="16200000" flipH="1">
                  <a:off x="161055" y="3982293"/>
                  <a:ext cx="2585842" cy="19337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59" name="直線コネクタ 58"/>
                <p:cNvCxnSpPr>
                  <a:stCxn id="57" idx="0"/>
                  <a:endCxn id="57" idx="3"/>
                </p:cNvCxnSpPr>
                <p:nvPr/>
              </p:nvCxnSpPr>
              <p:spPr bwMode="auto">
                <a:xfrm flipV="1">
                  <a:off x="1550662" y="5074913"/>
                  <a:ext cx="2610521" cy="296987"/>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60" name="直線コネクタ 59"/>
                <p:cNvCxnSpPr>
                  <a:stCxn id="57" idx="0"/>
                </p:cNvCxnSpPr>
                <p:nvPr/>
              </p:nvCxnSpPr>
              <p:spPr bwMode="auto">
                <a:xfrm flipH="1">
                  <a:off x="642910" y="5371900"/>
                  <a:ext cx="907752" cy="843182"/>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grpSp>
        </p:grpSp>
        <p:pic>
          <p:nvPicPr>
            <p:cNvPr id="66" name="Picture 15" descr="C:\Users\root\Pictures\Microsoft クリップ オーガナイザ\j0434791.png"/>
            <p:cNvPicPr>
              <a:picLocks noChangeAspect="1" noChangeArrowheads="1"/>
            </p:cNvPicPr>
            <p:nvPr/>
          </p:nvPicPr>
          <p:blipFill>
            <a:blip r:embed="rId4" cstate="print"/>
            <a:srcRect/>
            <a:stretch>
              <a:fillRect/>
            </a:stretch>
          </p:blipFill>
          <p:spPr bwMode="auto">
            <a:xfrm rot="21370489">
              <a:off x="6857361" y="3551286"/>
              <a:ext cx="360604" cy="360604"/>
            </a:xfrm>
            <a:prstGeom prst="rect">
              <a:avLst/>
            </a:prstGeom>
            <a:noFill/>
            <a:effectLst>
              <a:outerShdw blurRad="50800" dist="38100" dir="2700000" algn="tl" rotWithShape="0">
                <a:prstClr val="black">
                  <a:alpha val="40000"/>
                </a:prstClr>
              </a:outerShdw>
            </a:effectLst>
          </p:spPr>
        </p:pic>
      </p:grpSp>
      <p:pic>
        <p:nvPicPr>
          <p:cNvPr id="21520" name="Picture 16" descr="C:\Users\root\AppData\Local\Microsoft\Windows\Temporary Internet Files\Content.IE5\3V2X4S7X\MCj04348300000[1].png"/>
          <p:cNvPicPr>
            <a:picLocks noChangeAspect="1" noChangeArrowheads="1"/>
          </p:cNvPicPr>
          <p:nvPr/>
        </p:nvPicPr>
        <p:blipFill>
          <a:blip r:embed="rId5" cstate="print"/>
          <a:srcRect/>
          <a:stretch>
            <a:fillRect/>
          </a:stretch>
        </p:blipFill>
        <p:spPr bwMode="auto">
          <a:xfrm rot="21421985">
            <a:off x="6377761" y="4448942"/>
            <a:ext cx="785812" cy="785812"/>
          </a:xfrm>
          <a:prstGeom prst="rect">
            <a:avLst/>
          </a:prstGeom>
          <a:noFill/>
          <a:effectLst>
            <a:outerShdw blurRad="50800" dist="38100" dir="13500000" algn="br" rotWithShape="0">
              <a:prstClr val="black">
                <a:alpha val="40000"/>
              </a:prstClr>
            </a:outerShdw>
          </a:effectLst>
        </p:spPr>
      </p:pic>
      <p:grpSp>
        <p:nvGrpSpPr>
          <p:cNvPr id="36" name="グループ化 35"/>
          <p:cNvGrpSpPr/>
          <p:nvPr/>
        </p:nvGrpSpPr>
        <p:grpSpPr>
          <a:xfrm>
            <a:off x="3428992" y="2990849"/>
            <a:ext cx="2571768" cy="866779"/>
            <a:chOff x="3428992" y="2990849"/>
            <a:chExt cx="2571768" cy="866779"/>
          </a:xfrm>
          <a:effectLst>
            <a:outerShdw blurRad="50800" dist="38100" dir="2700000" algn="tl" rotWithShape="0">
              <a:prstClr val="black">
                <a:alpha val="40000"/>
              </a:prstClr>
            </a:outerShdw>
          </a:effectLst>
        </p:grpSpPr>
        <p:sp>
          <p:nvSpPr>
            <p:cNvPr id="70" name="下カーブ矢印 69"/>
            <p:cNvSpPr/>
            <p:nvPr/>
          </p:nvSpPr>
          <p:spPr>
            <a:xfrm>
              <a:off x="3571868" y="3357562"/>
              <a:ext cx="2428892" cy="500066"/>
            </a:xfrm>
            <a:prstGeom prst="curved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solidFill>
                  <a:schemeClr val="tx1"/>
                </a:solidFill>
              </a:endParaRPr>
            </a:p>
          </p:txBody>
        </p:sp>
        <p:sp>
          <p:nvSpPr>
            <p:cNvPr id="71" name="Text Box 71"/>
            <p:cNvSpPr txBox="1">
              <a:spLocks noChangeArrowheads="1"/>
            </p:cNvSpPr>
            <p:nvPr/>
          </p:nvSpPr>
          <p:spPr bwMode="auto">
            <a:xfrm>
              <a:off x="3428992" y="2990849"/>
              <a:ext cx="2447925" cy="366713"/>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r>
                <a:rPr lang="en-US" altLang="ja-JP" sz="1800" b="1" dirty="0" smtClean="0">
                  <a:latin typeface="Verdana" pitchFamily="34" charset="0"/>
                </a:rPr>
                <a:t>overlay</a:t>
              </a:r>
              <a:endParaRPr lang="en-US" altLang="ja-JP" sz="1800" b="1" dirty="0">
                <a:latin typeface="Verdana" pitchFamily="34" charset="0"/>
              </a:endParaRPr>
            </a:p>
          </p:txBody>
        </p:sp>
      </p:grpSp>
      <p:sp>
        <p:nvSpPr>
          <p:cNvPr id="73" name="角丸四角形 72"/>
          <p:cNvSpPr/>
          <p:nvPr/>
        </p:nvSpPr>
        <p:spPr>
          <a:xfrm>
            <a:off x="5572132" y="6000768"/>
            <a:ext cx="3071834" cy="683953"/>
          </a:xfrm>
          <a:prstGeom prst="round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800" b="1" dirty="0" smtClean="0">
                <a:latin typeface="Verdana" pitchFamily="34" charset="0"/>
                <a:ea typeface="Verdana" pitchFamily="34" charset="0"/>
                <a:cs typeface="Verdana" pitchFamily="34" charset="0"/>
              </a:rPr>
              <a:t>Demo</a:t>
            </a:r>
            <a:endParaRPr kumimoji="1" lang="ja-JP" altLang="en-US" sz="1800" b="1" dirty="0">
              <a:latin typeface="Verdana" pitchFamily="34" charset="0"/>
              <a:cs typeface="Verdana"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dissolve">
                                      <p:cBhvr>
                                        <p:cTn id="20" dur="500"/>
                                        <p:tgtEl>
                                          <p:spTgt spid="53"/>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dissolve">
                                      <p:cBhvr>
                                        <p:cTn id="24" dur="500"/>
                                        <p:tgtEl>
                                          <p:spTgt spid="39"/>
                                        </p:tgtEl>
                                      </p:cBhvr>
                                    </p:animEffect>
                                  </p:childTnLst>
                                </p:cTn>
                              </p:par>
                            </p:childTnLst>
                          </p:cTn>
                        </p:par>
                        <p:par>
                          <p:cTn id="25" fill="hold">
                            <p:stCondLst>
                              <p:cond delay="1500"/>
                            </p:stCondLst>
                            <p:childTnLst>
                              <p:par>
                                <p:cTn id="26" presetID="9" presetClass="entr" presetSubtype="0" fill="hold" nodeType="afterEffect">
                                  <p:stCondLst>
                                    <p:cond delay="0"/>
                                  </p:stCondLst>
                                  <p:childTnLst>
                                    <p:set>
                                      <p:cBhvr>
                                        <p:cTn id="27" dur="1" fill="hold">
                                          <p:stCondLst>
                                            <p:cond delay="0"/>
                                          </p:stCondLst>
                                        </p:cTn>
                                        <p:tgtEl>
                                          <p:spTgt spid="21520"/>
                                        </p:tgtEl>
                                        <p:attrNameLst>
                                          <p:attrName>style.visibility</p:attrName>
                                        </p:attrNameLst>
                                      </p:cBhvr>
                                      <p:to>
                                        <p:strVal val="visible"/>
                                      </p:to>
                                    </p:set>
                                    <p:animEffect transition="in" filter="dissolve">
                                      <p:cBhvr>
                                        <p:cTn id="28" dur="500"/>
                                        <p:tgtEl>
                                          <p:spTgt spid="21520"/>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dissolve">
                                      <p:cBhvr>
                                        <p:cTn id="3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p:cNvGrpSpPr/>
          <p:nvPr/>
        </p:nvGrpSpPr>
        <p:grpSpPr>
          <a:xfrm>
            <a:off x="250825" y="1428736"/>
            <a:ext cx="4678365" cy="2757454"/>
            <a:chOff x="250825" y="1776404"/>
            <a:chExt cx="4678365" cy="2757454"/>
          </a:xfrm>
          <a:effectLst/>
        </p:grpSpPr>
        <p:sp>
          <p:nvSpPr>
            <p:cNvPr id="4149" name="Text Box 53"/>
            <p:cNvSpPr txBox="1">
              <a:spLocks noChangeArrowheads="1"/>
            </p:cNvSpPr>
            <p:nvPr/>
          </p:nvSpPr>
          <p:spPr bwMode="auto">
            <a:xfrm>
              <a:off x="250825" y="1776404"/>
              <a:ext cx="4678365"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a:latin typeface="Verdana" pitchFamily="34" charset="0"/>
                </a:rPr>
                <a:t>CUI - </a:t>
              </a:r>
              <a:r>
                <a:rPr lang="en-US" altLang="ja-JP" sz="1800" b="1" dirty="0" smtClean="0">
                  <a:latin typeface="Verdana" pitchFamily="34" charset="0"/>
                </a:rPr>
                <a:t>C</a:t>
              </a:r>
              <a:r>
                <a:rPr lang="en-US" altLang="ja-JP" sz="1800" b="1" dirty="0" smtClean="0">
                  <a:solidFill>
                    <a:schemeClr val="tx1">
                      <a:lumMod val="50000"/>
                      <a:lumOff val="50000"/>
                    </a:schemeClr>
                  </a:solidFill>
                  <a:latin typeface="Verdana" pitchFamily="34" charset="0"/>
                </a:rPr>
                <a:t>haracter</a:t>
              </a:r>
              <a:r>
                <a:rPr lang="en-US" altLang="ja-JP" sz="1800" b="1" dirty="0" smtClean="0">
                  <a:latin typeface="Verdana" pitchFamily="34" charset="0"/>
                </a:rPr>
                <a:t> </a:t>
              </a:r>
              <a:r>
                <a:rPr lang="en-US" altLang="ja-JP" sz="1800" b="1" dirty="0">
                  <a:latin typeface="Verdana" pitchFamily="34" charset="0"/>
                </a:rPr>
                <a:t>U</a:t>
              </a:r>
              <a:r>
                <a:rPr lang="en-US" altLang="ja-JP" sz="1800" b="1" dirty="0" smtClean="0">
                  <a:solidFill>
                    <a:schemeClr val="tx1">
                      <a:lumMod val="50000"/>
                      <a:lumOff val="50000"/>
                    </a:schemeClr>
                  </a:solidFill>
                  <a:latin typeface="Verdana" pitchFamily="34" charset="0"/>
                </a:rPr>
                <a:t>ser</a:t>
              </a:r>
              <a:r>
                <a:rPr lang="en-US" altLang="ja-JP" sz="1800" b="1" dirty="0" smtClean="0">
                  <a:latin typeface="Verdana" pitchFamily="34" charset="0"/>
                </a:rPr>
                <a:t> </a:t>
              </a:r>
              <a:r>
                <a:rPr lang="en-US" altLang="ja-JP" sz="1800" b="1" dirty="0">
                  <a:latin typeface="Verdana" pitchFamily="34" charset="0"/>
                </a:rPr>
                <a:t>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grpSp>
          <p:nvGrpSpPr>
            <p:cNvPr id="2" name="グループ化 58"/>
            <p:cNvGrpSpPr/>
            <p:nvPr/>
          </p:nvGrpSpPr>
          <p:grpSpPr>
            <a:xfrm>
              <a:off x="785786" y="2300109"/>
              <a:ext cx="2428892" cy="2233749"/>
              <a:chOff x="1116013" y="1938338"/>
              <a:chExt cx="1944687" cy="1788446"/>
            </a:xfrm>
          </p:grpSpPr>
          <p:sp>
            <p:nvSpPr>
              <p:cNvPr id="4160" name="Rectangle 64"/>
              <p:cNvSpPr>
                <a:spLocks noChangeArrowheads="1"/>
              </p:cNvSpPr>
              <p:nvPr/>
            </p:nvSpPr>
            <p:spPr bwMode="auto">
              <a:xfrm>
                <a:off x="2043615" y="3329629"/>
                <a:ext cx="92004" cy="36924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62" name="Rectangle 66"/>
              <p:cNvSpPr>
                <a:spLocks noChangeArrowheads="1"/>
              </p:cNvSpPr>
              <p:nvPr/>
            </p:nvSpPr>
            <p:spPr bwMode="auto">
              <a:xfrm>
                <a:off x="1116013" y="1938338"/>
                <a:ext cx="1944687" cy="14832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64" name="Rectangle 68"/>
              <p:cNvSpPr>
                <a:spLocks noChangeArrowheads="1"/>
              </p:cNvSpPr>
              <p:nvPr/>
            </p:nvSpPr>
            <p:spPr bwMode="auto">
              <a:xfrm>
                <a:off x="1487810" y="3541531"/>
                <a:ext cx="1203614" cy="18525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pic>
            <p:nvPicPr>
              <p:cNvPr id="4173" name="Picture 77" descr="cui"/>
              <p:cNvPicPr>
                <a:picLocks noChangeAspect="1" noChangeArrowheads="1"/>
              </p:cNvPicPr>
              <p:nvPr/>
            </p:nvPicPr>
            <p:blipFill>
              <a:blip r:embed="rId2" cstate="print"/>
              <a:srcRect/>
              <a:stretch>
                <a:fillRect/>
              </a:stretch>
            </p:blipFill>
            <p:spPr bwMode="auto">
              <a:xfrm>
                <a:off x="1201715" y="2037896"/>
                <a:ext cx="1772022" cy="1282911"/>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pic>
        </p:grpSp>
      </p:grpSp>
      <p:sp>
        <p:nvSpPr>
          <p:cNvPr id="56" name="Text Box 142"/>
          <p:cNvSpPr txBox="1">
            <a:spLocks noChangeArrowheads="1"/>
          </p:cNvSpPr>
          <p:nvPr/>
        </p:nvSpPr>
        <p:spPr bwMode="auto">
          <a:xfrm>
            <a:off x="250825" y="4309895"/>
            <a:ext cx="1928826" cy="646331"/>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DOS</a:t>
            </a:r>
            <a:endParaRPr lang="en-US" altLang="ja-JP" sz="1800" b="1" dirty="0">
              <a:latin typeface="Verdana" pitchFamily="34" charset="0"/>
            </a:endParaRPr>
          </a:p>
          <a:p>
            <a:pPr algn="l"/>
            <a:r>
              <a:rPr lang="ja-JP" altLang="en-US" sz="1800" b="1" dirty="0" smtClean="0">
                <a:latin typeface="Verdana" pitchFamily="34" charset="0"/>
              </a:rPr>
              <a:t>・</a:t>
            </a:r>
            <a:r>
              <a:rPr lang="en-US" altLang="ja-JP" sz="1800" b="1" dirty="0" smtClean="0">
                <a:latin typeface="Verdana" pitchFamily="34" charset="0"/>
              </a:rPr>
              <a:t>Linux</a:t>
            </a:r>
            <a:endParaRPr lang="en-US" altLang="ja-JP" sz="1800" b="1" dirty="0">
              <a:latin typeface="Verdana" pitchFamily="34" charset="0"/>
            </a:endParaRPr>
          </a:p>
        </p:txBody>
      </p:sp>
      <p:grpSp>
        <p:nvGrpSpPr>
          <p:cNvPr id="22" name="グループ化 21"/>
          <p:cNvGrpSpPr/>
          <p:nvPr/>
        </p:nvGrpSpPr>
        <p:grpSpPr>
          <a:xfrm>
            <a:off x="4572000" y="1425547"/>
            <a:ext cx="4335463" cy="2766312"/>
            <a:chOff x="4572000" y="1773215"/>
            <a:chExt cx="4335463" cy="2766312"/>
          </a:xfrm>
          <a:effectLst/>
        </p:grpSpPr>
        <p:sp>
          <p:nvSpPr>
            <p:cNvPr id="4150" name="Text Box 54"/>
            <p:cNvSpPr txBox="1">
              <a:spLocks noChangeArrowheads="1"/>
            </p:cNvSpPr>
            <p:nvPr/>
          </p:nvSpPr>
          <p:spPr bwMode="auto">
            <a:xfrm>
              <a:off x="4572000" y="1773215"/>
              <a:ext cx="4335463" cy="36671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a:spAutoFit/>
            </a:bodyPr>
            <a:lstStyle/>
            <a:p>
              <a:pPr algn="l"/>
              <a:r>
                <a:rPr lang="en-US" altLang="ja-JP" sz="1800" b="1" dirty="0">
                  <a:latin typeface="Verdana" pitchFamily="34" charset="0"/>
                </a:rPr>
                <a:t>GUI - </a:t>
              </a:r>
              <a:r>
                <a:rPr lang="en-US" altLang="ja-JP" sz="1800" b="1" dirty="0" smtClean="0">
                  <a:latin typeface="Verdana" pitchFamily="34" charset="0"/>
                </a:rPr>
                <a:t>G</a:t>
              </a:r>
              <a:r>
                <a:rPr lang="en-US" altLang="ja-JP" sz="1800" b="1" dirty="0" smtClean="0">
                  <a:solidFill>
                    <a:schemeClr val="tx1">
                      <a:lumMod val="50000"/>
                      <a:lumOff val="50000"/>
                    </a:schemeClr>
                  </a:solidFill>
                  <a:latin typeface="Verdana" pitchFamily="34" charset="0"/>
                </a:rPr>
                <a:t>raphical</a:t>
              </a:r>
              <a:r>
                <a:rPr lang="en-US" altLang="ja-JP" sz="1800" b="1" dirty="0" smtClean="0">
                  <a:latin typeface="Verdana" pitchFamily="34" charset="0"/>
                </a:rPr>
                <a:t> </a:t>
              </a:r>
              <a:r>
                <a:rPr lang="en-US" altLang="ja-JP" sz="1800" b="1" dirty="0">
                  <a:latin typeface="Verdana" pitchFamily="34" charset="0"/>
                </a:rPr>
                <a:t>U</a:t>
              </a:r>
              <a:r>
                <a:rPr lang="en-US" altLang="ja-JP" sz="1800" b="1" dirty="0" smtClean="0">
                  <a:solidFill>
                    <a:schemeClr val="tx1">
                      <a:lumMod val="50000"/>
                      <a:lumOff val="50000"/>
                    </a:schemeClr>
                  </a:solidFill>
                  <a:latin typeface="Verdana" pitchFamily="34" charset="0"/>
                </a:rPr>
                <a:t>ser</a:t>
              </a:r>
              <a:r>
                <a:rPr lang="en-US" altLang="ja-JP" sz="1800" b="1" dirty="0" smtClean="0">
                  <a:latin typeface="Verdana" pitchFamily="34" charset="0"/>
                </a:rPr>
                <a:t> </a:t>
              </a:r>
              <a:r>
                <a:rPr lang="en-US" altLang="ja-JP" sz="1800" b="1" dirty="0">
                  <a:latin typeface="Verdana" pitchFamily="34" charset="0"/>
                </a:rPr>
                <a:t>I</a:t>
              </a:r>
              <a:r>
                <a:rPr lang="en-US" altLang="ja-JP" sz="1800" b="1" dirty="0" smtClean="0">
                  <a:solidFill>
                    <a:schemeClr val="tx1">
                      <a:lumMod val="50000"/>
                      <a:lumOff val="50000"/>
                    </a:schemeClr>
                  </a:solidFill>
                  <a:latin typeface="Verdana" pitchFamily="34" charset="0"/>
                </a:rPr>
                <a:t>nterface</a:t>
              </a:r>
              <a:endParaRPr lang="en-US" altLang="ja-JP" sz="1800" b="1" dirty="0">
                <a:solidFill>
                  <a:schemeClr val="tx1">
                    <a:lumMod val="50000"/>
                    <a:lumOff val="50000"/>
                  </a:schemeClr>
                </a:solidFill>
                <a:latin typeface="Verdana" pitchFamily="34" charset="0"/>
              </a:endParaRPr>
            </a:p>
          </p:txBody>
        </p:sp>
        <p:grpSp>
          <p:nvGrpSpPr>
            <p:cNvPr id="3" name="グループ化 59"/>
            <p:cNvGrpSpPr/>
            <p:nvPr/>
          </p:nvGrpSpPr>
          <p:grpSpPr>
            <a:xfrm>
              <a:off x="5429256" y="2300109"/>
              <a:ext cx="2428892" cy="2239418"/>
              <a:chOff x="5738813" y="1071546"/>
              <a:chExt cx="1944687" cy="1792985"/>
            </a:xfrm>
          </p:grpSpPr>
          <p:sp>
            <p:nvSpPr>
              <p:cNvPr id="4176" name="Rectangle 80"/>
              <p:cNvSpPr>
                <a:spLocks noChangeArrowheads="1"/>
              </p:cNvSpPr>
              <p:nvPr/>
            </p:nvSpPr>
            <p:spPr bwMode="auto">
              <a:xfrm>
                <a:off x="6666415" y="2462837"/>
                <a:ext cx="92004" cy="36924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77" name="Rectangle 81"/>
              <p:cNvSpPr>
                <a:spLocks noChangeArrowheads="1"/>
              </p:cNvSpPr>
              <p:nvPr/>
            </p:nvSpPr>
            <p:spPr bwMode="auto">
              <a:xfrm>
                <a:off x="5738813" y="1071546"/>
                <a:ext cx="1944687" cy="14832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4178" name="Rectangle 82"/>
              <p:cNvSpPr>
                <a:spLocks noChangeArrowheads="1"/>
              </p:cNvSpPr>
              <p:nvPr/>
            </p:nvSpPr>
            <p:spPr bwMode="auto">
              <a:xfrm>
                <a:off x="6110610" y="2679278"/>
                <a:ext cx="1203614" cy="18525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pic>
            <p:nvPicPr>
              <p:cNvPr id="4180" name="Picture 84" descr="gui"/>
              <p:cNvPicPr>
                <a:picLocks noChangeAspect="1" noChangeArrowheads="1"/>
              </p:cNvPicPr>
              <p:nvPr/>
            </p:nvPicPr>
            <p:blipFill>
              <a:blip r:embed="rId3" cstate="print"/>
              <a:srcRect/>
              <a:stretch>
                <a:fillRect/>
              </a:stretch>
            </p:blipFill>
            <p:spPr bwMode="auto">
              <a:xfrm>
                <a:off x="5818214" y="1163543"/>
                <a:ext cx="1772022" cy="1301814"/>
              </a:xfrm>
              <a:prstGeom prst="rect">
                <a:avLst/>
              </a:prstGeom>
              <a:ln>
                <a:headEnd/>
                <a:tailEnd/>
              </a:ln>
              <a:effectLst/>
            </p:spPr>
            <p:style>
              <a:lnRef idx="1">
                <a:schemeClr val="accent2"/>
              </a:lnRef>
              <a:fillRef idx="2">
                <a:schemeClr val="accent2"/>
              </a:fillRef>
              <a:effectRef idx="1">
                <a:schemeClr val="accent2"/>
              </a:effectRef>
              <a:fontRef idx="minor">
                <a:schemeClr val="dk1"/>
              </a:fontRef>
            </p:style>
          </p:pic>
        </p:grpSp>
      </p:grpSp>
      <p:grpSp>
        <p:nvGrpSpPr>
          <p:cNvPr id="24" name="グループ化 23"/>
          <p:cNvGrpSpPr/>
          <p:nvPr/>
        </p:nvGrpSpPr>
        <p:grpSpPr>
          <a:xfrm>
            <a:off x="4572000" y="4309895"/>
            <a:ext cx="4143404" cy="1780586"/>
            <a:chOff x="4572000" y="4309895"/>
            <a:chExt cx="4143404" cy="1780586"/>
          </a:xfrm>
        </p:grpSpPr>
        <p:sp>
          <p:nvSpPr>
            <p:cNvPr id="4238" name="Text Box 142"/>
            <p:cNvSpPr txBox="1">
              <a:spLocks noChangeArrowheads="1"/>
            </p:cNvSpPr>
            <p:nvPr/>
          </p:nvSpPr>
          <p:spPr bwMode="auto">
            <a:xfrm>
              <a:off x="4572000" y="4309895"/>
              <a:ext cx="4143404" cy="64135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800" b="1" dirty="0">
                  <a:latin typeface="Verdana" pitchFamily="34" charset="0"/>
                </a:rPr>
                <a:t>WIMP interaction</a:t>
              </a:r>
            </a:p>
            <a:p>
              <a:pPr algn="l"/>
              <a:r>
                <a:rPr lang="en-US" altLang="ja-JP" sz="1800" b="1" dirty="0">
                  <a:latin typeface="Verdana" pitchFamily="34" charset="0"/>
                </a:rPr>
                <a:t>=W</a:t>
              </a:r>
              <a:r>
                <a:rPr lang="en-US" altLang="ja-JP" sz="1800" b="1" dirty="0">
                  <a:solidFill>
                    <a:schemeClr val="tx1">
                      <a:lumMod val="50000"/>
                      <a:lumOff val="50000"/>
                    </a:schemeClr>
                  </a:solidFill>
                  <a:latin typeface="Verdana" pitchFamily="34" charset="0"/>
                </a:rPr>
                <a:t>indow</a:t>
              </a:r>
              <a:r>
                <a:rPr lang="en-US" altLang="ja-JP" sz="1800" b="1" dirty="0">
                  <a:latin typeface="Verdana" pitchFamily="34" charset="0"/>
                </a:rPr>
                <a:t> I</a:t>
              </a:r>
              <a:r>
                <a:rPr lang="en-US" altLang="ja-JP" sz="1800" b="1" dirty="0">
                  <a:solidFill>
                    <a:schemeClr val="tx1">
                      <a:lumMod val="50000"/>
                      <a:lumOff val="50000"/>
                    </a:schemeClr>
                  </a:solidFill>
                  <a:latin typeface="Verdana" pitchFamily="34" charset="0"/>
                </a:rPr>
                <a:t>con</a:t>
              </a:r>
              <a:r>
                <a:rPr lang="en-US" altLang="ja-JP" sz="1800" b="1" dirty="0">
                  <a:latin typeface="Verdana" pitchFamily="34" charset="0"/>
                </a:rPr>
                <a:t> M</a:t>
              </a:r>
              <a:r>
                <a:rPr lang="en-US" altLang="ja-JP" sz="1800" b="1" dirty="0">
                  <a:solidFill>
                    <a:schemeClr val="tx1">
                      <a:lumMod val="50000"/>
                      <a:lumOff val="50000"/>
                    </a:schemeClr>
                  </a:solidFill>
                  <a:latin typeface="Verdana" pitchFamily="34" charset="0"/>
                </a:rPr>
                <a:t>enu</a:t>
              </a:r>
              <a:r>
                <a:rPr lang="en-US" altLang="ja-JP" sz="1800" b="1" dirty="0">
                  <a:latin typeface="Verdana" pitchFamily="34" charset="0"/>
                </a:rPr>
                <a:t> P</a:t>
              </a:r>
              <a:r>
                <a:rPr lang="en-US" altLang="ja-JP" sz="1800" b="1" dirty="0">
                  <a:solidFill>
                    <a:schemeClr val="tx1">
                      <a:lumMod val="50000"/>
                      <a:lumOff val="50000"/>
                    </a:schemeClr>
                  </a:solidFill>
                  <a:latin typeface="Verdana" pitchFamily="34" charset="0"/>
                </a:rPr>
                <a:t>ointer</a:t>
              </a:r>
            </a:p>
          </p:txBody>
        </p:sp>
        <p:sp>
          <p:nvSpPr>
            <p:cNvPr id="58" name="Text Box 142"/>
            <p:cNvSpPr txBox="1">
              <a:spLocks noChangeArrowheads="1"/>
            </p:cNvSpPr>
            <p:nvPr/>
          </p:nvSpPr>
          <p:spPr bwMode="auto">
            <a:xfrm>
              <a:off x="4572000" y="5167151"/>
              <a:ext cx="3357586" cy="92333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a:t>
              </a:r>
            </a:p>
            <a:p>
              <a:pPr algn="l"/>
              <a:r>
                <a:rPr lang="ja-JP" altLang="en-US" sz="1800" b="1" dirty="0" smtClean="0">
                  <a:latin typeface="Verdana" pitchFamily="34" charset="0"/>
                </a:rPr>
                <a:t>・</a:t>
              </a:r>
              <a:r>
                <a:rPr lang="en-US" altLang="ja-JP" sz="1800" b="1" dirty="0" smtClean="0">
                  <a:latin typeface="Verdana" pitchFamily="34" charset="0"/>
                </a:rPr>
                <a:t>Max OS</a:t>
              </a:r>
            </a:p>
            <a:p>
              <a:pPr algn="l"/>
              <a:r>
                <a:rPr lang="ja-JP" altLang="en-US" sz="1800" b="1" dirty="0" smtClean="0">
                  <a:latin typeface="Verdana" pitchFamily="34" charset="0"/>
                </a:rPr>
                <a:t>・</a:t>
              </a:r>
              <a:r>
                <a:rPr lang="en-US" altLang="ja-JP" sz="1800" b="1" dirty="0" smtClean="0">
                  <a:latin typeface="Verdana" pitchFamily="34" charset="0"/>
                </a:rPr>
                <a:t>X Window</a:t>
              </a:r>
            </a:p>
          </p:txBody>
        </p:sp>
      </p:grpSp>
      <p:sp>
        <p:nvSpPr>
          <p:cNvPr id="27"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8"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29"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home\makio\FIT\Lectures\SpecialClass\08\images\Win10.png"/>
          <p:cNvPicPr>
            <a:picLocks noChangeAspect="1" noChangeArrowheads="1"/>
          </p:cNvPicPr>
          <p:nvPr/>
        </p:nvPicPr>
        <p:blipFill>
          <a:blip r:embed="rId2" cstate="print"/>
          <a:srcRect/>
          <a:stretch>
            <a:fillRect/>
          </a:stretch>
        </p:blipFill>
        <p:spPr bwMode="auto">
          <a:xfrm>
            <a:off x="1214414" y="1643050"/>
            <a:ext cx="6660804" cy="3643338"/>
          </a:xfrm>
          <a:prstGeom prst="rect">
            <a:avLst/>
          </a:prstGeom>
          <a:noFill/>
          <a:effectLst>
            <a:outerShdw blurRad="50800" dist="38100" dir="2700000" algn="tl" rotWithShape="0">
              <a:prstClr val="black">
                <a:alpha val="40000"/>
              </a:prstClr>
            </a:outerShdw>
          </a:effectLst>
        </p:spPr>
      </p:pic>
      <p:sp>
        <p:nvSpPr>
          <p:cNvPr id="21" name="Text Box 54"/>
          <p:cNvSpPr txBox="1">
            <a:spLocks noChangeArrowheads="1"/>
          </p:cNvSpPr>
          <p:nvPr/>
        </p:nvSpPr>
        <p:spPr bwMode="auto">
          <a:xfrm>
            <a:off x="1214414" y="5357826"/>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http://www.saunalahti.fi/janij/blog/images/2008_nov_windows_1_0.png</a:t>
            </a:r>
            <a:endParaRPr lang="en-US" altLang="ja-JP" sz="1100" b="1" dirty="0">
              <a:latin typeface="Verdana" pitchFamily="34" charset="0"/>
            </a:endParaRPr>
          </a:p>
        </p:txBody>
      </p:sp>
      <p:sp>
        <p:nvSpPr>
          <p:cNvPr id="23" name="Text Box 142"/>
          <p:cNvSpPr txBox="1">
            <a:spLocks noChangeArrowheads="1"/>
          </p:cNvSpPr>
          <p:nvPr/>
        </p:nvSpPr>
        <p:spPr bwMode="auto">
          <a:xfrm>
            <a:off x="1214414" y="1273718"/>
            <a:ext cx="500066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1.01 (1985~)</a:t>
            </a:r>
            <a:endParaRPr lang="en-US" altLang="ja-JP" sz="1800" b="1" dirty="0">
              <a:latin typeface="Verdana" pitchFamily="34" charset="0"/>
            </a:endParaRPr>
          </a:p>
        </p:txBody>
      </p:sp>
      <p:sp>
        <p:nvSpPr>
          <p:cNvPr id="8" name="テキスト ボックス 7"/>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GUI, Multi-tasking   </a:t>
            </a:r>
          </a:p>
        </p:txBody>
      </p:sp>
      <p:sp>
        <p:nvSpPr>
          <p:cNvPr id="9"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0"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1"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4"/>
          <p:cNvSpPr txBox="1">
            <a:spLocks noChangeArrowheads="1"/>
          </p:cNvSpPr>
          <p:nvPr/>
        </p:nvSpPr>
        <p:spPr bwMode="auto">
          <a:xfrm>
            <a:off x="1500166" y="5739158"/>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http://osxbook.com/book/bonus/ancient/vpc/images/win21.gif</a:t>
            </a:r>
            <a:endParaRPr lang="en-US" altLang="ja-JP" sz="1100" b="1" dirty="0">
              <a:latin typeface="Verdana" pitchFamily="34" charset="0"/>
            </a:endParaRPr>
          </a:p>
        </p:txBody>
      </p:sp>
      <p:pic>
        <p:nvPicPr>
          <p:cNvPr id="45059" name="Picture 3" descr="D:\home\makio\FIT\Lectures\SpecialClass\08\images\Win20.gif"/>
          <p:cNvPicPr>
            <a:picLocks noChangeAspect="1" noChangeArrowheads="1"/>
          </p:cNvPicPr>
          <p:nvPr/>
        </p:nvPicPr>
        <p:blipFill>
          <a:blip r:embed="rId2" cstate="print"/>
          <a:srcRect/>
          <a:stretch>
            <a:fillRect/>
          </a:stretch>
        </p:blipFill>
        <p:spPr bwMode="auto">
          <a:xfrm>
            <a:off x="1500166" y="1428736"/>
            <a:ext cx="6096001" cy="4324350"/>
          </a:xfrm>
          <a:prstGeom prst="rect">
            <a:avLst/>
          </a:prstGeom>
          <a:noFill/>
          <a:effectLst>
            <a:outerShdw blurRad="50800" dist="38100" dir="2700000" algn="tl" rotWithShape="0">
              <a:prstClr val="black">
                <a:alpha val="40000"/>
              </a:prstClr>
            </a:outerShdw>
          </a:effectLst>
        </p:spPr>
      </p:pic>
      <p:sp>
        <p:nvSpPr>
          <p:cNvPr id="9" name="Text Box 142"/>
          <p:cNvSpPr txBox="1">
            <a:spLocks noChangeArrowheads="1"/>
          </p:cNvSpPr>
          <p:nvPr/>
        </p:nvSpPr>
        <p:spPr bwMode="auto">
          <a:xfrm>
            <a:off x="1500166" y="1059404"/>
            <a:ext cx="4143404"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2.1</a:t>
            </a:r>
            <a:r>
              <a:rPr lang="ja-JP" altLang="en-US" sz="1800" b="1" dirty="0" smtClean="0">
                <a:latin typeface="Verdana" pitchFamily="34" charset="0"/>
              </a:rPr>
              <a:t> </a:t>
            </a:r>
            <a:r>
              <a:rPr lang="en-US" altLang="ja-JP" sz="1800" b="1" dirty="0" smtClean="0">
                <a:latin typeface="Verdana" pitchFamily="34" charset="0"/>
              </a:rPr>
              <a:t>(1988~)</a:t>
            </a:r>
            <a:endParaRPr lang="en-US" altLang="ja-JP" sz="1800" b="1" dirty="0">
              <a:latin typeface="Verdana" pitchFamily="34" charset="0"/>
            </a:endParaRPr>
          </a:p>
        </p:txBody>
      </p:sp>
      <p:sp>
        <p:nvSpPr>
          <p:cNvPr id="12" name="テキスト ボックス 11"/>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Overlaps of windows, Mini-Maximum buttons </a:t>
            </a: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5"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321438" y="1928802"/>
            <a:ext cx="8393966"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Question:  </a:t>
            </a:r>
            <a:r>
              <a:rPr lang="en-US" altLang="ja-JP" sz="3200" b="1" dirty="0" smtClean="0">
                <a:solidFill>
                  <a:schemeClr val="tx1">
                    <a:lumMod val="50000"/>
                    <a:lumOff val="50000"/>
                  </a:schemeClr>
                </a:solidFill>
                <a:latin typeface="Verdana" pitchFamily="34" charset="0"/>
              </a:rPr>
              <a:t>Which looks </a:t>
            </a:r>
            <a:r>
              <a:rPr lang="en-US" altLang="ja-JP" sz="3200" b="1" dirty="0" smtClean="0">
                <a:latin typeface="Verdana" pitchFamily="34" charset="0"/>
              </a:rPr>
              <a:t>Pressed </a:t>
            </a:r>
            <a:r>
              <a:rPr lang="en-US" altLang="ja-JP" sz="3200" b="1" dirty="0" smtClean="0">
                <a:solidFill>
                  <a:schemeClr val="tx1">
                    <a:lumMod val="50000"/>
                    <a:lumOff val="50000"/>
                  </a:schemeClr>
                </a:solidFill>
                <a:latin typeface="Verdana" pitchFamily="34" charset="0"/>
              </a:rPr>
              <a:t>?</a:t>
            </a:r>
            <a:endParaRPr lang="en-US" altLang="ja-JP" sz="3200" b="1" dirty="0">
              <a:solidFill>
                <a:schemeClr val="tx1">
                  <a:lumMod val="50000"/>
                  <a:lumOff val="50000"/>
                </a:schemeClr>
              </a:solidFill>
              <a:latin typeface="Verdana" pitchFamily="34" charset="0"/>
            </a:endParaRPr>
          </a:p>
        </p:txBody>
      </p:sp>
      <p:sp>
        <p:nvSpPr>
          <p:cNvPr id="22"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26"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27"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grpSp>
        <p:nvGrpSpPr>
          <p:cNvPr id="47" name="グループ化 46"/>
          <p:cNvGrpSpPr/>
          <p:nvPr/>
        </p:nvGrpSpPr>
        <p:grpSpPr>
          <a:xfrm>
            <a:off x="1214414" y="3714752"/>
            <a:ext cx="2205648" cy="584775"/>
            <a:chOff x="2009162" y="3000372"/>
            <a:chExt cx="2205648" cy="584775"/>
          </a:xfrm>
        </p:grpSpPr>
        <p:sp>
          <p:nvSpPr>
            <p:cNvPr id="17" name="Text Box 6"/>
            <p:cNvSpPr txBox="1">
              <a:spLocks noChangeArrowheads="1"/>
            </p:cNvSpPr>
            <p:nvPr/>
          </p:nvSpPr>
          <p:spPr bwMode="auto">
            <a:xfrm>
              <a:off x="2009162" y="3000372"/>
              <a:ext cx="91976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1.</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grpSp>
          <p:nvGrpSpPr>
            <p:cNvPr id="46" name="グループ化 45"/>
            <p:cNvGrpSpPr/>
            <p:nvPr/>
          </p:nvGrpSpPr>
          <p:grpSpPr>
            <a:xfrm>
              <a:off x="2928926" y="3078445"/>
              <a:ext cx="1285884" cy="428628"/>
              <a:chOff x="2428860" y="1785926"/>
              <a:chExt cx="1285884" cy="428628"/>
            </a:xfrm>
          </p:grpSpPr>
          <p:sp>
            <p:nvSpPr>
              <p:cNvPr id="33" name="正方形/長方形 32"/>
              <p:cNvSpPr/>
              <p:nvPr/>
            </p:nvSpPr>
            <p:spPr>
              <a:xfrm>
                <a:off x="2428860" y="1785926"/>
                <a:ext cx="1285884" cy="428628"/>
              </a:xfrm>
              <a:prstGeom prst="rect">
                <a:avLst/>
              </a:prstGeom>
              <a:solidFill>
                <a:schemeClr val="bg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OK</a:t>
                </a:r>
                <a:endParaRPr kumimoji="1" lang="ja-JP" altLang="en-US" dirty="0">
                  <a:solidFill>
                    <a:schemeClr val="tx1"/>
                  </a:solidFill>
                </a:endParaRPr>
              </a:p>
            </p:txBody>
          </p:sp>
          <p:cxnSp>
            <p:nvCxnSpPr>
              <p:cNvPr id="36" name="直線コネクタ 35"/>
              <p:cNvCxnSpPr/>
              <p:nvPr/>
            </p:nvCxnSpPr>
            <p:spPr bwMode="auto">
              <a:xfrm>
                <a:off x="2428860" y="2214554"/>
                <a:ext cx="128588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37" name="直線コネクタ 36"/>
              <p:cNvCxnSpPr/>
              <p:nvPr/>
            </p:nvCxnSpPr>
            <p:spPr bwMode="auto">
              <a:xfrm rot="5400000" flipH="1" flipV="1">
                <a:off x="3500430" y="2000240"/>
                <a:ext cx="42862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1" name="直線コネクタ 40"/>
              <p:cNvCxnSpPr/>
              <p:nvPr/>
            </p:nvCxnSpPr>
            <p:spPr bwMode="auto">
              <a:xfrm>
                <a:off x="2428860" y="1785926"/>
                <a:ext cx="1285884"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42" name="直線コネクタ 41"/>
              <p:cNvCxnSpPr/>
              <p:nvPr/>
            </p:nvCxnSpPr>
            <p:spPr bwMode="auto">
              <a:xfrm rot="5400000" flipH="1" flipV="1">
                <a:off x="2214546" y="2000240"/>
                <a:ext cx="428628"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grpSp>
      </p:grpSp>
      <p:grpSp>
        <p:nvGrpSpPr>
          <p:cNvPr id="48" name="グループ化 47"/>
          <p:cNvGrpSpPr/>
          <p:nvPr/>
        </p:nvGrpSpPr>
        <p:grpSpPr>
          <a:xfrm>
            <a:off x="4991698" y="3714752"/>
            <a:ext cx="2205648" cy="584775"/>
            <a:chOff x="2009162" y="3857628"/>
            <a:chExt cx="2205648" cy="584775"/>
          </a:xfrm>
        </p:grpSpPr>
        <p:sp>
          <p:nvSpPr>
            <p:cNvPr id="18" name="Text Box 6"/>
            <p:cNvSpPr txBox="1">
              <a:spLocks noChangeArrowheads="1"/>
            </p:cNvSpPr>
            <p:nvPr/>
          </p:nvSpPr>
          <p:spPr bwMode="auto">
            <a:xfrm>
              <a:off x="2009162" y="3857628"/>
              <a:ext cx="910834" cy="584775"/>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3200" b="1" dirty="0" smtClean="0">
                  <a:latin typeface="Verdana" pitchFamily="34" charset="0"/>
                </a:rPr>
                <a:t>2.</a:t>
              </a:r>
              <a:r>
                <a:rPr lang="ja-JP" altLang="en-US" sz="3200" b="1" dirty="0" smtClean="0">
                  <a:latin typeface="Verdana" pitchFamily="34" charset="0"/>
                </a:rPr>
                <a:t>　</a:t>
              </a:r>
              <a:endParaRPr lang="en-US" altLang="ja-JP" sz="3200" b="1" dirty="0">
                <a:solidFill>
                  <a:schemeClr val="tx1">
                    <a:lumMod val="50000"/>
                    <a:lumOff val="50000"/>
                  </a:schemeClr>
                </a:solidFill>
                <a:latin typeface="Verdana" pitchFamily="34" charset="0"/>
              </a:endParaRPr>
            </a:p>
          </p:txBody>
        </p:sp>
        <p:grpSp>
          <p:nvGrpSpPr>
            <p:cNvPr id="45" name="グループ化 44"/>
            <p:cNvGrpSpPr/>
            <p:nvPr/>
          </p:nvGrpSpPr>
          <p:grpSpPr>
            <a:xfrm>
              <a:off x="2928926" y="3935701"/>
              <a:ext cx="1285884" cy="428628"/>
              <a:chOff x="4143372" y="1785926"/>
              <a:chExt cx="1285884" cy="428628"/>
            </a:xfrm>
          </p:grpSpPr>
          <p:sp>
            <p:nvSpPr>
              <p:cNvPr id="34" name="正方形/長方形 33"/>
              <p:cNvSpPr/>
              <p:nvPr/>
            </p:nvSpPr>
            <p:spPr>
              <a:xfrm>
                <a:off x="4143372" y="1785926"/>
                <a:ext cx="1285884" cy="428628"/>
              </a:xfrm>
              <a:prstGeom prst="rect">
                <a:avLst/>
              </a:prstGeom>
              <a:solidFill>
                <a:schemeClr val="bg1">
                  <a:lumMod val="7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dirty="0" smtClean="0">
                    <a:solidFill>
                      <a:schemeClr val="tx1"/>
                    </a:solidFill>
                  </a:rPr>
                  <a:t>OK</a:t>
                </a:r>
                <a:endParaRPr kumimoji="1" lang="ja-JP" altLang="en-US" dirty="0">
                  <a:solidFill>
                    <a:schemeClr val="tx1"/>
                  </a:solidFill>
                </a:endParaRPr>
              </a:p>
            </p:txBody>
          </p:sp>
          <p:cxnSp>
            <p:nvCxnSpPr>
              <p:cNvPr id="39" name="直線コネクタ 38"/>
              <p:cNvCxnSpPr/>
              <p:nvPr/>
            </p:nvCxnSpPr>
            <p:spPr bwMode="auto">
              <a:xfrm>
                <a:off x="4143372" y="1785926"/>
                <a:ext cx="1285884"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0" name="直線コネクタ 39"/>
              <p:cNvCxnSpPr/>
              <p:nvPr/>
            </p:nvCxnSpPr>
            <p:spPr bwMode="auto">
              <a:xfrm rot="5400000" flipH="1" flipV="1">
                <a:off x="3929058" y="2000240"/>
                <a:ext cx="428628"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43" name="直線コネクタ 42"/>
              <p:cNvCxnSpPr/>
              <p:nvPr/>
            </p:nvCxnSpPr>
            <p:spPr bwMode="auto">
              <a:xfrm>
                <a:off x="4143372" y="2214554"/>
                <a:ext cx="1285884"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cxnSp>
            <p:nvCxnSpPr>
              <p:cNvPr id="44" name="直線コネクタ 43"/>
              <p:cNvCxnSpPr/>
              <p:nvPr/>
            </p:nvCxnSpPr>
            <p:spPr bwMode="auto">
              <a:xfrm rot="5400000" flipH="1" flipV="1">
                <a:off x="5214942" y="2000240"/>
                <a:ext cx="428628" cy="0"/>
              </a:xfrm>
              <a:prstGeom prst="line">
                <a:avLst/>
              </a:prstGeom>
              <a:solidFill>
                <a:schemeClr val="accent1"/>
              </a:solidFill>
              <a:ln w="38100" cap="flat" cmpd="sng" algn="ctr">
                <a:solidFill>
                  <a:schemeClr val="bg1">
                    <a:lumMod val="85000"/>
                  </a:schemeClr>
                </a:solidFill>
                <a:prstDash val="solid"/>
                <a:round/>
                <a:headEnd type="none" w="med" len="med"/>
                <a:tailEnd type="none" w="med" len="med"/>
              </a:ln>
              <a:effectLst/>
            </p:spPr>
          </p:cxnSp>
        </p:grpSp>
      </p:grpSp>
      <p:sp>
        <p:nvSpPr>
          <p:cNvPr id="58370" name="Litebulb"/>
          <p:cNvSpPr>
            <a:spLocks noEditPoints="1" noChangeArrowheads="1"/>
          </p:cNvSpPr>
          <p:nvPr/>
        </p:nvSpPr>
        <p:spPr bwMode="auto">
          <a:xfrm rot="8561597">
            <a:off x="337836" y="143123"/>
            <a:ext cx="957767" cy="1438133"/>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57150">
            <a:solidFill>
              <a:srgbClr val="00000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ja-JP" alt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54"/>
          <p:cNvSpPr txBox="1">
            <a:spLocks noChangeArrowheads="1"/>
          </p:cNvSpPr>
          <p:nvPr/>
        </p:nvSpPr>
        <p:spPr bwMode="auto">
          <a:xfrm>
            <a:off x="1428728" y="5953472"/>
            <a:ext cx="6643734" cy="26161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en-US" altLang="ja-JP" sz="1100" b="1" dirty="0" smtClean="0">
                <a:latin typeface="Verdana" pitchFamily="34" charset="0"/>
              </a:rPr>
              <a:t>http://catb.org/~esr/writings/taouu/html/graphics/win30progman.png</a:t>
            </a:r>
            <a:endParaRPr lang="en-US" altLang="ja-JP" sz="1100" b="1" dirty="0">
              <a:latin typeface="Verdana" pitchFamily="34" charset="0"/>
            </a:endParaRPr>
          </a:p>
        </p:txBody>
      </p:sp>
      <p:pic>
        <p:nvPicPr>
          <p:cNvPr id="46082" name="Picture 2" descr="D:\home\makio\FIT\Lectures\SpecialClass\08\images\Win30.png"/>
          <p:cNvPicPr>
            <a:picLocks noChangeAspect="1" noChangeArrowheads="1"/>
          </p:cNvPicPr>
          <p:nvPr/>
        </p:nvPicPr>
        <p:blipFill>
          <a:blip r:embed="rId2" cstate="print"/>
          <a:srcRect/>
          <a:stretch>
            <a:fillRect/>
          </a:stretch>
        </p:blipFill>
        <p:spPr bwMode="auto">
          <a:xfrm>
            <a:off x="1428728" y="1191267"/>
            <a:ext cx="6357982" cy="4768487"/>
          </a:xfrm>
          <a:prstGeom prst="rect">
            <a:avLst/>
          </a:prstGeom>
          <a:noFill/>
          <a:effectLst>
            <a:outerShdw blurRad="50800" dist="38100" dir="2700000" algn="tl" rotWithShape="0">
              <a:prstClr val="black">
                <a:alpha val="40000"/>
              </a:prstClr>
            </a:outerShdw>
          </a:effectLst>
        </p:spPr>
      </p:pic>
      <p:sp>
        <p:nvSpPr>
          <p:cNvPr id="8" name="Text Box 142"/>
          <p:cNvSpPr txBox="1">
            <a:spLocks noChangeArrowheads="1"/>
          </p:cNvSpPr>
          <p:nvPr/>
        </p:nvSpPr>
        <p:spPr bwMode="auto">
          <a:xfrm>
            <a:off x="1428728" y="845090"/>
            <a:ext cx="5357850" cy="369332"/>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wrap="square">
            <a:spAutoFit/>
          </a:bodyPr>
          <a:lstStyle/>
          <a:p>
            <a:pPr algn="l"/>
            <a:r>
              <a:rPr lang="ja-JP" altLang="en-US" sz="1800" b="1" dirty="0" smtClean="0">
                <a:latin typeface="Verdana" pitchFamily="34" charset="0"/>
              </a:rPr>
              <a:t>・</a:t>
            </a:r>
            <a:r>
              <a:rPr lang="en-US" altLang="ja-JP" sz="1800" b="1" dirty="0" smtClean="0">
                <a:latin typeface="Verdana" pitchFamily="34" charset="0"/>
              </a:rPr>
              <a:t>MS Windows 3.0 (1990~)</a:t>
            </a:r>
            <a:endParaRPr lang="en-US" altLang="ja-JP" sz="1800" b="1" dirty="0">
              <a:latin typeface="Verdana" pitchFamily="34" charset="0"/>
            </a:endParaRPr>
          </a:p>
        </p:txBody>
      </p:sp>
      <p:sp>
        <p:nvSpPr>
          <p:cNvPr id="12" name="テキスト ボックス 11"/>
          <p:cNvSpPr txBox="1"/>
          <p:nvPr/>
        </p:nvSpPr>
        <p:spPr>
          <a:xfrm>
            <a:off x="357158" y="416462"/>
            <a:ext cx="6429420" cy="369332"/>
          </a:xfrm>
          <a:prstGeom prst="rect">
            <a:avLst/>
          </a:prstGeom>
          <a:solidFill>
            <a:srgbClr val="FF0000">
              <a:alpha val="25000"/>
            </a:srgbClr>
          </a:solidFill>
        </p:spPr>
        <p:txBody>
          <a:bodyPr wrap="square" rtlCol="0">
            <a:spAutoFit/>
          </a:bodyPr>
          <a:lstStyle/>
          <a:p>
            <a:pPr algn="l"/>
            <a:r>
              <a:rPr lang="en-US" altLang="ja-JP" sz="1800" b="1" dirty="0" smtClean="0">
                <a:solidFill>
                  <a:srgbClr val="FF0000"/>
                </a:solidFill>
                <a:latin typeface="Verdana" pitchFamily="34" charset="0"/>
                <a:ea typeface="Verdana" pitchFamily="34" charset="0"/>
                <a:cs typeface="Verdana" pitchFamily="34" charset="0"/>
              </a:rPr>
              <a:t>16 colors, Multimedia support (CD-ROM, sound)  </a:t>
            </a:r>
          </a:p>
        </p:txBody>
      </p:sp>
      <p:sp>
        <p:nvSpPr>
          <p:cNvPr id="13" name="Rectangle 2"/>
          <p:cNvSpPr>
            <a:spLocks noChangeArrowheads="1"/>
          </p:cNvSpPr>
          <p:nvPr/>
        </p:nvSpPr>
        <p:spPr bwMode="auto">
          <a:xfrm>
            <a:off x="6861220" y="71414"/>
            <a:ext cx="2208202" cy="698494"/>
          </a:xfrm>
          <a:prstGeom prst="rect">
            <a:avLst/>
          </a:prstGeom>
          <a:ln>
            <a:noFill/>
            <a:headEnd/>
            <a:tailEnd/>
          </a:ln>
          <a:effectLst>
            <a:outerShdw blurRad="40000" dist="20000" dir="5400000" rotWithShape="0">
              <a:srgbClr val="000000">
                <a:alpha val="38000"/>
              </a:srgbClr>
            </a:outerShdw>
            <a:softEdge rad="63500"/>
          </a:effectLst>
        </p:spPr>
        <p:style>
          <a:lnRef idx="1">
            <a:schemeClr val="accent2"/>
          </a:lnRef>
          <a:fillRef idx="2">
            <a:schemeClr val="accent2"/>
          </a:fillRef>
          <a:effectRef idx="1">
            <a:schemeClr val="accent2"/>
          </a:effectRef>
          <a:fontRef idx="minor">
            <a:schemeClr val="dk1"/>
          </a:fontRef>
        </p:style>
        <p:txBody>
          <a:bodyPr wrap="none" anchor="ctr"/>
          <a:lstStyle/>
          <a:p>
            <a:endParaRPr lang="ja-JP" altLang="en-US" dirty="0"/>
          </a:p>
        </p:txBody>
      </p:sp>
      <p:sp>
        <p:nvSpPr>
          <p:cNvPr id="14" name="Text Box 3"/>
          <p:cNvSpPr txBox="1">
            <a:spLocks noChangeArrowheads="1"/>
          </p:cNvSpPr>
          <p:nvPr/>
        </p:nvSpPr>
        <p:spPr bwMode="auto">
          <a:xfrm>
            <a:off x="6858048" y="182758"/>
            <a:ext cx="2214546" cy="246221"/>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r>
              <a:rPr lang="en-US" altLang="ja-JP" sz="1000" b="1" dirty="0" smtClean="0">
                <a:latin typeface="Verdana" pitchFamily="34" charset="0"/>
              </a:rPr>
              <a:t>User Interface &amp; Devices</a:t>
            </a:r>
            <a:endParaRPr lang="en-US" altLang="ja-JP" sz="1000" b="1" dirty="0">
              <a:latin typeface="Verdana" pitchFamily="34" charset="0"/>
            </a:endParaRPr>
          </a:p>
        </p:txBody>
      </p:sp>
      <p:sp>
        <p:nvSpPr>
          <p:cNvPr id="15" name="Text Box 4"/>
          <p:cNvSpPr txBox="1">
            <a:spLocks noChangeArrowheads="1"/>
          </p:cNvSpPr>
          <p:nvPr/>
        </p:nvSpPr>
        <p:spPr bwMode="auto">
          <a:xfrm>
            <a:off x="6900880" y="442758"/>
            <a:ext cx="2128883" cy="203133"/>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nSpc>
                <a:spcPct val="80000"/>
              </a:lnSpc>
            </a:pPr>
            <a:r>
              <a:rPr lang="ja-JP" altLang="en-US" sz="900" b="1" dirty="0" smtClean="0">
                <a:latin typeface="Verdana" pitchFamily="34" charset="0"/>
                <a:ea typeface="ＭＳ ゴシック" pitchFamily="49" charset="-128"/>
              </a:rPr>
              <a:t>分かりやすいユーザインタフェース</a:t>
            </a:r>
            <a:endParaRPr lang="ja-JP" altLang="en-US" sz="900" b="1" dirty="0">
              <a:latin typeface="Verdana" pitchFamily="34" charset="0"/>
              <a:ea typeface="ＭＳ ゴシック" pitchFamily="49" charset="-128"/>
            </a:endParaRPr>
          </a:p>
        </p:txBody>
      </p:sp>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Arial" charset="0"/>
            <a:ea typeface="ＭＳ Ｐゴシック" pitchFamily="50" charset="-128"/>
          </a:defRPr>
        </a:defPPr>
      </a:lstStyle>
    </a:lnDef>
    <a:txDef>
      <a:spPr>
        <a:solidFill>
          <a:srgbClr val="FF0000">
            <a:alpha val="25000"/>
          </a:srgbClr>
        </a:solidFill>
      </a:spPr>
      <a:bodyPr wrap="square" rtlCol="0">
        <a:spAutoFit/>
      </a:bodyPr>
      <a:lstStyle>
        <a:defPPr algn="l">
          <a:defRPr sz="1400" b="1" dirty="0" smtClean="0">
            <a:solidFill>
              <a:srgbClr val="FF0000"/>
            </a:solidFill>
            <a:latin typeface="Verdana" pitchFamily="34" charset="0"/>
            <a:ea typeface="Verdana" pitchFamily="34" charset="0"/>
            <a:cs typeface="Verdana" pitchFamily="34" charset="0"/>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3207</TotalTime>
  <Words>1357</Words>
  <Application>Microsoft Office PowerPoint</Application>
  <PresentationFormat>画面に合わせる (4:3)</PresentationFormat>
  <Paragraphs>352</Paragraphs>
  <Slides>44</Slides>
  <Notes>4</Notes>
  <HiddenSlides>0</HiddenSlides>
  <MMClips>0</MMClips>
  <ScaleCrop>false</ScaleCrop>
  <HeadingPairs>
    <vt:vector size="4" baseType="variant">
      <vt:variant>
        <vt:lpstr>テーマ</vt:lpstr>
      </vt:variant>
      <vt:variant>
        <vt:i4>1</vt:i4>
      </vt:variant>
      <vt:variant>
        <vt:lpstr>スライド タイトル</vt:lpstr>
      </vt:variant>
      <vt:variant>
        <vt:i4>44</vt:i4>
      </vt:variant>
    </vt:vector>
  </HeadingPairs>
  <TitlesOfParts>
    <vt:vector size="45" baseType="lpstr">
      <vt:lpstr>標準デザイン</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情報工学特別講義</dc:title>
  <dc:subject>ＨＣＩ研究分野の紹介</dc:subject>
  <dc:creator>makio ishihara</dc:creator>
  <dc:description>本スライドは福岡工業大学において情報工学特別講義用に作成したものです。</dc:description>
  <cp:lastModifiedBy>root</cp:lastModifiedBy>
  <cp:revision>833</cp:revision>
  <dcterms:created xsi:type="dcterms:W3CDTF">2007-04-06T05:37:39Z</dcterms:created>
  <dcterms:modified xsi:type="dcterms:W3CDTF">2010-06-16T10:18:25Z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