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6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3675244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2801576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2681100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3484333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2041000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161214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4005545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240972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76007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382388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6925DAB-FB7C-4C01-B69A-D71A380A1FC0}" type="datetimeFigureOut">
              <a:rPr kumimoji="1" lang="ja-JP" altLang="en-US" smtClean="0"/>
              <a:t>2011/4/25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267034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925DAB-FB7C-4C01-B69A-D71A380A1FC0}" type="datetimeFigureOut">
              <a:rPr kumimoji="1" lang="ja-JP" altLang="en-US" smtClean="0"/>
              <a:t>2011/4/25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B034BD-F2B6-4FBA-AF8B-72F9F77630A6}" type="slidenum">
              <a:rPr kumimoji="1" lang="ja-JP" altLang="en-US" smtClean="0"/>
              <a:t>‹#›</a:t>
            </a:fld>
            <a:endParaRPr kumimoji="1" lang="ja-JP" altLang="en-US"/>
          </a:p>
        </p:txBody>
      </p:sp>
    </p:spTree>
    <p:extLst>
      <p:ext uri="{BB962C8B-B14F-4D97-AF65-F5344CB8AC3E}">
        <p14:creationId xmlns:p14="http://schemas.microsoft.com/office/powerpoint/2010/main" val="1448407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5" Type="http://schemas.openxmlformats.org/officeDocument/2006/relationships/image" Target="../media/image7.gif"/><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7.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13.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4.wmf"/><Relationship Id="rId1" Type="http://schemas.openxmlformats.org/officeDocument/2006/relationships/slideLayout" Target="../slideLayouts/slideLayout7.xml"/><Relationship Id="rId5" Type="http://schemas.openxmlformats.org/officeDocument/2006/relationships/image" Target="../media/image1.wmf"/><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35340" y="2901516"/>
            <a:ext cx="6046440" cy="2808312"/>
          </a:xfrm>
        </p:spPr>
        <p:txBody>
          <a:bodyPr>
            <a:normAutofit/>
          </a:bodyPr>
          <a:lstStyle/>
          <a:p>
            <a:pPr algn="r"/>
            <a:r>
              <a:rPr kumimoji="1" lang="en-US" altLang="ja-JP" sz="5400" dirty="0" smtClean="0"/>
              <a:t>UML</a:t>
            </a:r>
            <a:r>
              <a:rPr kumimoji="1" lang="ja-JP" altLang="en-US" sz="5400" dirty="0" smtClean="0"/>
              <a:t>の概要と</a:t>
            </a:r>
            <a:r>
              <a:rPr kumimoji="1" lang="en-US" altLang="ja-JP" sz="5400" dirty="0" smtClean="0"/>
              <a:t/>
            </a:r>
            <a:br>
              <a:rPr kumimoji="1" lang="en-US" altLang="ja-JP" sz="5400" dirty="0" smtClean="0"/>
            </a:br>
            <a:r>
              <a:rPr lang="ja-JP" altLang="en-US" sz="5400" dirty="0"/>
              <a:t>オブジェクト指向</a:t>
            </a:r>
            <a:r>
              <a:rPr lang="ja-JP" altLang="en-US" sz="5400" dirty="0" smtClean="0"/>
              <a:t>の</a:t>
            </a:r>
            <a:r>
              <a:rPr lang="en-US" altLang="ja-JP" sz="5400" dirty="0" smtClean="0"/>
              <a:t/>
            </a:r>
            <a:br>
              <a:rPr lang="en-US" altLang="ja-JP" sz="5400" dirty="0" smtClean="0"/>
            </a:br>
            <a:r>
              <a:rPr lang="ja-JP" altLang="en-US" sz="5400" dirty="0" smtClean="0"/>
              <a:t>基本</a:t>
            </a:r>
            <a:r>
              <a:rPr lang="ja-JP" altLang="en-US" sz="5400" dirty="0"/>
              <a:t>概念</a:t>
            </a:r>
            <a:endParaRPr kumimoji="1" lang="ja-JP" altLang="en-US" sz="5400" dirty="0"/>
          </a:p>
        </p:txBody>
      </p:sp>
      <p:sp>
        <p:nvSpPr>
          <p:cNvPr id="3" name="サブタイトル 2"/>
          <p:cNvSpPr>
            <a:spLocks noGrp="1"/>
          </p:cNvSpPr>
          <p:nvPr>
            <p:ph type="subTitle" idx="1"/>
          </p:nvPr>
        </p:nvSpPr>
        <p:spPr>
          <a:xfrm>
            <a:off x="3603492" y="1749388"/>
            <a:ext cx="5720680" cy="1198984"/>
          </a:xfrm>
        </p:spPr>
        <p:txBody>
          <a:bodyPr>
            <a:normAutofit/>
          </a:bodyPr>
          <a:lstStyle/>
          <a:p>
            <a:r>
              <a:rPr kumimoji="1" lang="en-US" altLang="ja-JP" sz="6600" dirty="0" smtClean="0"/>
              <a:t>Chapter</a:t>
            </a:r>
            <a:r>
              <a:rPr lang="ja-JP" altLang="en-US" sz="6600" dirty="0"/>
              <a:t> </a:t>
            </a:r>
            <a:r>
              <a:rPr kumimoji="1" lang="en-US" altLang="ja-JP" sz="6600" dirty="0" smtClean="0"/>
              <a:t>1</a:t>
            </a:r>
            <a:endParaRPr kumimoji="1" lang="ja-JP" altLang="en-US" sz="6600" dirty="0"/>
          </a:p>
        </p:txBody>
      </p:sp>
      <p:sp>
        <p:nvSpPr>
          <p:cNvPr id="4" name="減算記号 3"/>
          <p:cNvSpPr/>
          <p:nvPr/>
        </p:nvSpPr>
        <p:spPr>
          <a:xfrm>
            <a:off x="219116" y="2685492"/>
            <a:ext cx="9217024" cy="72008"/>
          </a:xfrm>
          <a:prstGeom prst="mathMinu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2579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528" y="620688"/>
            <a:ext cx="1440160" cy="523220"/>
          </a:xfrm>
          <a:prstGeom prst="rect">
            <a:avLst/>
          </a:prstGeom>
          <a:noFill/>
        </p:spPr>
        <p:txBody>
          <a:bodyPr wrap="square" rtlCol="0">
            <a:spAutoFit/>
          </a:bodyPr>
          <a:lstStyle/>
          <a:p>
            <a:r>
              <a:rPr kumimoji="1" lang="ja-JP" altLang="en-US" sz="2800" dirty="0" smtClean="0"/>
              <a:t>・クラス</a:t>
            </a:r>
            <a:endParaRPr kumimoji="1" lang="ja-JP" altLang="en-US" sz="2800" dirty="0"/>
          </a:p>
        </p:txBody>
      </p:sp>
      <p:sp>
        <p:nvSpPr>
          <p:cNvPr id="3" name="星 7 2"/>
          <p:cNvSpPr/>
          <p:nvPr/>
        </p:nvSpPr>
        <p:spPr>
          <a:xfrm>
            <a:off x="1043608" y="1409012"/>
            <a:ext cx="2160240" cy="216024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クラス</a:t>
            </a:r>
            <a:endParaRPr kumimoji="1" lang="ja-JP" altLang="en-US" dirty="0"/>
          </a:p>
        </p:txBody>
      </p:sp>
      <p:sp>
        <p:nvSpPr>
          <p:cNvPr id="4" name="右矢印 3"/>
          <p:cNvSpPr/>
          <p:nvPr/>
        </p:nvSpPr>
        <p:spPr>
          <a:xfrm>
            <a:off x="3347864" y="2636912"/>
            <a:ext cx="1959240" cy="936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インスタンス化</a:t>
            </a:r>
            <a:endParaRPr kumimoji="1" lang="ja-JP" altLang="en-US" dirty="0"/>
          </a:p>
        </p:txBody>
      </p:sp>
      <p:sp>
        <p:nvSpPr>
          <p:cNvPr id="5" name="正方形/長方形 4"/>
          <p:cNvSpPr/>
          <p:nvPr/>
        </p:nvSpPr>
        <p:spPr>
          <a:xfrm>
            <a:off x="5436094" y="1484784"/>
            <a:ext cx="2448272" cy="22322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属性値</a:t>
            </a:r>
            <a:endParaRPr kumimoji="1" lang="en-US" altLang="ja-JP" dirty="0" smtClean="0">
              <a:solidFill>
                <a:schemeClr val="tx1"/>
              </a:solidFill>
            </a:endParaRPr>
          </a:p>
          <a:p>
            <a:pPr algn="ctr"/>
            <a:endParaRPr lang="en-US" altLang="ja-JP" dirty="0">
              <a:solidFill>
                <a:schemeClr val="tx1"/>
              </a:solidFill>
            </a:endParaRPr>
          </a:p>
          <a:p>
            <a:pPr algn="ctr"/>
            <a:r>
              <a:rPr kumimoji="1" lang="ja-JP" altLang="en-US" dirty="0" smtClean="0">
                <a:solidFill>
                  <a:schemeClr val="tx1"/>
                </a:solidFill>
              </a:rPr>
              <a:t>振る舞い</a:t>
            </a:r>
            <a:endParaRPr kumimoji="1" lang="ja-JP" altLang="en-US" dirty="0">
              <a:solidFill>
                <a:schemeClr val="tx1"/>
              </a:solidFill>
            </a:endParaRPr>
          </a:p>
        </p:txBody>
      </p:sp>
      <p:sp>
        <p:nvSpPr>
          <p:cNvPr id="6" name="星 7 5"/>
          <p:cNvSpPr/>
          <p:nvPr/>
        </p:nvSpPr>
        <p:spPr>
          <a:xfrm>
            <a:off x="971600" y="3720193"/>
            <a:ext cx="2304256" cy="2304256"/>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人間クラス</a:t>
            </a:r>
            <a:endParaRPr kumimoji="1" lang="ja-JP" altLang="en-US" dirty="0"/>
          </a:p>
        </p:txBody>
      </p:sp>
      <p:sp>
        <p:nvSpPr>
          <p:cNvPr id="7" name="右矢印 6"/>
          <p:cNvSpPr/>
          <p:nvPr/>
        </p:nvSpPr>
        <p:spPr>
          <a:xfrm>
            <a:off x="3504314" y="4401108"/>
            <a:ext cx="1643750" cy="936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生成</a:t>
            </a:r>
            <a:endParaRPr kumimoji="1" lang="ja-JP" altLang="en-US" dirty="0"/>
          </a:p>
        </p:txBody>
      </p:sp>
      <p:sp>
        <p:nvSpPr>
          <p:cNvPr id="8" name="正方形/長方形 7"/>
          <p:cNvSpPr/>
          <p:nvPr/>
        </p:nvSpPr>
        <p:spPr>
          <a:xfrm>
            <a:off x="5436095" y="4119652"/>
            <a:ext cx="2448272" cy="26351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属性</a:t>
            </a:r>
            <a:endParaRPr kumimoji="1" lang="en-US" altLang="ja-JP" dirty="0" smtClean="0">
              <a:solidFill>
                <a:schemeClr val="tx1"/>
              </a:solidFill>
            </a:endParaRPr>
          </a:p>
          <a:p>
            <a:pPr algn="ctr"/>
            <a:r>
              <a:rPr lang="ja-JP" altLang="en-US" dirty="0">
                <a:solidFill>
                  <a:schemeClr val="tx1"/>
                </a:solidFill>
              </a:rPr>
              <a:t>「田中太郎</a:t>
            </a:r>
            <a:r>
              <a:rPr lang="ja-JP" altLang="en-US" dirty="0" smtClean="0">
                <a:solidFill>
                  <a:schemeClr val="tx1"/>
                </a:solidFill>
              </a:rPr>
              <a:t>」</a:t>
            </a:r>
            <a:endParaRPr lang="en-US" altLang="ja-JP" dirty="0" smtClean="0">
              <a:solidFill>
                <a:schemeClr val="tx1"/>
              </a:solidFill>
            </a:endParaRPr>
          </a:p>
          <a:p>
            <a:pPr algn="ctr"/>
            <a:r>
              <a:rPr kumimoji="1" lang="ja-JP" altLang="en-US" dirty="0">
                <a:solidFill>
                  <a:schemeClr val="tx1"/>
                </a:solidFill>
              </a:rPr>
              <a:t>「</a:t>
            </a:r>
            <a:r>
              <a:rPr kumimoji="1" lang="en-US" altLang="ja-JP" dirty="0">
                <a:solidFill>
                  <a:schemeClr val="tx1"/>
                </a:solidFill>
              </a:rPr>
              <a:t>20</a:t>
            </a:r>
            <a:r>
              <a:rPr kumimoji="1" lang="ja-JP" altLang="en-US" dirty="0">
                <a:solidFill>
                  <a:schemeClr val="tx1"/>
                </a:solidFill>
              </a:rPr>
              <a:t>歳</a:t>
            </a:r>
            <a:r>
              <a:rPr kumimoji="1" lang="ja-JP" altLang="en-US" dirty="0" smtClean="0">
                <a:solidFill>
                  <a:schemeClr val="tx1"/>
                </a:solidFill>
              </a:rPr>
              <a:t>」</a:t>
            </a:r>
            <a:endParaRPr kumimoji="1" lang="en-US" altLang="ja-JP" dirty="0" smtClean="0">
              <a:solidFill>
                <a:schemeClr val="tx1"/>
              </a:solidFill>
            </a:endParaRPr>
          </a:p>
          <a:p>
            <a:pPr algn="ctr"/>
            <a:endParaRPr lang="en-US" altLang="ja-JP" dirty="0">
              <a:solidFill>
                <a:schemeClr val="tx1"/>
              </a:solidFill>
            </a:endParaRPr>
          </a:p>
          <a:p>
            <a:pPr algn="ctr"/>
            <a:r>
              <a:rPr kumimoji="1" lang="ja-JP" altLang="en-US" dirty="0" smtClean="0">
                <a:solidFill>
                  <a:schemeClr val="tx1"/>
                </a:solidFill>
              </a:rPr>
              <a:t>振る舞い</a:t>
            </a:r>
            <a:endParaRPr kumimoji="1" lang="en-US" altLang="ja-JP" dirty="0" smtClean="0">
              <a:solidFill>
                <a:schemeClr val="tx1"/>
              </a:solidFill>
            </a:endParaRPr>
          </a:p>
          <a:p>
            <a:pPr algn="ctr"/>
            <a:r>
              <a:rPr lang="ja-JP" altLang="en-US" dirty="0">
                <a:solidFill>
                  <a:schemeClr val="tx1"/>
                </a:solidFill>
              </a:rPr>
              <a:t>「年齢を尋ねられる</a:t>
            </a:r>
            <a:r>
              <a:rPr lang="ja-JP" altLang="en-US" dirty="0" smtClean="0">
                <a:solidFill>
                  <a:schemeClr val="tx1"/>
                </a:solidFill>
              </a:rPr>
              <a:t>と、年齢を答える」</a:t>
            </a:r>
            <a:endParaRPr lang="en-US" altLang="ja-JP" dirty="0">
              <a:solidFill>
                <a:schemeClr val="tx1"/>
              </a:solidFill>
            </a:endParaRPr>
          </a:p>
        </p:txBody>
      </p:sp>
      <p:sp>
        <p:nvSpPr>
          <p:cNvPr id="10" name="テキスト ボックス 9"/>
          <p:cNvSpPr txBox="1"/>
          <p:nvPr/>
        </p:nvSpPr>
        <p:spPr>
          <a:xfrm>
            <a:off x="5817334" y="3796486"/>
            <a:ext cx="1736373" cy="646331"/>
          </a:xfrm>
          <a:prstGeom prst="rect">
            <a:avLst/>
          </a:prstGeom>
          <a:solidFill>
            <a:schemeClr val="bg1"/>
          </a:solidFill>
        </p:spPr>
        <p:txBody>
          <a:bodyPr wrap="none" rtlCol="0">
            <a:spAutoFit/>
          </a:bodyPr>
          <a:lstStyle/>
          <a:p>
            <a:pPr algn="ctr"/>
            <a:r>
              <a:rPr lang="ja-JP" altLang="en-US" dirty="0"/>
              <a:t>「田中太郎」</a:t>
            </a:r>
            <a:r>
              <a:rPr lang="ja-JP" altLang="en-US" dirty="0" err="1"/>
              <a:t>さん</a:t>
            </a:r>
            <a:endParaRPr lang="en-US" altLang="ja-JP" dirty="0"/>
          </a:p>
          <a:p>
            <a:pPr algn="ctr"/>
            <a:r>
              <a:rPr lang="ja-JP" altLang="en-US" dirty="0" smtClean="0"/>
              <a:t>オブジェクト</a:t>
            </a:r>
            <a:endParaRPr lang="ja-JP" altLang="en-US" dirty="0"/>
          </a:p>
        </p:txBody>
      </p:sp>
      <p:sp>
        <p:nvSpPr>
          <p:cNvPr id="11" name="テキスト ボックス 10"/>
          <p:cNvSpPr txBox="1"/>
          <p:nvPr/>
        </p:nvSpPr>
        <p:spPr>
          <a:xfrm>
            <a:off x="6002037" y="1273406"/>
            <a:ext cx="1316386" cy="369332"/>
          </a:xfrm>
          <a:prstGeom prst="rect">
            <a:avLst/>
          </a:prstGeom>
          <a:solidFill>
            <a:schemeClr val="bg1"/>
          </a:solidFill>
        </p:spPr>
        <p:txBody>
          <a:bodyPr wrap="none" rtlCol="0">
            <a:spAutoFit/>
          </a:bodyPr>
          <a:lstStyle/>
          <a:p>
            <a:r>
              <a:rPr kumimoji="1" lang="ja-JP" altLang="en-US" dirty="0" smtClean="0"/>
              <a:t>オブジェクト</a:t>
            </a:r>
            <a:endParaRPr kumimoji="1" lang="ja-JP" altLang="en-US" dirty="0"/>
          </a:p>
        </p:txBody>
      </p:sp>
      <p:sp>
        <p:nvSpPr>
          <p:cNvPr id="12" name="テキスト ボックス 11"/>
          <p:cNvSpPr txBox="1"/>
          <p:nvPr/>
        </p:nvSpPr>
        <p:spPr>
          <a:xfrm>
            <a:off x="1619672" y="697632"/>
            <a:ext cx="6604693" cy="369332"/>
          </a:xfrm>
          <a:prstGeom prst="rect">
            <a:avLst/>
          </a:prstGeom>
          <a:noFill/>
        </p:spPr>
        <p:txBody>
          <a:bodyPr wrap="none" rtlCol="0">
            <a:spAutoFit/>
          </a:bodyPr>
          <a:lstStyle/>
          <a:p>
            <a:r>
              <a:rPr kumimoji="1" lang="ja-JP" altLang="en-US" dirty="0" smtClean="0"/>
              <a:t>オブジェクトの属性や振る舞いの共通性に着目して抽象化したもの</a:t>
            </a:r>
            <a:endParaRPr kumimoji="1" lang="ja-JP" altLang="en-US" dirty="0"/>
          </a:p>
        </p:txBody>
      </p:sp>
      <p:sp>
        <p:nvSpPr>
          <p:cNvPr id="13" name="左矢印 12"/>
          <p:cNvSpPr/>
          <p:nvPr/>
        </p:nvSpPr>
        <p:spPr>
          <a:xfrm>
            <a:off x="3347864" y="1642738"/>
            <a:ext cx="1800200" cy="85015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クラス化</a:t>
            </a:r>
            <a:endParaRPr kumimoji="1" lang="ja-JP" altLang="en-US" dirty="0"/>
          </a:p>
        </p:txBody>
      </p:sp>
    </p:spTree>
    <p:extLst>
      <p:ext uri="{BB962C8B-B14F-4D97-AF65-F5344CB8AC3E}">
        <p14:creationId xmlns:p14="http://schemas.microsoft.com/office/powerpoint/2010/main" val="413137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500"/>
                                        <p:tgtEl>
                                          <p:spTgt spid="8"/>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0" grpId="0" animBg="1"/>
      <p:bldP spid="11"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1-6</a:t>
            </a:r>
            <a:r>
              <a:rPr kumimoji="1" lang="ja-JP" altLang="en-US" dirty="0" smtClean="0"/>
              <a:t> モデリングの必要性</a:t>
            </a:r>
            <a:endParaRPr kumimoji="1" lang="ja-JP" altLang="en-US" dirty="0"/>
          </a:p>
        </p:txBody>
      </p:sp>
      <p:sp>
        <p:nvSpPr>
          <p:cNvPr id="6" name="テキスト ボックス 5"/>
          <p:cNvSpPr txBox="1"/>
          <p:nvPr/>
        </p:nvSpPr>
        <p:spPr>
          <a:xfrm>
            <a:off x="197383" y="1412776"/>
            <a:ext cx="3240360" cy="523220"/>
          </a:xfrm>
          <a:prstGeom prst="rect">
            <a:avLst/>
          </a:prstGeom>
          <a:noFill/>
        </p:spPr>
        <p:txBody>
          <a:bodyPr wrap="square" rtlCol="0">
            <a:spAutoFit/>
          </a:bodyPr>
          <a:lstStyle/>
          <a:p>
            <a:r>
              <a:rPr kumimoji="1" lang="ja-JP" altLang="en-US" sz="2800" dirty="0" smtClean="0"/>
              <a:t>モデリングの必要性</a:t>
            </a:r>
            <a:endParaRPr kumimoji="1" lang="ja-JP" altLang="en-US" sz="2800" dirty="0"/>
          </a:p>
        </p:txBody>
      </p:sp>
      <p:pic>
        <p:nvPicPr>
          <p:cNvPr id="1026"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3247007"/>
            <a:ext cx="1868488" cy="1773237"/>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1035214" y="5266710"/>
            <a:ext cx="877163" cy="369332"/>
          </a:xfrm>
          <a:prstGeom prst="rect">
            <a:avLst/>
          </a:prstGeom>
          <a:noFill/>
        </p:spPr>
        <p:txBody>
          <a:bodyPr wrap="none" rtlCol="0">
            <a:spAutoFit/>
          </a:bodyPr>
          <a:lstStyle/>
          <a:p>
            <a:r>
              <a:rPr kumimoji="1" lang="ja-JP" altLang="en-US" dirty="0" smtClean="0"/>
              <a:t>設計者</a:t>
            </a:r>
            <a:endParaRPr kumimoji="1" lang="ja-JP" altLang="en-US" dirty="0"/>
          </a:p>
        </p:txBody>
      </p:sp>
      <p:sp>
        <p:nvSpPr>
          <p:cNvPr id="8" name="右矢印 7"/>
          <p:cNvSpPr/>
          <p:nvPr/>
        </p:nvSpPr>
        <p:spPr>
          <a:xfrm>
            <a:off x="2659476" y="3861048"/>
            <a:ext cx="792088" cy="8640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3635896" y="3501008"/>
            <a:ext cx="1296144" cy="1584176"/>
          </a:xfrm>
          <a:prstGeom prst="foldedCorner">
            <a:avLst>
              <a:gd name="adj"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設計書</a:t>
            </a:r>
            <a:endParaRPr kumimoji="1" lang="ja-JP" altLang="en-US" dirty="0">
              <a:solidFill>
                <a:schemeClr val="tx1"/>
              </a:solidFill>
            </a:endParaRPr>
          </a:p>
        </p:txBody>
      </p:sp>
      <p:sp>
        <p:nvSpPr>
          <p:cNvPr id="12" name="右矢印 11"/>
          <p:cNvSpPr/>
          <p:nvPr/>
        </p:nvSpPr>
        <p:spPr>
          <a:xfrm>
            <a:off x="5148064" y="3861048"/>
            <a:ext cx="792088" cy="8640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7" name="Picture 3" descr="C:\Program Files\Microsoft Office\MEDIA\CAGCAT10\j024069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0261" y="4535666"/>
            <a:ext cx="1825625" cy="146208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Program Files\Microsoft Office\MEDIA\CAGCAT10\j0157763.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51815" y="2492652"/>
            <a:ext cx="1626591" cy="1640973"/>
          </a:xfrm>
          <a:prstGeom prst="rect">
            <a:avLst/>
          </a:prstGeom>
          <a:noFill/>
          <a:extLst>
            <a:ext uri="{909E8E84-426E-40DD-AFC4-6F175D3DCCD1}">
              <a14:hiddenFill xmlns:a14="http://schemas.microsoft.com/office/drawing/2010/main">
                <a:solidFill>
                  <a:srgbClr val="FFFFFF"/>
                </a:solidFill>
              </a14:hiddenFill>
            </a:ext>
          </a:extLst>
        </p:spPr>
      </p:pic>
      <p:sp>
        <p:nvSpPr>
          <p:cNvPr id="20" name="四角形吹き出し 19"/>
          <p:cNvSpPr/>
          <p:nvPr/>
        </p:nvSpPr>
        <p:spPr>
          <a:xfrm>
            <a:off x="4964137" y="1994486"/>
            <a:ext cx="2232248" cy="1204972"/>
          </a:xfrm>
          <a:prstGeom prst="wedgeRectCallout">
            <a:avLst>
              <a:gd name="adj1" fmla="val -46672"/>
              <a:gd name="adj2" fmla="val 8908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基本構造</a:t>
            </a:r>
            <a:endParaRPr kumimoji="1" lang="en-US" altLang="ja-JP" dirty="0" smtClean="0">
              <a:solidFill>
                <a:schemeClr val="tx1"/>
              </a:solidFill>
            </a:endParaRPr>
          </a:p>
          <a:p>
            <a:pPr algn="ctr"/>
            <a:r>
              <a:rPr lang="ja-JP" altLang="en-US" dirty="0" smtClean="0">
                <a:solidFill>
                  <a:schemeClr val="tx1"/>
                </a:solidFill>
              </a:rPr>
              <a:t>内装</a:t>
            </a:r>
            <a:endParaRPr lang="en-US" altLang="ja-JP" dirty="0" smtClean="0">
              <a:solidFill>
                <a:schemeClr val="tx1"/>
              </a:solidFill>
            </a:endParaRPr>
          </a:p>
          <a:p>
            <a:pPr algn="ctr"/>
            <a:r>
              <a:rPr kumimoji="1" lang="ja-JP" altLang="en-US" dirty="0">
                <a:solidFill>
                  <a:schemeClr val="tx1"/>
                </a:solidFill>
              </a:rPr>
              <a:t>電気</a:t>
            </a:r>
            <a:r>
              <a:rPr kumimoji="1" lang="ja-JP" altLang="en-US" dirty="0" smtClean="0">
                <a:solidFill>
                  <a:schemeClr val="tx1"/>
                </a:solidFill>
              </a:rPr>
              <a:t>系統</a:t>
            </a:r>
            <a:endParaRPr kumimoji="1" lang="en-US" altLang="ja-JP" dirty="0" smtClean="0">
              <a:solidFill>
                <a:schemeClr val="tx1"/>
              </a:solidFill>
            </a:endParaRPr>
          </a:p>
          <a:p>
            <a:pPr algn="ctr"/>
            <a:r>
              <a:rPr lang="ja-JP" altLang="en-US" dirty="0">
                <a:solidFill>
                  <a:schemeClr val="tx1"/>
                </a:solidFill>
              </a:rPr>
              <a:t>配管</a:t>
            </a:r>
            <a:endParaRPr kumimoji="1" lang="ja-JP" altLang="en-US" dirty="0">
              <a:solidFill>
                <a:schemeClr val="tx1"/>
              </a:solidFill>
            </a:endParaRPr>
          </a:p>
        </p:txBody>
      </p:sp>
      <p:sp>
        <p:nvSpPr>
          <p:cNvPr id="3" name="下矢印 2"/>
          <p:cNvSpPr/>
          <p:nvPr/>
        </p:nvSpPr>
        <p:spPr>
          <a:xfrm>
            <a:off x="1473795" y="1935996"/>
            <a:ext cx="793949" cy="3408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197383" y="2353816"/>
            <a:ext cx="4862228" cy="369332"/>
          </a:xfrm>
          <a:prstGeom prst="rect">
            <a:avLst/>
          </a:prstGeom>
          <a:noFill/>
        </p:spPr>
        <p:txBody>
          <a:bodyPr wrap="none" rtlCol="0">
            <a:spAutoFit/>
          </a:bodyPr>
          <a:lstStyle/>
          <a:p>
            <a:r>
              <a:rPr lang="ja-JP" altLang="en-US" dirty="0"/>
              <a:t>関係者</a:t>
            </a:r>
            <a:r>
              <a:rPr lang="ja-JP" altLang="en-US" dirty="0" smtClean="0"/>
              <a:t>にこれから作成するものを明らかにする。</a:t>
            </a:r>
            <a:endParaRPr kumimoji="1" lang="ja-JP" altLang="en-US" dirty="0"/>
          </a:p>
        </p:txBody>
      </p:sp>
    </p:spTree>
    <p:extLst>
      <p:ext uri="{BB962C8B-B14F-4D97-AF65-F5344CB8AC3E}">
        <p14:creationId xmlns:p14="http://schemas.microsoft.com/office/powerpoint/2010/main" val="425325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500"/>
                                        <p:tgtEl>
                                          <p:spTgt spid="102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027"/>
                                        </p:tgtEl>
                                        <p:attrNameLst>
                                          <p:attrName>style.visibility</p:attrName>
                                        </p:attrNameLst>
                                      </p:cBhvr>
                                      <p:to>
                                        <p:strVal val="visible"/>
                                      </p:to>
                                    </p:set>
                                    <p:animEffect transition="in" filter="fade">
                                      <p:cBhvr>
                                        <p:cTn id="41" dur="500"/>
                                        <p:tgtEl>
                                          <p:spTgt spid="1027"/>
                                        </p:tgtEl>
                                      </p:cBhvr>
                                    </p:animEffect>
                                  </p:childTnLst>
                                </p:cTn>
                              </p:par>
                              <p:par>
                                <p:cTn id="42" presetID="10" presetClass="entr" presetSubtype="0" fill="hold" nodeType="withEffect">
                                  <p:stCondLst>
                                    <p:cond delay="0"/>
                                  </p:stCondLst>
                                  <p:childTnLst>
                                    <p:set>
                                      <p:cBhvr>
                                        <p:cTn id="43" dur="1" fill="hold">
                                          <p:stCondLst>
                                            <p:cond delay="0"/>
                                          </p:stCondLst>
                                        </p:cTn>
                                        <p:tgtEl>
                                          <p:spTgt spid="1028"/>
                                        </p:tgtEl>
                                        <p:attrNameLst>
                                          <p:attrName>style.visibility</p:attrName>
                                        </p:attrNameLst>
                                      </p:cBhvr>
                                      <p:to>
                                        <p:strVal val="visible"/>
                                      </p:to>
                                    </p:set>
                                    <p:animEffect transition="in" filter="fade">
                                      <p:cBhvr>
                                        <p:cTn id="44"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2" grpId="0" animBg="1"/>
      <p:bldP spid="20" grpId="0" animBg="1"/>
      <p:bldP spid="3" grpId="0" animBg="1"/>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23528" y="548680"/>
            <a:ext cx="3438513" cy="523220"/>
          </a:xfrm>
          <a:prstGeom prst="rect">
            <a:avLst/>
          </a:prstGeom>
          <a:noFill/>
        </p:spPr>
        <p:txBody>
          <a:bodyPr wrap="square" rtlCol="0">
            <a:spAutoFit/>
          </a:bodyPr>
          <a:lstStyle/>
          <a:p>
            <a:r>
              <a:rPr kumimoji="1" lang="ja-JP" altLang="en-US" sz="2800" dirty="0" smtClean="0"/>
              <a:t>ビジュアルモデリング</a:t>
            </a:r>
            <a:endParaRPr kumimoji="1" lang="ja-JP" altLang="en-US" sz="2800" dirty="0"/>
          </a:p>
        </p:txBody>
      </p:sp>
      <p:pic>
        <p:nvPicPr>
          <p:cNvPr id="2050" name="Picture 2" descr="C:\Program Files\Microsoft Office\MEDIA\CAGCAT10\j028575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0765" y="3382963"/>
            <a:ext cx="1824037" cy="1120775"/>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505342" y="4823123"/>
            <a:ext cx="3074881" cy="369332"/>
          </a:xfrm>
          <a:prstGeom prst="rect">
            <a:avLst/>
          </a:prstGeom>
          <a:noFill/>
        </p:spPr>
        <p:txBody>
          <a:bodyPr wrap="none" rtlCol="0">
            <a:spAutoFit/>
          </a:bodyPr>
          <a:lstStyle/>
          <a:p>
            <a:r>
              <a:rPr kumimoji="1" lang="ja-JP" altLang="en-US" dirty="0" smtClean="0"/>
              <a:t>小規模スタンドアロンシステム</a:t>
            </a:r>
            <a:endParaRPr kumimoji="1" lang="ja-JP" altLang="en-US" dirty="0"/>
          </a:p>
        </p:txBody>
      </p:sp>
      <p:sp>
        <p:nvSpPr>
          <p:cNvPr id="5" name="テキスト ボックス 4"/>
          <p:cNvSpPr txBox="1"/>
          <p:nvPr/>
        </p:nvSpPr>
        <p:spPr>
          <a:xfrm>
            <a:off x="1430714" y="2086819"/>
            <a:ext cx="1224136" cy="923330"/>
          </a:xfrm>
          <a:prstGeom prst="rect">
            <a:avLst/>
          </a:prstGeom>
          <a:noFill/>
        </p:spPr>
        <p:txBody>
          <a:bodyPr wrap="square" rtlCol="0">
            <a:spAutoFit/>
          </a:bodyPr>
          <a:lstStyle/>
          <a:p>
            <a:pPr algn="ctr"/>
            <a:r>
              <a:rPr kumimoji="1" lang="en-US" altLang="ja-JP" dirty="0" smtClean="0"/>
              <a:t>Java</a:t>
            </a:r>
          </a:p>
          <a:p>
            <a:pPr algn="ctr"/>
            <a:r>
              <a:rPr lang="en-US" altLang="ja-JP" dirty="0"/>
              <a:t>C</a:t>
            </a:r>
            <a:r>
              <a:rPr lang="en-US" altLang="ja-JP" dirty="0" smtClean="0"/>
              <a:t>++</a:t>
            </a:r>
          </a:p>
          <a:p>
            <a:pPr algn="ctr"/>
            <a:r>
              <a:rPr kumimoji="1" lang="en-US" altLang="ja-JP" dirty="0"/>
              <a:t>C</a:t>
            </a:r>
            <a:r>
              <a:rPr kumimoji="1" lang="en-US" altLang="ja-JP" dirty="0" smtClean="0"/>
              <a:t>#</a:t>
            </a:r>
            <a:r>
              <a:rPr lang="ja-JP" altLang="en-US" dirty="0"/>
              <a:t> </a:t>
            </a:r>
            <a:r>
              <a:rPr lang="en-US" altLang="ja-JP" dirty="0" smtClean="0"/>
              <a:t>‥</a:t>
            </a:r>
            <a:endParaRPr kumimoji="1" lang="ja-JP" altLang="en-US" dirty="0"/>
          </a:p>
        </p:txBody>
      </p:sp>
      <p:pic>
        <p:nvPicPr>
          <p:cNvPr id="2051" name="Picture 3" descr="C:\Program Files\Microsoft Office\MEDIA\CAGCAT10\j028575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95933" y="1775546"/>
            <a:ext cx="1339527" cy="82306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C:\Program Files\Microsoft Office\MEDIA\CAGCAT10\j028575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24125" y="1775546"/>
            <a:ext cx="1339527" cy="82306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C:\Program Files\Microsoft Office\MEDIA\CAGCAT10\j028575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95933" y="3120281"/>
            <a:ext cx="1339527" cy="82306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Program Files\Microsoft Office\MEDIA\CAGCAT10\j028575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24124" y="3120281"/>
            <a:ext cx="1339527" cy="823069"/>
          </a:xfrm>
          <a:prstGeom prst="rect">
            <a:avLst/>
          </a:prstGeom>
          <a:noFill/>
          <a:extLst>
            <a:ext uri="{909E8E84-426E-40DD-AFC4-6F175D3DCCD1}">
              <a14:hiddenFill xmlns:a14="http://schemas.microsoft.com/office/drawing/2010/main">
                <a:solidFill>
                  <a:srgbClr val="FFFFFF"/>
                </a:solidFill>
              </a14:hiddenFill>
            </a:ext>
          </a:extLst>
        </p:spPr>
      </p:pic>
      <p:sp>
        <p:nvSpPr>
          <p:cNvPr id="6" name="左右矢印 5"/>
          <p:cNvSpPr/>
          <p:nvPr/>
        </p:nvSpPr>
        <p:spPr>
          <a:xfrm rot="19100172">
            <a:off x="5699986" y="2688720"/>
            <a:ext cx="1096974" cy="40195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左右矢印 13"/>
          <p:cNvSpPr/>
          <p:nvPr/>
        </p:nvSpPr>
        <p:spPr>
          <a:xfrm rot="2628499">
            <a:off x="5699987" y="2698109"/>
            <a:ext cx="1096974" cy="40195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807214" y="4042257"/>
            <a:ext cx="2882520" cy="369332"/>
          </a:xfrm>
          <a:prstGeom prst="rect">
            <a:avLst/>
          </a:prstGeom>
          <a:noFill/>
        </p:spPr>
        <p:txBody>
          <a:bodyPr wrap="none" rtlCol="0">
            <a:spAutoFit/>
          </a:bodyPr>
          <a:lstStyle/>
          <a:p>
            <a:r>
              <a:rPr kumimoji="1" lang="ja-JP" altLang="en-US" dirty="0" smtClean="0"/>
              <a:t>大規模ネットワークシステム</a:t>
            </a:r>
            <a:endParaRPr kumimoji="1" lang="ja-JP" altLang="en-US" dirty="0"/>
          </a:p>
        </p:txBody>
      </p:sp>
      <p:sp>
        <p:nvSpPr>
          <p:cNvPr id="9" name="テキスト ボックス 8"/>
          <p:cNvSpPr txBox="1"/>
          <p:nvPr/>
        </p:nvSpPr>
        <p:spPr>
          <a:xfrm>
            <a:off x="5211169" y="1009250"/>
            <a:ext cx="2074607" cy="646331"/>
          </a:xfrm>
          <a:prstGeom prst="rect">
            <a:avLst/>
          </a:prstGeom>
          <a:noFill/>
        </p:spPr>
        <p:txBody>
          <a:bodyPr wrap="none" rtlCol="0">
            <a:spAutoFit/>
          </a:bodyPr>
          <a:lstStyle/>
          <a:p>
            <a:r>
              <a:rPr kumimoji="1" lang="ja-JP" altLang="en-US" dirty="0" smtClean="0"/>
              <a:t>クライアント</a:t>
            </a:r>
            <a:r>
              <a:rPr kumimoji="1" lang="en-US" altLang="ja-JP" dirty="0" smtClean="0"/>
              <a:t>/</a:t>
            </a:r>
            <a:r>
              <a:rPr kumimoji="1" lang="ja-JP" altLang="en-US" dirty="0" smtClean="0"/>
              <a:t>サーバ</a:t>
            </a:r>
            <a:endParaRPr kumimoji="1" lang="en-US" altLang="ja-JP" dirty="0" smtClean="0"/>
          </a:p>
          <a:p>
            <a:r>
              <a:rPr lang="ja-JP" altLang="en-US" dirty="0"/>
              <a:t>分散</a:t>
            </a:r>
            <a:r>
              <a:rPr lang="ja-JP" altLang="en-US" dirty="0" smtClean="0"/>
              <a:t>システム </a:t>
            </a:r>
            <a:r>
              <a:rPr lang="en-US" altLang="ja-JP" dirty="0" smtClean="0"/>
              <a:t>‥</a:t>
            </a:r>
            <a:endParaRPr kumimoji="1" lang="ja-JP" altLang="en-US" dirty="0"/>
          </a:p>
        </p:txBody>
      </p:sp>
      <p:sp>
        <p:nvSpPr>
          <p:cNvPr id="13" name="下矢印 12"/>
          <p:cNvSpPr/>
          <p:nvPr/>
        </p:nvSpPr>
        <p:spPr>
          <a:xfrm>
            <a:off x="5775120" y="4425347"/>
            <a:ext cx="946704" cy="5824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700302" y="5192455"/>
            <a:ext cx="3096344" cy="861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UML</a:t>
            </a:r>
            <a:endParaRPr kumimoji="1" lang="ja-JP" altLang="en-US" dirty="0"/>
          </a:p>
        </p:txBody>
      </p:sp>
    </p:spTree>
    <p:extLst>
      <p:ext uri="{BB962C8B-B14F-4D97-AF65-F5344CB8AC3E}">
        <p14:creationId xmlns:p14="http://schemas.microsoft.com/office/powerpoint/2010/main" val="2469363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500"/>
                                        <p:tgtEl>
                                          <p:spTgt spid="205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051"/>
                                        </p:tgtEl>
                                        <p:attrNameLst>
                                          <p:attrName>style.visibility</p:attrName>
                                        </p:attrNameLst>
                                      </p:cBhvr>
                                      <p:to>
                                        <p:strVal val="visible"/>
                                      </p:to>
                                    </p:set>
                                    <p:animEffect transition="in" filter="fade">
                                      <p:cBhvr>
                                        <p:cTn id="20" dur="500"/>
                                        <p:tgtEl>
                                          <p:spTgt spid="2051"/>
                                        </p:tgtEl>
                                      </p:cBhvr>
                                    </p:animEffect>
                                  </p:childTnLst>
                                </p:cTn>
                              </p:par>
                              <p:par>
                                <p:cTn id="21" presetID="10"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par>
                                <p:cTn id="24" presetID="10" presetClass="entr" presetSubtype="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par>
                                <p:cTn id="27" presetID="10"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500"/>
                                        <p:tgtEl>
                                          <p:spTgt spid="13"/>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14" grpId="0" animBg="1"/>
      <p:bldP spid="8" grpId="0"/>
      <p:bldP spid="9" grpId="0"/>
      <p:bldP spid="13"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1-7UML</a:t>
            </a:r>
            <a:r>
              <a:rPr kumimoji="1" lang="ja-JP" altLang="en-US" dirty="0" smtClean="0"/>
              <a:t>の有用性</a:t>
            </a:r>
            <a:endParaRPr kumimoji="1" lang="ja-JP" altLang="en-US" dirty="0"/>
          </a:p>
        </p:txBody>
      </p:sp>
      <p:sp>
        <p:nvSpPr>
          <p:cNvPr id="4" name="テキスト ボックス 3"/>
          <p:cNvSpPr txBox="1"/>
          <p:nvPr/>
        </p:nvSpPr>
        <p:spPr>
          <a:xfrm>
            <a:off x="179512" y="1484785"/>
            <a:ext cx="5328592" cy="523220"/>
          </a:xfrm>
          <a:prstGeom prst="rect">
            <a:avLst/>
          </a:prstGeom>
          <a:noFill/>
        </p:spPr>
        <p:txBody>
          <a:bodyPr wrap="square" rtlCol="0">
            <a:spAutoFit/>
          </a:bodyPr>
          <a:lstStyle/>
          <a:p>
            <a:r>
              <a:rPr kumimoji="1" lang="ja-JP" altLang="en-US" sz="2800" dirty="0" smtClean="0"/>
              <a:t>表現力が高く、しかも理解が容易</a:t>
            </a:r>
            <a:endParaRPr kumimoji="1" lang="ja-JP" altLang="en-US" sz="2800" dirty="0"/>
          </a:p>
        </p:txBody>
      </p:sp>
      <p:sp>
        <p:nvSpPr>
          <p:cNvPr id="5" name="正方形/長方形 4"/>
          <p:cNvSpPr/>
          <p:nvPr/>
        </p:nvSpPr>
        <p:spPr>
          <a:xfrm>
            <a:off x="3547058" y="3571793"/>
            <a:ext cx="1656184" cy="9205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UML</a:t>
            </a:r>
            <a:endParaRPr kumimoji="1" lang="ja-JP" altLang="en-US" dirty="0"/>
          </a:p>
        </p:txBody>
      </p:sp>
      <p:sp>
        <p:nvSpPr>
          <p:cNvPr id="6" name="テキスト ボックス 5"/>
          <p:cNvSpPr txBox="1"/>
          <p:nvPr/>
        </p:nvSpPr>
        <p:spPr>
          <a:xfrm>
            <a:off x="1583339" y="4855300"/>
            <a:ext cx="774571" cy="369332"/>
          </a:xfrm>
          <a:prstGeom prst="rect">
            <a:avLst/>
          </a:prstGeom>
          <a:noFill/>
        </p:spPr>
        <p:txBody>
          <a:bodyPr wrap="none" rtlCol="0">
            <a:spAutoFit/>
          </a:bodyPr>
          <a:lstStyle/>
          <a:p>
            <a:r>
              <a:rPr kumimoji="1" lang="ja-JP" altLang="en-US" dirty="0" smtClean="0"/>
              <a:t>テスタ</a:t>
            </a:r>
            <a:endParaRPr kumimoji="1" lang="en-US" altLang="ja-JP" dirty="0" smtClean="0"/>
          </a:p>
        </p:txBody>
      </p:sp>
      <p:sp>
        <p:nvSpPr>
          <p:cNvPr id="7" name="テキスト ボックス 6"/>
          <p:cNvSpPr txBox="1"/>
          <p:nvPr/>
        </p:nvSpPr>
        <p:spPr>
          <a:xfrm>
            <a:off x="6621925" y="4972526"/>
            <a:ext cx="1338828" cy="369332"/>
          </a:xfrm>
          <a:prstGeom prst="rect">
            <a:avLst/>
          </a:prstGeom>
          <a:noFill/>
        </p:spPr>
        <p:txBody>
          <a:bodyPr wrap="none" rtlCol="0">
            <a:spAutoFit/>
          </a:bodyPr>
          <a:lstStyle/>
          <a:p>
            <a:r>
              <a:rPr lang="ja-JP" altLang="en-US" dirty="0" smtClean="0"/>
              <a:t>分析設計者</a:t>
            </a:r>
            <a:endParaRPr kumimoji="1" lang="en-US" altLang="ja-JP" dirty="0" smtClean="0"/>
          </a:p>
        </p:txBody>
      </p:sp>
      <p:sp>
        <p:nvSpPr>
          <p:cNvPr id="8" name="テキスト ボックス 7"/>
          <p:cNvSpPr txBox="1"/>
          <p:nvPr/>
        </p:nvSpPr>
        <p:spPr>
          <a:xfrm>
            <a:off x="3679345" y="2831450"/>
            <a:ext cx="1445637" cy="369332"/>
          </a:xfrm>
          <a:prstGeom prst="rect">
            <a:avLst/>
          </a:prstGeom>
          <a:noFill/>
        </p:spPr>
        <p:txBody>
          <a:bodyPr wrap="square" rtlCol="0">
            <a:spAutoFit/>
          </a:bodyPr>
          <a:lstStyle/>
          <a:p>
            <a:r>
              <a:rPr lang="ja-JP" altLang="en-US" dirty="0" smtClean="0"/>
              <a:t>エンドユーザ</a:t>
            </a:r>
            <a:endParaRPr kumimoji="1" lang="en-US" altLang="ja-JP" dirty="0" smtClean="0"/>
          </a:p>
        </p:txBody>
      </p:sp>
      <p:sp>
        <p:nvSpPr>
          <p:cNvPr id="9" name="左右矢印 8"/>
          <p:cNvSpPr/>
          <p:nvPr/>
        </p:nvSpPr>
        <p:spPr>
          <a:xfrm rot="5400000">
            <a:off x="4204668" y="4615337"/>
            <a:ext cx="394990" cy="31939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左右矢印 9"/>
          <p:cNvSpPr/>
          <p:nvPr/>
        </p:nvSpPr>
        <p:spPr>
          <a:xfrm>
            <a:off x="2590767" y="3872363"/>
            <a:ext cx="789983" cy="31939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左右矢印 10"/>
          <p:cNvSpPr/>
          <p:nvPr/>
        </p:nvSpPr>
        <p:spPr>
          <a:xfrm>
            <a:off x="5314757" y="3872364"/>
            <a:ext cx="789983" cy="31939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吹き出し 11"/>
          <p:cNvSpPr/>
          <p:nvPr/>
        </p:nvSpPr>
        <p:spPr>
          <a:xfrm>
            <a:off x="5508104" y="2008005"/>
            <a:ext cx="2349856" cy="823445"/>
          </a:xfrm>
          <a:prstGeom prst="wedgeRectCallout">
            <a:avLst>
              <a:gd name="adj1" fmla="val -54358"/>
              <a:gd name="adj2" fmla="val 1291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高い表現力</a:t>
            </a:r>
            <a:endParaRPr kumimoji="1" lang="en-US" altLang="ja-JP" dirty="0" smtClean="0"/>
          </a:p>
          <a:p>
            <a:pPr algn="ctr"/>
            <a:r>
              <a:rPr lang="ja-JP" altLang="en-US" dirty="0"/>
              <a:t>多様な表記法</a:t>
            </a:r>
            <a:endParaRPr kumimoji="1" lang="ja-JP" altLang="en-US" dirty="0"/>
          </a:p>
        </p:txBody>
      </p:sp>
      <p:sp>
        <p:nvSpPr>
          <p:cNvPr id="13" name="テキスト ボックス 12"/>
          <p:cNvSpPr txBox="1"/>
          <p:nvPr/>
        </p:nvSpPr>
        <p:spPr>
          <a:xfrm>
            <a:off x="245276" y="1460987"/>
            <a:ext cx="7128792" cy="523220"/>
          </a:xfrm>
          <a:prstGeom prst="rect">
            <a:avLst/>
          </a:prstGeom>
          <a:noFill/>
        </p:spPr>
        <p:txBody>
          <a:bodyPr wrap="square" rtlCol="0">
            <a:spAutoFit/>
          </a:bodyPr>
          <a:lstStyle/>
          <a:p>
            <a:r>
              <a:rPr kumimoji="1" lang="ja-JP" altLang="en-US" sz="2800" dirty="0" smtClean="0"/>
              <a:t>すべての工程で用いる表示法が一貫している</a:t>
            </a:r>
            <a:endParaRPr kumimoji="1" lang="ja-JP" altLang="en-US" sz="2800" dirty="0"/>
          </a:p>
        </p:txBody>
      </p:sp>
      <p:pic>
        <p:nvPicPr>
          <p:cNvPr id="3074" name="Picture 2" descr="C:\Program Files\Microsoft Office\MEDIA\CAGCAT10\j0233018.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7150" y="2988080"/>
            <a:ext cx="1768379" cy="179563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Program Files\Microsoft Office\MEDIA\CAGCAT10\j01953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38066" y="3336486"/>
            <a:ext cx="1251545" cy="127810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Program Files\Microsoft Office\MEDIA\CAGCAT10\j0292020.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02994" y="5068984"/>
            <a:ext cx="1321988" cy="1254597"/>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Program Files\Microsoft Office\MEDIA\CAGCAT10\j0234687.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760788" y="2107550"/>
            <a:ext cx="1228725" cy="723900"/>
          </a:xfrm>
          <a:prstGeom prst="rect">
            <a:avLst/>
          </a:prstGeom>
          <a:noFill/>
          <a:extLst>
            <a:ext uri="{909E8E84-426E-40DD-AFC4-6F175D3DCCD1}">
              <a14:hiddenFill xmlns:a14="http://schemas.microsoft.com/office/drawing/2010/main">
                <a:solidFill>
                  <a:srgbClr val="FFFFFF"/>
                </a:solidFill>
              </a14:hiddenFill>
            </a:ext>
          </a:extLst>
        </p:spPr>
      </p:pic>
      <p:sp>
        <p:nvSpPr>
          <p:cNvPr id="18" name="テキスト ボックス 17"/>
          <p:cNvSpPr txBox="1"/>
          <p:nvPr/>
        </p:nvSpPr>
        <p:spPr>
          <a:xfrm>
            <a:off x="3809672" y="6399167"/>
            <a:ext cx="1199367" cy="369332"/>
          </a:xfrm>
          <a:prstGeom prst="rect">
            <a:avLst/>
          </a:prstGeom>
          <a:noFill/>
        </p:spPr>
        <p:txBody>
          <a:bodyPr wrap="none" rtlCol="0">
            <a:spAutoFit/>
          </a:bodyPr>
          <a:lstStyle/>
          <a:p>
            <a:r>
              <a:rPr kumimoji="1" lang="ja-JP" altLang="en-US" dirty="0" smtClean="0"/>
              <a:t>プログラマ</a:t>
            </a:r>
            <a:endParaRPr kumimoji="1" lang="en-US" altLang="ja-JP" dirty="0" smtClean="0"/>
          </a:p>
        </p:txBody>
      </p:sp>
      <p:sp>
        <p:nvSpPr>
          <p:cNvPr id="19" name="テキスト ボックス 18"/>
          <p:cNvSpPr txBox="1"/>
          <p:nvPr/>
        </p:nvSpPr>
        <p:spPr>
          <a:xfrm>
            <a:off x="590689" y="5425147"/>
            <a:ext cx="2015075" cy="523220"/>
          </a:xfrm>
          <a:prstGeom prst="rect">
            <a:avLst/>
          </a:prstGeom>
          <a:noFill/>
        </p:spPr>
        <p:txBody>
          <a:bodyPr wrap="square" rtlCol="0">
            <a:spAutoFit/>
          </a:bodyPr>
          <a:lstStyle/>
          <a:p>
            <a:r>
              <a:rPr kumimoji="1" lang="ja-JP" altLang="en-US" sz="2800" dirty="0" smtClean="0"/>
              <a:t>共通の言語</a:t>
            </a:r>
            <a:endParaRPr kumimoji="1" lang="ja-JP" altLang="en-US" sz="2800" dirty="0"/>
          </a:p>
        </p:txBody>
      </p:sp>
      <p:sp>
        <p:nvSpPr>
          <p:cNvPr id="20" name="左右矢印 19"/>
          <p:cNvSpPr/>
          <p:nvPr/>
        </p:nvSpPr>
        <p:spPr>
          <a:xfrm rot="5400000">
            <a:off x="4204668" y="3176791"/>
            <a:ext cx="394990" cy="31939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吹き出し 2"/>
          <p:cNvSpPr/>
          <p:nvPr/>
        </p:nvSpPr>
        <p:spPr>
          <a:xfrm>
            <a:off x="1338066" y="1984207"/>
            <a:ext cx="1793774" cy="1154784"/>
          </a:xfrm>
          <a:prstGeom prst="wedgeRectCallout">
            <a:avLst>
              <a:gd name="adj1" fmla="val 46613"/>
              <a:gd name="adj2" fmla="val 795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工程で一貫した表記法</a:t>
            </a:r>
            <a:endParaRPr kumimoji="1" lang="ja-JP" altLang="en-US" dirty="0"/>
          </a:p>
        </p:txBody>
      </p:sp>
    </p:spTree>
    <p:extLst>
      <p:ext uri="{BB962C8B-B14F-4D97-AF65-F5344CB8AC3E}">
        <p14:creationId xmlns:p14="http://schemas.microsoft.com/office/powerpoint/2010/main" val="3657100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74"/>
                                        </p:tgtEl>
                                        <p:attrNameLst>
                                          <p:attrName>style.visibility</p:attrName>
                                        </p:attrNameLst>
                                      </p:cBhvr>
                                      <p:to>
                                        <p:strVal val="visible"/>
                                      </p:to>
                                    </p:set>
                                    <p:animEffect transition="in" filter="fade">
                                      <p:cBhvr>
                                        <p:cTn id="22" dur="500"/>
                                        <p:tgtEl>
                                          <p:spTgt spid="307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077"/>
                                        </p:tgtEl>
                                        <p:attrNameLst>
                                          <p:attrName>style.visibility</p:attrName>
                                        </p:attrNameLst>
                                      </p:cBhvr>
                                      <p:to>
                                        <p:strVal val="visible"/>
                                      </p:to>
                                    </p:set>
                                    <p:animEffect transition="in" filter="fade">
                                      <p:cBhvr>
                                        <p:cTn id="35" dur="500"/>
                                        <p:tgtEl>
                                          <p:spTgt spid="307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fade">
                                      <p:cBhvr>
                                        <p:cTn id="38" dur="500"/>
                                        <p:tgtEl>
                                          <p:spTgt spid="2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500"/>
                                        <p:tgtEl>
                                          <p:spTgt spid="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500"/>
                                        <p:tgtEl>
                                          <p:spTgt spid="4"/>
                                        </p:tgtEl>
                                      </p:cBhvr>
                                    </p:animEffect>
                                    <p:set>
                                      <p:cBhvr>
                                        <p:cTn id="46" dur="1" fill="hold">
                                          <p:stCondLst>
                                            <p:cond delay="499"/>
                                          </p:stCondLst>
                                        </p:cTn>
                                        <p:tgtEl>
                                          <p:spTgt spid="4"/>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12"/>
                                        </p:tgtEl>
                                      </p:cBhvr>
                                    </p:animEffect>
                                    <p:set>
                                      <p:cBhvr>
                                        <p:cTn id="49" dur="1" fill="hold">
                                          <p:stCondLst>
                                            <p:cond delay="499"/>
                                          </p:stCondLst>
                                        </p:cTn>
                                        <p:tgtEl>
                                          <p:spTgt spid="12"/>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11"/>
                                        </p:tgtEl>
                                      </p:cBhvr>
                                    </p:animEffect>
                                    <p:set>
                                      <p:cBhvr>
                                        <p:cTn id="52" dur="1" fill="hold">
                                          <p:stCondLst>
                                            <p:cond delay="499"/>
                                          </p:stCondLst>
                                        </p:cTn>
                                        <p:tgtEl>
                                          <p:spTgt spid="11"/>
                                        </p:tgtEl>
                                        <p:attrNameLst>
                                          <p:attrName>style.visibility</p:attrName>
                                        </p:attrNameLst>
                                      </p:cBhvr>
                                      <p:to>
                                        <p:strVal val="hidden"/>
                                      </p:to>
                                    </p:set>
                                  </p:childTnLst>
                                </p:cTn>
                              </p:par>
                              <p:par>
                                <p:cTn id="53" presetID="10" presetClass="exit" presetSubtype="0" fill="hold" grpId="1" nodeType="withEffect">
                                  <p:stCondLst>
                                    <p:cond delay="0"/>
                                  </p:stCondLst>
                                  <p:childTnLst>
                                    <p:animEffect transition="out" filter="fade">
                                      <p:cBhvr>
                                        <p:cTn id="54" dur="500"/>
                                        <p:tgtEl>
                                          <p:spTgt spid="20"/>
                                        </p:tgtEl>
                                      </p:cBhvr>
                                    </p:animEffect>
                                    <p:set>
                                      <p:cBhvr>
                                        <p:cTn id="55" dur="1" fill="hold">
                                          <p:stCondLst>
                                            <p:cond delay="499"/>
                                          </p:stCondLst>
                                        </p:cTn>
                                        <p:tgtEl>
                                          <p:spTgt spid="20"/>
                                        </p:tgtEl>
                                        <p:attrNameLst>
                                          <p:attrName>style.visibility</p:attrName>
                                        </p:attrNameLst>
                                      </p:cBhvr>
                                      <p:to>
                                        <p:strVal val="hidden"/>
                                      </p:to>
                                    </p:set>
                                  </p:childTnLst>
                                </p:cTn>
                              </p:par>
                              <p:par>
                                <p:cTn id="56" presetID="10" presetClass="exit" presetSubtype="0" fill="hold" nodeType="withEffect">
                                  <p:stCondLst>
                                    <p:cond delay="0"/>
                                  </p:stCondLst>
                                  <p:childTnLst>
                                    <p:animEffect transition="out" filter="fade">
                                      <p:cBhvr>
                                        <p:cTn id="57" dur="500"/>
                                        <p:tgtEl>
                                          <p:spTgt spid="3074"/>
                                        </p:tgtEl>
                                      </p:cBhvr>
                                    </p:animEffect>
                                    <p:set>
                                      <p:cBhvr>
                                        <p:cTn id="58" dur="1" fill="hold">
                                          <p:stCondLst>
                                            <p:cond delay="499"/>
                                          </p:stCondLst>
                                        </p:cTn>
                                        <p:tgtEl>
                                          <p:spTgt spid="3074"/>
                                        </p:tgtEl>
                                        <p:attrNameLst>
                                          <p:attrName>style.visibility</p:attrName>
                                        </p:attrNameLst>
                                      </p:cBhvr>
                                      <p:to>
                                        <p:strVal val="hidden"/>
                                      </p:to>
                                    </p:set>
                                  </p:childTnLst>
                                </p:cTn>
                              </p:par>
                              <p:par>
                                <p:cTn id="59" presetID="10" presetClass="exit" presetSubtype="0" fill="hold" grpId="1" nodeType="withEffect">
                                  <p:stCondLst>
                                    <p:cond delay="0"/>
                                  </p:stCondLst>
                                  <p:childTnLst>
                                    <p:animEffect transition="out" filter="fade">
                                      <p:cBhvr>
                                        <p:cTn id="60" dur="500"/>
                                        <p:tgtEl>
                                          <p:spTgt spid="7"/>
                                        </p:tgtEl>
                                      </p:cBhvr>
                                    </p:animEffect>
                                    <p:set>
                                      <p:cBhvr>
                                        <p:cTn id="61" dur="1" fill="hold">
                                          <p:stCondLst>
                                            <p:cond delay="499"/>
                                          </p:stCondLst>
                                        </p:cTn>
                                        <p:tgtEl>
                                          <p:spTgt spid="7"/>
                                        </p:tgtEl>
                                        <p:attrNameLst>
                                          <p:attrName>style.visibility</p:attrName>
                                        </p:attrNameLst>
                                      </p:cBhvr>
                                      <p:to>
                                        <p:strVal val="hidden"/>
                                      </p:to>
                                    </p:set>
                                  </p:childTnLst>
                                </p:cTn>
                              </p:par>
                              <p:par>
                                <p:cTn id="62" presetID="10" presetClass="exit" presetSubtype="0" fill="hold" nodeType="withEffect">
                                  <p:stCondLst>
                                    <p:cond delay="0"/>
                                  </p:stCondLst>
                                  <p:childTnLst>
                                    <p:animEffect transition="out" filter="fade">
                                      <p:cBhvr>
                                        <p:cTn id="63" dur="500"/>
                                        <p:tgtEl>
                                          <p:spTgt spid="3077"/>
                                        </p:tgtEl>
                                      </p:cBhvr>
                                    </p:animEffect>
                                    <p:set>
                                      <p:cBhvr>
                                        <p:cTn id="64" dur="1" fill="hold">
                                          <p:stCondLst>
                                            <p:cond delay="499"/>
                                          </p:stCondLst>
                                        </p:cTn>
                                        <p:tgtEl>
                                          <p:spTgt spid="3077"/>
                                        </p:tgtEl>
                                        <p:attrNameLst>
                                          <p:attrName>style.visibility</p:attrName>
                                        </p:attrNameLst>
                                      </p:cBhvr>
                                      <p:to>
                                        <p:strVal val="hidden"/>
                                      </p:to>
                                    </p:set>
                                  </p:childTnLst>
                                </p:cTn>
                              </p:par>
                              <p:par>
                                <p:cTn id="65" presetID="10" presetClass="exit" presetSubtype="0" fill="hold" grpId="1" nodeType="withEffect">
                                  <p:stCondLst>
                                    <p:cond delay="0"/>
                                  </p:stCondLst>
                                  <p:childTnLst>
                                    <p:animEffect transition="out" filter="fade">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fade">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075"/>
                                        </p:tgtEl>
                                        <p:attrNameLst>
                                          <p:attrName>style.visibility</p:attrName>
                                        </p:attrNameLst>
                                      </p:cBhvr>
                                      <p:to>
                                        <p:strVal val="visible"/>
                                      </p:to>
                                    </p:set>
                                    <p:animEffect transition="in" filter="fade">
                                      <p:cBhvr>
                                        <p:cTn id="77" dur="500"/>
                                        <p:tgtEl>
                                          <p:spTgt spid="3075"/>
                                        </p:tgtEl>
                                      </p:cBhvr>
                                    </p:animEffect>
                                  </p:childTnLst>
                                </p:cTn>
                              </p:par>
                              <p:par>
                                <p:cTn id="78" presetID="10" presetClass="entr" presetSubtype="0" fill="hold" nodeType="withEffect">
                                  <p:stCondLst>
                                    <p:cond delay="0"/>
                                  </p:stCondLst>
                                  <p:childTnLst>
                                    <p:set>
                                      <p:cBhvr>
                                        <p:cTn id="79" dur="1" fill="hold">
                                          <p:stCondLst>
                                            <p:cond delay="0"/>
                                          </p:stCondLst>
                                        </p:cTn>
                                        <p:tgtEl>
                                          <p:spTgt spid="3076"/>
                                        </p:tgtEl>
                                        <p:attrNameLst>
                                          <p:attrName>style.visibility</p:attrName>
                                        </p:attrNameLst>
                                      </p:cBhvr>
                                      <p:to>
                                        <p:strVal val="visible"/>
                                      </p:to>
                                    </p:set>
                                    <p:animEffect transition="in" filter="fade">
                                      <p:cBhvr>
                                        <p:cTn id="80" dur="500"/>
                                        <p:tgtEl>
                                          <p:spTgt spid="3076"/>
                                        </p:tgtEl>
                                      </p:cBhvr>
                                    </p:animEffect>
                                  </p:childTnLst>
                                </p:cTn>
                              </p:par>
                              <p:par>
                                <p:cTn id="81" presetID="10" presetClass="entr" presetSubtype="0" fill="hold" nodeType="withEffect">
                                  <p:stCondLst>
                                    <p:cond delay="0"/>
                                  </p:stCondLst>
                                  <p:childTnLst>
                                    <p:set>
                                      <p:cBhvr>
                                        <p:cTn id="82" dur="1" fill="hold">
                                          <p:stCondLst>
                                            <p:cond delay="0"/>
                                          </p:stCondLst>
                                        </p:cTn>
                                        <p:tgtEl>
                                          <p:spTgt spid="3074"/>
                                        </p:tgtEl>
                                        <p:attrNameLst>
                                          <p:attrName>style.visibility</p:attrName>
                                        </p:attrNameLst>
                                      </p:cBhvr>
                                      <p:to>
                                        <p:strVal val="visible"/>
                                      </p:to>
                                    </p:set>
                                    <p:animEffect transition="in" filter="fade">
                                      <p:cBhvr>
                                        <p:cTn id="83" dur="500"/>
                                        <p:tgtEl>
                                          <p:spTgt spid="3074"/>
                                        </p:tgtEl>
                                      </p:cBhvr>
                                    </p:animEffect>
                                  </p:childTnLst>
                                </p:cTn>
                              </p:par>
                              <p:par>
                                <p:cTn id="84" presetID="10" presetClass="entr" presetSubtype="0" fill="hold" grpId="2" nodeType="with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fade">
                                      <p:cBhvr>
                                        <p:cTn id="86" dur="500"/>
                                        <p:tgtEl>
                                          <p:spTgt spid="7"/>
                                        </p:tgtEl>
                                      </p:cBhvr>
                                    </p:animEffect>
                                  </p:childTnLst>
                                </p:cTn>
                              </p:par>
                              <p:par>
                                <p:cTn id="87" presetID="10" presetClass="entr" presetSubtype="0" fill="hold" nodeType="withEffect">
                                  <p:stCondLst>
                                    <p:cond delay="0"/>
                                  </p:stCondLst>
                                  <p:childTnLst>
                                    <p:set>
                                      <p:cBhvr>
                                        <p:cTn id="88" dur="1" fill="hold">
                                          <p:stCondLst>
                                            <p:cond delay="0"/>
                                          </p:stCondLst>
                                        </p:cTn>
                                        <p:tgtEl>
                                          <p:spTgt spid="3077"/>
                                        </p:tgtEl>
                                        <p:attrNameLst>
                                          <p:attrName>style.visibility</p:attrName>
                                        </p:attrNameLst>
                                      </p:cBhvr>
                                      <p:to>
                                        <p:strVal val="visible"/>
                                      </p:to>
                                    </p:set>
                                    <p:animEffect transition="in" filter="fade">
                                      <p:cBhvr>
                                        <p:cTn id="89" dur="500"/>
                                        <p:tgtEl>
                                          <p:spTgt spid="3077"/>
                                        </p:tgtEl>
                                      </p:cBhvr>
                                    </p:animEffect>
                                  </p:childTnLst>
                                </p:cTn>
                              </p:par>
                              <p:par>
                                <p:cTn id="90" presetID="10" presetClass="entr" presetSubtype="0" fill="hold" grpId="2" nodeType="withEffect">
                                  <p:stCondLst>
                                    <p:cond delay="0"/>
                                  </p:stCondLst>
                                  <p:childTnLst>
                                    <p:set>
                                      <p:cBhvr>
                                        <p:cTn id="91" dur="1" fill="hold">
                                          <p:stCondLst>
                                            <p:cond delay="0"/>
                                          </p:stCondLst>
                                        </p:cTn>
                                        <p:tgtEl>
                                          <p:spTgt spid="8"/>
                                        </p:tgtEl>
                                        <p:attrNameLst>
                                          <p:attrName>style.visibility</p:attrName>
                                        </p:attrNameLst>
                                      </p:cBhvr>
                                      <p:to>
                                        <p:strVal val="visible"/>
                                      </p:to>
                                    </p:set>
                                    <p:animEffect transition="in" filter="fade">
                                      <p:cBhvr>
                                        <p:cTn id="92" dur="500"/>
                                        <p:tgtEl>
                                          <p:spTgt spid="8"/>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
                                        </p:tgtEl>
                                        <p:attrNameLst>
                                          <p:attrName>style.visibility</p:attrName>
                                        </p:attrNameLst>
                                      </p:cBhvr>
                                      <p:to>
                                        <p:strVal val="visible"/>
                                      </p:to>
                                    </p:set>
                                    <p:animEffect transition="in" filter="fade">
                                      <p:cBhvr>
                                        <p:cTn id="95" dur="500"/>
                                        <p:tgtEl>
                                          <p:spTgt spid="6"/>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fade">
                                      <p:cBhvr>
                                        <p:cTn id="98" dur="500"/>
                                        <p:tgtEl>
                                          <p:spTgt spid="18"/>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3"/>
                                        </p:tgtEl>
                                        <p:attrNameLst>
                                          <p:attrName>style.visibility</p:attrName>
                                        </p:attrNameLst>
                                      </p:cBhvr>
                                      <p:to>
                                        <p:strVal val="visible"/>
                                      </p:to>
                                    </p:set>
                                    <p:animEffect transition="in" filter="fade">
                                      <p:cBhvr>
                                        <p:cTn id="103" dur="500"/>
                                        <p:tgtEl>
                                          <p:spTgt spid="3"/>
                                        </p:tgtEl>
                                      </p:cBhvr>
                                    </p:animEffec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2" nodeType="clickEffect">
                                  <p:stCondLst>
                                    <p:cond delay="0"/>
                                  </p:stCondLst>
                                  <p:childTnLst>
                                    <p:set>
                                      <p:cBhvr>
                                        <p:cTn id="107" dur="1" fill="hold">
                                          <p:stCondLst>
                                            <p:cond delay="0"/>
                                          </p:stCondLst>
                                        </p:cTn>
                                        <p:tgtEl>
                                          <p:spTgt spid="11"/>
                                        </p:tgtEl>
                                        <p:attrNameLst>
                                          <p:attrName>style.visibility</p:attrName>
                                        </p:attrNameLst>
                                      </p:cBhvr>
                                      <p:to>
                                        <p:strVal val="visible"/>
                                      </p:to>
                                    </p:set>
                                    <p:animEffect transition="in" filter="fade">
                                      <p:cBhvr>
                                        <p:cTn id="108" dur="500"/>
                                        <p:tgtEl>
                                          <p:spTgt spid="11"/>
                                        </p:tgtEl>
                                      </p:cBhvr>
                                    </p:animEffect>
                                  </p:childTnLst>
                                </p:cTn>
                              </p:par>
                              <p:par>
                                <p:cTn id="109" presetID="10" presetClass="entr" presetSubtype="0" fill="hold" grpId="2" nodeType="withEffect">
                                  <p:stCondLst>
                                    <p:cond delay="0"/>
                                  </p:stCondLst>
                                  <p:childTnLst>
                                    <p:set>
                                      <p:cBhvr>
                                        <p:cTn id="110" dur="1" fill="hold">
                                          <p:stCondLst>
                                            <p:cond delay="0"/>
                                          </p:stCondLst>
                                        </p:cTn>
                                        <p:tgtEl>
                                          <p:spTgt spid="20"/>
                                        </p:tgtEl>
                                        <p:attrNameLst>
                                          <p:attrName>style.visibility</p:attrName>
                                        </p:attrNameLst>
                                      </p:cBhvr>
                                      <p:to>
                                        <p:strVal val="visible"/>
                                      </p:to>
                                    </p:set>
                                    <p:animEffect transition="in" filter="fade">
                                      <p:cBhvr>
                                        <p:cTn id="111" dur="500"/>
                                        <p:tgtEl>
                                          <p:spTgt spid="20"/>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10"/>
                                        </p:tgtEl>
                                        <p:attrNameLst>
                                          <p:attrName>style.visibility</p:attrName>
                                        </p:attrNameLst>
                                      </p:cBhvr>
                                      <p:to>
                                        <p:strVal val="visible"/>
                                      </p:to>
                                    </p:set>
                                    <p:animEffect transition="in" filter="fade">
                                      <p:cBhvr>
                                        <p:cTn id="114" dur="500"/>
                                        <p:tgtEl>
                                          <p:spTgt spid="10"/>
                                        </p:tgtEl>
                                      </p:cBhvr>
                                    </p:animEffect>
                                  </p:childTnLst>
                                </p:cTn>
                              </p:par>
                              <p:par>
                                <p:cTn id="115" presetID="10" presetClass="entr" presetSubtype="0" fill="hold" grpId="0" nodeType="withEffect">
                                  <p:stCondLst>
                                    <p:cond delay="0"/>
                                  </p:stCondLst>
                                  <p:childTnLst>
                                    <p:set>
                                      <p:cBhvr>
                                        <p:cTn id="116" dur="1" fill="hold">
                                          <p:stCondLst>
                                            <p:cond delay="0"/>
                                          </p:stCondLst>
                                        </p:cTn>
                                        <p:tgtEl>
                                          <p:spTgt spid="9"/>
                                        </p:tgtEl>
                                        <p:attrNameLst>
                                          <p:attrName>style.visibility</p:attrName>
                                        </p:attrNameLst>
                                      </p:cBhvr>
                                      <p:to>
                                        <p:strVal val="visible"/>
                                      </p:to>
                                    </p:set>
                                    <p:animEffect transition="in" filter="fade">
                                      <p:cBhvr>
                                        <p:cTn id="117" dur="500"/>
                                        <p:tgtEl>
                                          <p:spTgt spid="9"/>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19"/>
                                        </p:tgtEl>
                                        <p:attrNameLst>
                                          <p:attrName>style.visibility</p:attrName>
                                        </p:attrNameLst>
                                      </p:cBhvr>
                                      <p:to>
                                        <p:strVal val="visible"/>
                                      </p:to>
                                    </p:set>
                                    <p:animEffect transition="in" filter="fade">
                                      <p:cBhvr>
                                        <p:cTn id="12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animBg="1"/>
      <p:bldP spid="6" grpId="0"/>
      <p:bldP spid="7" grpId="0"/>
      <p:bldP spid="7" grpId="1"/>
      <p:bldP spid="7" grpId="2"/>
      <p:bldP spid="8" grpId="0"/>
      <p:bldP spid="8" grpId="1"/>
      <p:bldP spid="8" grpId="2"/>
      <p:bldP spid="9" grpId="0" animBg="1"/>
      <p:bldP spid="10" grpId="0" animBg="1"/>
      <p:bldP spid="11" grpId="0" animBg="1"/>
      <p:bldP spid="11" grpId="1" animBg="1"/>
      <p:bldP spid="11" grpId="2" animBg="1"/>
      <p:bldP spid="12" grpId="0" animBg="1"/>
      <p:bldP spid="12" grpId="1" animBg="1"/>
      <p:bldP spid="13" grpId="0"/>
      <p:bldP spid="18" grpId="0"/>
      <p:bldP spid="19" grpId="0"/>
      <p:bldP spid="20" grpId="0" animBg="1"/>
      <p:bldP spid="20" grpId="1" animBg="1"/>
      <p:bldP spid="20" grpId="2"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1-8</a:t>
            </a:r>
            <a:r>
              <a:rPr lang="ja-JP" altLang="en-US" dirty="0"/>
              <a:t>オブジェクト</a:t>
            </a:r>
            <a:r>
              <a:rPr kumimoji="1" lang="ja-JP" altLang="en-US" dirty="0" smtClean="0"/>
              <a:t>思考の基本概念</a:t>
            </a:r>
            <a:endParaRPr kumimoji="1" lang="ja-JP" altLang="en-US" dirty="0"/>
          </a:p>
        </p:txBody>
      </p:sp>
      <p:sp>
        <p:nvSpPr>
          <p:cNvPr id="6" name="テキスト ボックス 5"/>
          <p:cNvSpPr txBox="1"/>
          <p:nvPr/>
        </p:nvSpPr>
        <p:spPr>
          <a:xfrm>
            <a:off x="590689" y="1628800"/>
            <a:ext cx="2015075" cy="523220"/>
          </a:xfrm>
          <a:prstGeom prst="rect">
            <a:avLst/>
          </a:prstGeom>
          <a:noFill/>
        </p:spPr>
        <p:txBody>
          <a:bodyPr wrap="square" rtlCol="0">
            <a:spAutoFit/>
          </a:bodyPr>
          <a:lstStyle/>
          <a:p>
            <a:r>
              <a:rPr kumimoji="1" lang="ja-JP" altLang="en-US" sz="2800" dirty="0" smtClean="0"/>
              <a:t>オブジェクト</a:t>
            </a:r>
            <a:endParaRPr kumimoji="1" lang="ja-JP" altLang="en-US" sz="2800" dirty="0"/>
          </a:p>
        </p:txBody>
      </p:sp>
      <p:sp>
        <p:nvSpPr>
          <p:cNvPr id="7" name="テキスト ボックス 6"/>
          <p:cNvSpPr txBox="1"/>
          <p:nvPr/>
        </p:nvSpPr>
        <p:spPr>
          <a:xfrm>
            <a:off x="971600" y="2152020"/>
            <a:ext cx="7141699" cy="369332"/>
          </a:xfrm>
          <a:prstGeom prst="rect">
            <a:avLst/>
          </a:prstGeom>
          <a:noFill/>
        </p:spPr>
        <p:txBody>
          <a:bodyPr wrap="none" rtlCol="0">
            <a:spAutoFit/>
          </a:bodyPr>
          <a:lstStyle/>
          <a:p>
            <a:r>
              <a:rPr kumimoji="1" lang="ja-JP" altLang="en-US" dirty="0" smtClean="0"/>
              <a:t>オブジェクトとは物理的にまたは概念的にまとまった“モノ”、“人”のこと。</a:t>
            </a:r>
            <a:endParaRPr kumimoji="1" lang="ja-JP" altLang="en-US" dirty="0"/>
          </a:p>
        </p:txBody>
      </p:sp>
      <p:sp>
        <p:nvSpPr>
          <p:cNvPr id="8" name="下矢印 7"/>
          <p:cNvSpPr/>
          <p:nvPr/>
        </p:nvSpPr>
        <p:spPr>
          <a:xfrm>
            <a:off x="3995936" y="2607641"/>
            <a:ext cx="79208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915816" y="3212976"/>
            <a:ext cx="2969083" cy="369332"/>
          </a:xfrm>
          <a:prstGeom prst="rect">
            <a:avLst/>
          </a:prstGeom>
          <a:noFill/>
        </p:spPr>
        <p:txBody>
          <a:bodyPr wrap="none" rtlCol="0">
            <a:spAutoFit/>
          </a:bodyPr>
          <a:lstStyle/>
          <a:p>
            <a:r>
              <a:rPr kumimoji="1" lang="ja-JP" altLang="en-US" dirty="0" smtClean="0"/>
              <a:t>名詞がオブジェクトになりうる</a:t>
            </a:r>
            <a:endParaRPr kumimoji="1" lang="ja-JP" altLang="en-US" dirty="0"/>
          </a:p>
        </p:txBody>
      </p:sp>
      <p:sp>
        <p:nvSpPr>
          <p:cNvPr id="10" name="テキスト ボックス 9"/>
          <p:cNvSpPr txBox="1"/>
          <p:nvPr/>
        </p:nvSpPr>
        <p:spPr>
          <a:xfrm>
            <a:off x="1187624" y="5805264"/>
            <a:ext cx="3163045" cy="646331"/>
          </a:xfrm>
          <a:prstGeom prst="rect">
            <a:avLst/>
          </a:prstGeom>
          <a:noFill/>
        </p:spPr>
        <p:txBody>
          <a:bodyPr wrap="none" rtlCol="0">
            <a:spAutoFit/>
          </a:bodyPr>
          <a:lstStyle/>
          <a:p>
            <a:r>
              <a:rPr kumimoji="1" lang="ja-JP" altLang="en-US" dirty="0" smtClean="0"/>
              <a:t>・オブジェクトは状態を持つ。</a:t>
            </a:r>
            <a:endParaRPr kumimoji="1" lang="en-US" altLang="ja-JP" dirty="0" smtClean="0"/>
          </a:p>
          <a:p>
            <a:r>
              <a:rPr kumimoji="1" lang="ja-JP" altLang="en-US" dirty="0" smtClean="0"/>
              <a:t>・オブジェクトはふるまいを持つ</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3576840656"/>
              </p:ext>
            </p:extLst>
          </p:nvPr>
        </p:nvGraphicFramePr>
        <p:xfrm>
          <a:off x="798033" y="3861048"/>
          <a:ext cx="6942319" cy="1656184"/>
        </p:xfrm>
        <a:graphic>
          <a:graphicData uri="http://schemas.openxmlformats.org/drawingml/2006/table">
            <a:tbl>
              <a:tblPr firstRow="1" bandRow="1">
                <a:tableStyleId>{5C22544A-7EE6-4342-B048-85BDC9FD1C3A}</a:tableStyleId>
              </a:tblPr>
              <a:tblGrid>
                <a:gridCol w="2261799"/>
                <a:gridCol w="4680520"/>
              </a:tblGrid>
              <a:tr h="442368">
                <a:tc>
                  <a:txBody>
                    <a:bodyPr/>
                    <a:lstStyle/>
                    <a:p>
                      <a:r>
                        <a:rPr kumimoji="1" lang="ja-JP" altLang="en-US" dirty="0" smtClean="0"/>
                        <a:t>目に見えるもの</a:t>
                      </a:r>
                      <a:endParaRPr kumimoji="1" lang="ja-JP" altLang="en-US" dirty="0"/>
                    </a:p>
                  </a:txBody>
                  <a:tcPr/>
                </a:tc>
                <a:tc>
                  <a:txBody>
                    <a:bodyPr/>
                    <a:lstStyle/>
                    <a:p>
                      <a:r>
                        <a:rPr kumimoji="1" lang="ja-JP" altLang="en-US" dirty="0" smtClean="0"/>
                        <a:t>パソコン、自動車</a:t>
                      </a:r>
                      <a:endParaRPr kumimoji="1" lang="ja-JP" altLang="en-US" dirty="0"/>
                    </a:p>
                  </a:txBody>
                  <a:tcPr/>
                </a:tc>
              </a:tr>
              <a:tr h="1213816">
                <a:tc>
                  <a:txBody>
                    <a:bodyPr/>
                    <a:lstStyle/>
                    <a:p>
                      <a:r>
                        <a:rPr kumimoji="1" lang="ja-JP" altLang="en-US" dirty="0" smtClean="0"/>
                        <a:t>目に見えないもの</a:t>
                      </a:r>
                      <a:endParaRPr kumimoji="1" lang="ja-JP" altLang="en-US" dirty="0"/>
                    </a:p>
                  </a:txBody>
                  <a:tcPr/>
                </a:tc>
                <a:tc>
                  <a:txBody>
                    <a:bodyPr/>
                    <a:lstStyle/>
                    <a:p>
                      <a:r>
                        <a:rPr kumimoji="1" lang="ja-JP" altLang="en-US" dirty="0" smtClean="0"/>
                        <a:t>イベント、</a:t>
                      </a:r>
                      <a:endParaRPr kumimoji="1" lang="en-US" altLang="ja-JP" dirty="0" smtClean="0"/>
                    </a:p>
                    <a:p>
                      <a:r>
                        <a:rPr kumimoji="1" lang="ja-JP" altLang="en-US" dirty="0" smtClean="0"/>
                        <a:t>契約、貸出、銀行口座、売上、</a:t>
                      </a:r>
                      <a:endParaRPr kumimoji="1" lang="en-US" altLang="ja-JP" dirty="0" smtClean="0"/>
                    </a:p>
                    <a:p>
                      <a:r>
                        <a:rPr kumimoji="1" lang="ja-JP" altLang="en-US" dirty="0" smtClean="0"/>
                        <a:t>ルール、規則、基準</a:t>
                      </a:r>
                      <a:endParaRPr kumimoji="1" lang="ja-JP" altLang="en-US" dirty="0"/>
                    </a:p>
                  </a:txBody>
                  <a:tcPr/>
                </a:tc>
              </a:tr>
            </a:tbl>
          </a:graphicData>
        </a:graphic>
      </p:graphicFrame>
    </p:spTree>
    <p:extLst>
      <p:ext uri="{BB962C8B-B14F-4D97-AF65-F5344CB8AC3E}">
        <p14:creationId xmlns:p14="http://schemas.microsoft.com/office/powerpoint/2010/main" val="1334208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528" y="620688"/>
            <a:ext cx="4341351" cy="523220"/>
          </a:xfrm>
          <a:prstGeom prst="rect">
            <a:avLst/>
          </a:prstGeom>
          <a:noFill/>
        </p:spPr>
        <p:txBody>
          <a:bodyPr wrap="square" rtlCol="0">
            <a:spAutoFit/>
          </a:bodyPr>
          <a:lstStyle/>
          <a:p>
            <a:r>
              <a:rPr kumimoji="1" lang="ja-JP" altLang="en-US" sz="2800" dirty="0" smtClean="0"/>
              <a:t>・オブジェクトは状態を持つ</a:t>
            </a:r>
            <a:endParaRPr kumimoji="1" lang="ja-JP" altLang="en-US" sz="2800" dirty="0"/>
          </a:p>
        </p:txBody>
      </p:sp>
      <p:sp>
        <p:nvSpPr>
          <p:cNvPr id="3" name="テキスト ボックス 2"/>
          <p:cNvSpPr txBox="1"/>
          <p:nvPr/>
        </p:nvSpPr>
        <p:spPr>
          <a:xfrm>
            <a:off x="2267744" y="1300118"/>
            <a:ext cx="3560590" cy="369332"/>
          </a:xfrm>
          <a:prstGeom prst="rect">
            <a:avLst/>
          </a:prstGeom>
          <a:noFill/>
        </p:spPr>
        <p:txBody>
          <a:bodyPr wrap="none" rtlCol="0">
            <a:spAutoFit/>
          </a:bodyPr>
          <a:lstStyle/>
          <a:p>
            <a:r>
              <a:rPr kumimoji="1" lang="ja-JP" altLang="en-US" dirty="0" smtClean="0"/>
              <a:t>「田中太郎」</a:t>
            </a:r>
            <a:r>
              <a:rPr kumimoji="1" lang="ja-JP" altLang="en-US" dirty="0" err="1" smtClean="0"/>
              <a:t>さん</a:t>
            </a:r>
            <a:r>
              <a:rPr kumimoji="1" lang="ja-JP" altLang="en-US" dirty="0" smtClean="0"/>
              <a:t>オブジェクトの一生</a:t>
            </a:r>
            <a:endParaRPr kumimoji="1" lang="ja-JP" altLang="en-US" dirty="0"/>
          </a:p>
        </p:txBody>
      </p:sp>
      <p:pic>
        <p:nvPicPr>
          <p:cNvPr id="4098" name="Picture 2" descr="C:\Program Files\Microsoft Office\MEDIA\CAGCAT10\j02975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175" y="3429590"/>
            <a:ext cx="778369" cy="1187711"/>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Program Files\Microsoft Office\MEDIA\CAGCAT10\j0149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120" y="3501008"/>
            <a:ext cx="1252736" cy="1273136"/>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Program Files\Microsoft Office\MEDIA\CAGCAT10\j0199036.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11590" y="1930771"/>
            <a:ext cx="753289" cy="830218"/>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5" descr="C:\Program Files\Microsoft Office\MEDIA\CAGCAT10\j0286034.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3324" y="1877214"/>
            <a:ext cx="954339" cy="91972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C:\Program Files\Microsoft Office\MEDIA\CAGCAT10\j0301252.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32993" y="1930771"/>
            <a:ext cx="1268313" cy="1084611"/>
          </a:xfrm>
          <a:prstGeom prst="rect">
            <a:avLst/>
          </a:prstGeom>
          <a:noFill/>
          <a:extLst>
            <a:ext uri="{909E8E84-426E-40DD-AFC4-6F175D3DCCD1}">
              <a14:hiddenFill xmlns:a14="http://schemas.microsoft.com/office/drawing/2010/main">
                <a:solidFill>
                  <a:srgbClr val="FFFFFF"/>
                </a:solidFill>
              </a14:hiddenFill>
            </a:ext>
          </a:extLst>
        </p:spPr>
      </p:pic>
      <p:sp>
        <p:nvSpPr>
          <p:cNvPr id="4" name="下矢印 3"/>
          <p:cNvSpPr/>
          <p:nvPr/>
        </p:nvSpPr>
        <p:spPr>
          <a:xfrm rot="19276013">
            <a:off x="1507884" y="2794839"/>
            <a:ext cx="477170" cy="845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rot="19276013">
            <a:off x="5030487" y="2794839"/>
            <a:ext cx="477170" cy="845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rot="14066240">
            <a:off x="3190280" y="2755720"/>
            <a:ext cx="477170" cy="845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rot="14066240">
            <a:off x="6768538" y="2887139"/>
            <a:ext cx="477170" cy="8456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下矢印 4"/>
          <p:cNvSpPr/>
          <p:nvPr/>
        </p:nvSpPr>
        <p:spPr>
          <a:xfrm>
            <a:off x="3849568" y="4137576"/>
            <a:ext cx="1041321" cy="10241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739286" y="5490849"/>
            <a:ext cx="1261884" cy="369332"/>
          </a:xfrm>
          <a:prstGeom prst="rect">
            <a:avLst/>
          </a:prstGeom>
          <a:noFill/>
        </p:spPr>
        <p:txBody>
          <a:bodyPr wrap="none" rtlCol="0">
            <a:spAutoFit/>
          </a:bodyPr>
          <a:lstStyle/>
          <a:p>
            <a:r>
              <a:rPr kumimoji="1" lang="ja-JP" altLang="en-US" dirty="0" smtClean="0"/>
              <a:t>空腹、病気</a:t>
            </a:r>
            <a:endParaRPr kumimoji="1" lang="ja-JP" altLang="en-US" dirty="0"/>
          </a:p>
        </p:txBody>
      </p:sp>
    </p:spTree>
    <p:extLst>
      <p:ext uri="{BB962C8B-B14F-4D97-AF65-F5344CB8AC3E}">
        <p14:creationId xmlns:p14="http://schemas.microsoft.com/office/powerpoint/2010/main" val="68473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fade">
                                      <p:cBhvr>
                                        <p:cTn id="7" dur="500"/>
                                        <p:tgtEl>
                                          <p:spTgt spid="410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4098"/>
                                        </p:tgtEl>
                                        <p:attrNameLst>
                                          <p:attrName>style.visibility</p:attrName>
                                        </p:attrNameLst>
                                      </p:cBhvr>
                                      <p:to>
                                        <p:strVal val="visible"/>
                                      </p:to>
                                    </p:set>
                                    <p:animEffect transition="in" filter="fade">
                                      <p:cBhvr>
                                        <p:cTn id="15" dur="500"/>
                                        <p:tgtEl>
                                          <p:spTgt spid="409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nodeType="withEffect">
                                  <p:stCondLst>
                                    <p:cond delay="0"/>
                                  </p:stCondLst>
                                  <p:childTnLst>
                                    <p:set>
                                      <p:cBhvr>
                                        <p:cTn id="22" dur="1" fill="hold">
                                          <p:stCondLst>
                                            <p:cond delay="0"/>
                                          </p:stCondLst>
                                        </p:cTn>
                                        <p:tgtEl>
                                          <p:spTgt spid="4100"/>
                                        </p:tgtEl>
                                        <p:attrNameLst>
                                          <p:attrName>style.visibility</p:attrName>
                                        </p:attrNameLst>
                                      </p:cBhvr>
                                      <p:to>
                                        <p:strVal val="visible"/>
                                      </p:to>
                                    </p:set>
                                    <p:animEffect transition="in" filter="fade">
                                      <p:cBhvr>
                                        <p:cTn id="23" dur="500"/>
                                        <p:tgtEl>
                                          <p:spTgt spid="410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nodeType="withEffect">
                                  <p:stCondLst>
                                    <p:cond delay="0"/>
                                  </p:stCondLst>
                                  <p:childTnLst>
                                    <p:set>
                                      <p:cBhvr>
                                        <p:cTn id="30" dur="1" fill="hold">
                                          <p:stCondLst>
                                            <p:cond delay="0"/>
                                          </p:stCondLst>
                                        </p:cTn>
                                        <p:tgtEl>
                                          <p:spTgt spid="4099"/>
                                        </p:tgtEl>
                                        <p:attrNameLst>
                                          <p:attrName>style.visibility</p:attrName>
                                        </p:attrNameLst>
                                      </p:cBhvr>
                                      <p:to>
                                        <p:strVal val="visible"/>
                                      </p:to>
                                    </p:set>
                                    <p:animEffect transition="in" filter="fade">
                                      <p:cBhvr>
                                        <p:cTn id="31" dur="500"/>
                                        <p:tgtEl>
                                          <p:spTgt spid="409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par>
                                <p:cTn id="37" presetID="10" presetClass="entr" presetSubtype="0" fill="hold" nodeType="withEffect">
                                  <p:stCondLst>
                                    <p:cond delay="0"/>
                                  </p:stCondLst>
                                  <p:childTnLst>
                                    <p:set>
                                      <p:cBhvr>
                                        <p:cTn id="38" dur="1" fill="hold">
                                          <p:stCondLst>
                                            <p:cond delay="0"/>
                                          </p:stCondLst>
                                        </p:cTn>
                                        <p:tgtEl>
                                          <p:spTgt spid="4102"/>
                                        </p:tgtEl>
                                        <p:attrNameLst>
                                          <p:attrName>style.visibility</p:attrName>
                                        </p:attrNameLst>
                                      </p:cBhvr>
                                      <p:to>
                                        <p:strVal val="visible"/>
                                      </p:to>
                                    </p:set>
                                    <p:animEffect transition="in" filter="fade">
                                      <p:cBhvr>
                                        <p:cTn id="39" dur="500"/>
                                        <p:tgtEl>
                                          <p:spTgt spid="4102"/>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500"/>
                                        <p:tgtEl>
                                          <p:spTgt spid="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P spid="12" grpId="0" animBg="1"/>
      <p:bldP spid="5" grpId="0" animBg="1"/>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528" y="620688"/>
            <a:ext cx="5040560" cy="523220"/>
          </a:xfrm>
          <a:prstGeom prst="rect">
            <a:avLst/>
          </a:prstGeom>
          <a:noFill/>
        </p:spPr>
        <p:txBody>
          <a:bodyPr wrap="square" rtlCol="0">
            <a:spAutoFit/>
          </a:bodyPr>
          <a:lstStyle/>
          <a:p>
            <a:r>
              <a:rPr kumimoji="1" lang="ja-JP" altLang="en-US" sz="2800" dirty="0" smtClean="0"/>
              <a:t>・オブジェクトは振る舞いを持つ</a:t>
            </a:r>
            <a:endParaRPr kumimoji="1" lang="ja-JP" altLang="en-US" sz="2800" dirty="0"/>
          </a:p>
        </p:txBody>
      </p:sp>
      <p:sp>
        <p:nvSpPr>
          <p:cNvPr id="3" name="正方形/長方形 2"/>
          <p:cNvSpPr/>
          <p:nvPr/>
        </p:nvSpPr>
        <p:spPr>
          <a:xfrm>
            <a:off x="957039" y="2132856"/>
            <a:ext cx="1872208" cy="22322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属性</a:t>
            </a:r>
            <a:endParaRPr kumimoji="1" lang="en-US" altLang="ja-JP" dirty="0" smtClean="0">
              <a:solidFill>
                <a:schemeClr val="tx1"/>
              </a:solidFill>
            </a:endParaRPr>
          </a:p>
          <a:p>
            <a:pPr algn="ctr"/>
            <a:endParaRPr kumimoji="1" lang="en-US" altLang="ja-JP" dirty="0" smtClean="0">
              <a:solidFill>
                <a:schemeClr val="tx1"/>
              </a:solidFill>
            </a:endParaRPr>
          </a:p>
          <a:p>
            <a:pPr algn="ctr"/>
            <a:r>
              <a:rPr lang="ja-JP" altLang="en-US" dirty="0">
                <a:solidFill>
                  <a:schemeClr val="tx1"/>
                </a:solidFill>
              </a:rPr>
              <a:t>振る舞い</a:t>
            </a:r>
            <a:endParaRPr kumimoji="1" lang="ja-JP" altLang="en-US" dirty="0">
              <a:solidFill>
                <a:schemeClr val="tx1"/>
              </a:solidFill>
            </a:endParaRPr>
          </a:p>
        </p:txBody>
      </p:sp>
      <p:sp>
        <p:nvSpPr>
          <p:cNvPr id="4" name="テキスト ボックス 3"/>
          <p:cNvSpPr txBox="1"/>
          <p:nvPr/>
        </p:nvSpPr>
        <p:spPr>
          <a:xfrm>
            <a:off x="1024956" y="1837547"/>
            <a:ext cx="1736373" cy="646331"/>
          </a:xfrm>
          <a:prstGeom prst="rect">
            <a:avLst/>
          </a:prstGeom>
          <a:solidFill>
            <a:schemeClr val="bg1"/>
          </a:solidFill>
        </p:spPr>
        <p:txBody>
          <a:bodyPr wrap="none" rtlCol="0">
            <a:spAutoFit/>
          </a:bodyPr>
          <a:lstStyle/>
          <a:p>
            <a:pPr algn="ctr"/>
            <a:r>
              <a:rPr kumimoji="1" lang="ja-JP" altLang="en-US" dirty="0" smtClean="0"/>
              <a:t>「田中太郎」</a:t>
            </a:r>
            <a:r>
              <a:rPr kumimoji="1" lang="ja-JP" altLang="en-US" dirty="0" err="1" smtClean="0"/>
              <a:t>さん</a:t>
            </a:r>
            <a:endParaRPr kumimoji="1" lang="en-US" altLang="ja-JP" dirty="0" smtClean="0"/>
          </a:p>
          <a:p>
            <a:pPr algn="ctr"/>
            <a:r>
              <a:rPr kumimoji="1" lang="ja-JP" altLang="en-US" dirty="0" smtClean="0"/>
              <a:t>オブジェクト</a:t>
            </a:r>
            <a:endParaRPr kumimoji="1" lang="ja-JP" altLang="en-US" dirty="0"/>
          </a:p>
        </p:txBody>
      </p:sp>
      <p:sp>
        <p:nvSpPr>
          <p:cNvPr id="5" name="四角形吹き出し 4"/>
          <p:cNvSpPr/>
          <p:nvPr/>
        </p:nvSpPr>
        <p:spPr>
          <a:xfrm>
            <a:off x="3101077" y="1788495"/>
            <a:ext cx="1440160" cy="688722"/>
          </a:xfrm>
          <a:prstGeom prst="wedgeRectCallout">
            <a:avLst>
              <a:gd name="adj1" fmla="val -101908"/>
              <a:gd name="adj2" fmla="val 1135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名前</a:t>
            </a:r>
            <a:endParaRPr kumimoji="1" lang="en-US" altLang="ja-JP" dirty="0" smtClean="0"/>
          </a:p>
          <a:p>
            <a:pPr algn="ctr"/>
            <a:r>
              <a:rPr lang="ja-JP" altLang="en-US" dirty="0"/>
              <a:t>年齢</a:t>
            </a:r>
            <a:endParaRPr kumimoji="1" lang="ja-JP" altLang="en-US" dirty="0"/>
          </a:p>
        </p:txBody>
      </p:sp>
      <p:pic>
        <p:nvPicPr>
          <p:cNvPr id="5122" name="Picture 2" descr="C:\Program Files\Microsoft Office\MEDIA\CAGCAT10\j0240719.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3829" y="4357060"/>
            <a:ext cx="1163637" cy="1827213"/>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Program Files\Microsoft Office\MEDIA\CAGCAT10\j029202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07788" y="4548479"/>
            <a:ext cx="1521963" cy="1444377"/>
          </a:xfrm>
          <a:prstGeom prst="rect">
            <a:avLst/>
          </a:prstGeom>
          <a:noFill/>
          <a:extLst>
            <a:ext uri="{909E8E84-426E-40DD-AFC4-6F175D3DCCD1}">
              <a14:hiddenFill xmlns:a14="http://schemas.microsoft.com/office/drawing/2010/main">
                <a:solidFill>
                  <a:srgbClr val="FFFFFF"/>
                </a:solidFill>
              </a14:hiddenFill>
            </a:ext>
          </a:extLst>
        </p:spPr>
      </p:pic>
      <p:sp>
        <p:nvSpPr>
          <p:cNvPr id="6" name="円形吹き出し 5"/>
          <p:cNvSpPr/>
          <p:nvPr/>
        </p:nvSpPr>
        <p:spPr>
          <a:xfrm>
            <a:off x="6527725" y="3026246"/>
            <a:ext cx="1872208" cy="1098058"/>
          </a:xfrm>
          <a:prstGeom prst="wedgeEllipseCallout">
            <a:avLst>
              <a:gd name="adj1" fmla="val 19742"/>
              <a:gd name="adj2" fmla="val 689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名前を</a:t>
            </a:r>
            <a:endParaRPr kumimoji="1" lang="en-US" altLang="ja-JP" dirty="0" smtClean="0"/>
          </a:p>
          <a:p>
            <a:pPr algn="ctr"/>
            <a:r>
              <a:rPr kumimoji="1" lang="ja-JP" altLang="en-US" dirty="0" smtClean="0"/>
              <a:t>教えてください</a:t>
            </a:r>
            <a:endParaRPr kumimoji="1" lang="ja-JP" altLang="en-US" dirty="0"/>
          </a:p>
        </p:txBody>
      </p:sp>
      <p:sp>
        <p:nvSpPr>
          <p:cNvPr id="7" name="円形吹き出し 6"/>
          <p:cNvSpPr/>
          <p:nvPr/>
        </p:nvSpPr>
        <p:spPr>
          <a:xfrm>
            <a:off x="4583509" y="3383856"/>
            <a:ext cx="1614940" cy="97320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名前は</a:t>
            </a:r>
            <a:endParaRPr kumimoji="1" lang="en-US" altLang="ja-JP" dirty="0" smtClean="0"/>
          </a:p>
          <a:p>
            <a:pPr algn="ctr"/>
            <a:r>
              <a:rPr kumimoji="1" lang="ja-JP" altLang="en-US" dirty="0" smtClean="0"/>
              <a:t>田中太郎です</a:t>
            </a:r>
            <a:endParaRPr kumimoji="1" lang="ja-JP" altLang="en-US" dirty="0"/>
          </a:p>
        </p:txBody>
      </p:sp>
      <p:sp>
        <p:nvSpPr>
          <p:cNvPr id="8" name="四角形吹き出し 7"/>
          <p:cNvSpPr/>
          <p:nvPr/>
        </p:nvSpPr>
        <p:spPr>
          <a:xfrm>
            <a:off x="1403648" y="4725144"/>
            <a:ext cx="1697429" cy="1008112"/>
          </a:xfrm>
          <a:prstGeom prst="wedgeRectCallout">
            <a:avLst>
              <a:gd name="adj1" fmla="val -26634"/>
              <a:gd name="adj2" fmla="val -1426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手続き</a:t>
            </a:r>
            <a:endParaRPr kumimoji="1" lang="ja-JP" altLang="en-US" dirty="0"/>
          </a:p>
        </p:txBody>
      </p:sp>
    </p:spTree>
    <p:extLst>
      <p:ext uri="{BB962C8B-B14F-4D97-AF65-F5344CB8AC3E}">
        <p14:creationId xmlns:p14="http://schemas.microsoft.com/office/powerpoint/2010/main" val="326999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122"/>
                                        </p:tgtEl>
                                        <p:attrNameLst>
                                          <p:attrName>style.visibility</p:attrName>
                                        </p:attrNameLst>
                                      </p:cBhvr>
                                      <p:to>
                                        <p:strVal val="visible"/>
                                      </p:to>
                                    </p:set>
                                    <p:animEffect transition="in" filter="fade">
                                      <p:cBhvr>
                                        <p:cTn id="25" dur="500"/>
                                        <p:tgtEl>
                                          <p:spTgt spid="512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123"/>
                                        </p:tgtEl>
                                        <p:attrNameLst>
                                          <p:attrName>style.visibility</p:attrName>
                                        </p:attrNameLst>
                                      </p:cBhvr>
                                      <p:to>
                                        <p:strVal val="visible"/>
                                      </p:to>
                                    </p:set>
                                    <p:animEffect transition="in" filter="fade">
                                      <p:cBhvr>
                                        <p:cTn id="33" dur="500"/>
                                        <p:tgtEl>
                                          <p:spTgt spid="51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528" y="620688"/>
            <a:ext cx="1584176" cy="523220"/>
          </a:xfrm>
          <a:prstGeom prst="rect">
            <a:avLst/>
          </a:prstGeom>
          <a:noFill/>
        </p:spPr>
        <p:txBody>
          <a:bodyPr wrap="square" rtlCol="0">
            <a:spAutoFit/>
          </a:bodyPr>
          <a:lstStyle/>
          <a:p>
            <a:r>
              <a:rPr kumimoji="1" lang="ja-JP" altLang="en-US" sz="2800" dirty="0" smtClean="0"/>
              <a:t>・抽象化</a:t>
            </a:r>
            <a:endParaRPr kumimoji="1" lang="ja-JP" altLang="en-US" sz="2800" dirty="0"/>
          </a:p>
        </p:txBody>
      </p:sp>
      <p:sp>
        <p:nvSpPr>
          <p:cNvPr id="3" name="テキスト ボックス 2"/>
          <p:cNvSpPr txBox="1"/>
          <p:nvPr/>
        </p:nvSpPr>
        <p:spPr>
          <a:xfrm>
            <a:off x="1116574" y="1328574"/>
            <a:ext cx="5214889" cy="369332"/>
          </a:xfrm>
          <a:prstGeom prst="rect">
            <a:avLst/>
          </a:prstGeom>
          <a:noFill/>
        </p:spPr>
        <p:txBody>
          <a:bodyPr wrap="none" rtlCol="0">
            <a:spAutoFit/>
          </a:bodyPr>
          <a:lstStyle/>
          <a:p>
            <a:r>
              <a:rPr kumimoji="1" lang="ja-JP" altLang="en-US" dirty="0" smtClean="0"/>
              <a:t>抽象化＝本質的に何を行うかを一般的に説明する。</a:t>
            </a:r>
            <a:endParaRPr kumimoji="1" lang="ja-JP" altLang="en-US" dirty="0"/>
          </a:p>
        </p:txBody>
      </p:sp>
      <p:pic>
        <p:nvPicPr>
          <p:cNvPr id="6147" name="Picture 3" descr="C:\Program Files\Microsoft Office\MEDIA\CAGCAT10\j029298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39630" y="1910862"/>
            <a:ext cx="1843087" cy="1819275"/>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6393842" y="1541530"/>
            <a:ext cx="785793" cy="369332"/>
          </a:xfrm>
          <a:prstGeom prst="rect">
            <a:avLst/>
          </a:prstGeom>
          <a:noFill/>
        </p:spPr>
        <p:txBody>
          <a:bodyPr wrap="none" rtlCol="0">
            <a:spAutoFit/>
          </a:bodyPr>
          <a:lstStyle/>
          <a:p>
            <a:r>
              <a:rPr kumimoji="1" lang="ja-JP" altLang="en-US" dirty="0" smtClean="0"/>
              <a:t>テレビ</a:t>
            </a:r>
            <a:endParaRPr kumimoji="1" lang="ja-JP" altLang="en-US" dirty="0"/>
          </a:p>
        </p:txBody>
      </p:sp>
      <p:pic>
        <p:nvPicPr>
          <p:cNvPr id="6148" name="Picture 4" descr="C:\Program Files\Microsoft Office\MEDIA\CAGCAT10\j028603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6088" y="2820500"/>
            <a:ext cx="918972" cy="885139"/>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p:cNvSpPr txBox="1"/>
          <p:nvPr/>
        </p:nvSpPr>
        <p:spPr>
          <a:xfrm>
            <a:off x="658045" y="3849656"/>
            <a:ext cx="2056973" cy="369332"/>
          </a:xfrm>
          <a:prstGeom prst="rect">
            <a:avLst/>
          </a:prstGeom>
          <a:noFill/>
        </p:spPr>
        <p:txBody>
          <a:bodyPr wrap="none" rtlCol="0">
            <a:spAutoFit/>
          </a:bodyPr>
          <a:lstStyle/>
          <a:p>
            <a:r>
              <a:rPr kumimoji="1" lang="ja-JP" altLang="en-US" dirty="0" smtClean="0"/>
              <a:t>テレビを知らない人</a:t>
            </a:r>
            <a:endParaRPr kumimoji="1" lang="ja-JP" altLang="en-US" dirty="0"/>
          </a:p>
        </p:txBody>
      </p:sp>
      <p:pic>
        <p:nvPicPr>
          <p:cNvPr id="6149" name="Picture 5" descr="C:\Program Files\Microsoft Office\MEDIA\CAGCAT10\j0286068.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53154" y="5013176"/>
            <a:ext cx="625450" cy="93726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4079871" y="6196662"/>
            <a:ext cx="1972015" cy="369332"/>
          </a:xfrm>
          <a:prstGeom prst="rect">
            <a:avLst/>
          </a:prstGeom>
          <a:noFill/>
        </p:spPr>
        <p:txBody>
          <a:bodyPr wrap="none" rtlCol="0">
            <a:spAutoFit/>
          </a:bodyPr>
          <a:lstStyle/>
          <a:p>
            <a:r>
              <a:rPr kumimoji="1" lang="ja-JP" altLang="en-US" dirty="0" smtClean="0"/>
              <a:t>ゲーム好きの子供</a:t>
            </a:r>
            <a:endParaRPr kumimoji="1" lang="ja-JP" altLang="en-US" dirty="0"/>
          </a:p>
        </p:txBody>
      </p:sp>
      <p:sp>
        <p:nvSpPr>
          <p:cNvPr id="7" name="四角形吹き出し 6"/>
          <p:cNvSpPr/>
          <p:nvPr/>
        </p:nvSpPr>
        <p:spPr>
          <a:xfrm>
            <a:off x="2693023" y="4374396"/>
            <a:ext cx="1512168" cy="864096"/>
          </a:xfrm>
          <a:prstGeom prst="wedgeRectCallout">
            <a:avLst>
              <a:gd name="adj1" fmla="val 71267"/>
              <a:gd name="adj2" fmla="val 771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「テレビで、テレビゲームができるよ。」</a:t>
            </a:r>
            <a:endParaRPr kumimoji="1" lang="ja-JP" altLang="en-US" dirty="0"/>
          </a:p>
        </p:txBody>
      </p:sp>
      <p:pic>
        <p:nvPicPr>
          <p:cNvPr id="6150" name="Picture 6" descr="C:\Program Files\Microsoft Office\MEDIA\CAGCAT10\j0292020.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61174" y="4852888"/>
            <a:ext cx="1325266" cy="1257835"/>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6470473" y="6207111"/>
            <a:ext cx="2106667" cy="369332"/>
          </a:xfrm>
          <a:prstGeom prst="rect">
            <a:avLst/>
          </a:prstGeom>
          <a:noFill/>
        </p:spPr>
        <p:txBody>
          <a:bodyPr wrap="none" rtlCol="0">
            <a:spAutoFit/>
          </a:bodyPr>
          <a:lstStyle/>
          <a:p>
            <a:r>
              <a:rPr kumimoji="1" lang="ja-JP" altLang="en-US" dirty="0" smtClean="0"/>
              <a:t>株取引をしている人</a:t>
            </a:r>
            <a:endParaRPr kumimoji="1" lang="ja-JP" altLang="en-US" dirty="0"/>
          </a:p>
        </p:txBody>
      </p:sp>
      <p:sp>
        <p:nvSpPr>
          <p:cNvPr id="9" name="角丸四角形 8"/>
          <p:cNvSpPr/>
          <p:nvPr/>
        </p:nvSpPr>
        <p:spPr>
          <a:xfrm>
            <a:off x="229541" y="2204864"/>
            <a:ext cx="2912065" cy="4607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テレビってなんですか？</a:t>
            </a:r>
            <a:endParaRPr kumimoji="1" lang="ja-JP" altLang="en-US" dirty="0"/>
          </a:p>
        </p:txBody>
      </p:sp>
      <p:sp>
        <p:nvSpPr>
          <p:cNvPr id="10" name="四角形吹き出し 9"/>
          <p:cNvSpPr/>
          <p:nvPr/>
        </p:nvSpPr>
        <p:spPr>
          <a:xfrm>
            <a:off x="5220072" y="4034322"/>
            <a:ext cx="1800200" cy="772122"/>
          </a:xfrm>
          <a:prstGeom prst="wedgeRectCallout">
            <a:avLst>
              <a:gd name="adj1" fmla="val 49498"/>
              <a:gd name="adj2" fmla="val 825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「テレビで株取引ができる。」</a:t>
            </a:r>
            <a:endParaRPr kumimoji="1" lang="ja-JP" altLang="en-US" dirty="0"/>
          </a:p>
        </p:txBody>
      </p:sp>
      <p:sp>
        <p:nvSpPr>
          <p:cNvPr id="11" name="左矢印 10"/>
          <p:cNvSpPr/>
          <p:nvPr/>
        </p:nvSpPr>
        <p:spPr>
          <a:xfrm>
            <a:off x="2915816" y="3140968"/>
            <a:ext cx="2865094" cy="708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531787" y="1820170"/>
            <a:ext cx="1929497" cy="1230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テレビ放送を受信し、表示する機械。</a:t>
            </a:r>
            <a:endParaRPr kumimoji="1" lang="ja-JP" altLang="en-US" dirty="0"/>
          </a:p>
        </p:txBody>
      </p:sp>
    </p:spTree>
    <p:extLst>
      <p:ext uri="{BB962C8B-B14F-4D97-AF65-F5344CB8AC3E}">
        <p14:creationId xmlns:p14="http://schemas.microsoft.com/office/powerpoint/2010/main" val="3073598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fade">
                                      <p:cBhvr>
                                        <p:cTn id="7" dur="500"/>
                                        <p:tgtEl>
                                          <p:spTgt spid="61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animEffect transition="in" filter="fade">
                                      <p:cBhvr>
                                        <p:cTn id="15" dur="500"/>
                                        <p:tgtEl>
                                          <p:spTgt spid="614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500"/>
                                        <p:tgtEl>
                                          <p:spTgt spid="7"/>
                                        </p:tgtEl>
                                      </p:cBhvr>
                                    </p:animEffect>
                                  </p:childTnLst>
                                </p:cTn>
                              </p:par>
                              <p:par>
                                <p:cTn id="27" presetID="10" presetClass="entr" presetSubtype="0" fill="hold" nodeType="withEffect">
                                  <p:stCondLst>
                                    <p:cond delay="0"/>
                                  </p:stCondLst>
                                  <p:childTnLst>
                                    <p:set>
                                      <p:cBhvr>
                                        <p:cTn id="28" dur="1" fill="hold">
                                          <p:stCondLst>
                                            <p:cond delay="0"/>
                                          </p:stCondLst>
                                        </p:cTn>
                                        <p:tgtEl>
                                          <p:spTgt spid="6149"/>
                                        </p:tgtEl>
                                        <p:attrNameLst>
                                          <p:attrName>style.visibility</p:attrName>
                                        </p:attrNameLst>
                                      </p:cBhvr>
                                      <p:to>
                                        <p:strVal val="visible"/>
                                      </p:to>
                                    </p:set>
                                    <p:animEffect transition="in" filter="fade">
                                      <p:cBhvr>
                                        <p:cTn id="29" dur="500"/>
                                        <p:tgtEl>
                                          <p:spTgt spid="614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par>
                                <p:cTn id="38" presetID="10" presetClass="entr" presetSubtype="0" fill="hold" nodeType="withEffect">
                                  <p:stCondLst>
                                    <p:cond delay="0"/>
                                  </p:stCondLst>
                                  <p:childTnLst>
                                    <p:set>
                                      <p:cBhvr>
                                        <p:cTn id="39" dur="1" fill="hold">
                                          <p:stCondLst>
                                            <p:cond delay="0"/>
                                          </p:stCondLst>
                                        </p:cTn>
                                        <p:tgtEl>
                                          <p:spTgt spid="6150"/>
                                        </p:tgtEl>
                                        <p:attrNameLst>
                                          <p:attrName>style.visibility</p:attrName>
                                        </p:attrNameLst>
                                      </p:cBhvr>
                                      <p:to>
                                        <p:strVal val="visible"/>
                                      </p:to>
                                    </p:set>
                                    <p:animEffect transition="in" filter="fade">
                                      <p:cBhvr>
                                        <p:cTn id="40" dur="500"/>
                                        <p:tgtEl>
                                          <p:spTgt spid="615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fade">
                                      <p:cBhvr>
                                        <p:cTn id="51" dur="500"/>
                                        <p:tgtEl>
                                          <p:spTgt spid="12"/>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fade">
                                      <p:cBhvr>
                                        <p:cTn id="5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animBg="1"/>
      <p:bldP spid="8" grpId="0"/>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88649" y="620688"/>
            <a:ext cx="2448272" cy="523220"/>
          </a:xfrm>
          <a:prstGeom prst="rect">
            <a:avLst/>
          </a:prstGeom>
          <a:noFill/>
        </p:spPr>
        <p:txBody>
          <a:bodyPr wrap="square" rtlCol="0">
            <a:spAutoFit/>
          </a:bodyPr>
          <a:lstStyle/>
          <a:p>
            <a:r>
              <a:rPr kumimoji="1" lang="ja-JP" altLang="en-US" sz="2800" dirty="0" smtClean="0"/>
              <a:t>・抽象データ型</a:t>
            </a:r>
            <a:endParaRPr kumimoji="1" lang="ja-JP" altLang="en-US" sz="2800" dirty="0"/>
          </a:p>
        </p:txBody>
      </p:sp>
      <p:sp>
        <p:nvSpPr>
          <p:cNvPr id="3" name="テキスト ボックス 2"/>
          <p:cNvSpPr txBox="1"/>
          <p:nvPr/>
        </p:nvSpPr>
        <p:spPr>
          <a:xfrm>
            <a:off x="423043" y="1215108"/>
            <a:ext cx="2924198" cy="369332"/>
          </a:xfrm>
          <a:prstGeom prst="rect">
            <a:avLst/>
          </a:prstGeom>
          <a:noFill/>
        </p:spPr>
        <p:txBody>
          <a:bodyPr wrap="none" rtlCol="0">
            <a:spAutoFit/>
          </a:bodyPr>
          <a:lstStyle/>
          <a:p>
            <a:r>
              <a:rPr kumimoji="1" lang="ja-JP" altLang="en-US" dirty="0" smtClean="0"/>
              <a:t>原始的なプログラミング言語</a:t>
            </a:r>
            <a:endParaRPr kumimoji="1" lang="ja-JP" altLang="en-US" dirty="0"/>
          </a:p>
        </p:txBody>
      </p:sp>
      <p:sp>
        <p:nvSpPr>
          <p:cNvPr id="4" name="テキスト ボックス 3"/>
          <p:cNvSpPr txBox="1"/>
          <p:nvPr/>
        </p:nvSpPr>
        <p:spPr>
          <a:xfrm>
            <a:off x="451869" y="1584015"/>
            <a:ext cx="897490" cy="369332"/>
          </a:xfrm>
          <a:prstGeom prst="rect">
            <a:avLst/>
          </a:prstGeom>
          <a:noFill/>
        </p:spPr>
        <p:txBody>
          <a:bodyPr wrap="none" rtlCol="0">
            <a:spAutoFit/>
          </a:bodyPr>
          <a:lstStyle/>
          <a:p>
            <a:r>
              <a:rPr lang="en-US" altLang="ja-JP" dirty="0" err="1"/>
              <a:t>i</a:t>
            </a:r>
            <a:r>
              <a:rPr kumimoji="1" lang="en-US" altLang="ja-JP" dirty="0" err="1" smtClean="0"/>
              <a:t>nt,long</a:t>
            </a:r>
            <a:endParaRPr kumimoji="1" lang="ja-JP" altLang="en-US" dirty="0"/>
          </a:p>
        </p:txBody>
      </p:sp>
      <p:sp>
        <p:nvSpPr>
          <p:cNvPr id="5" name="テキスト ボックス 4"/>
          <p:cNvSpPr txBox="1"/>
          <p:nvPr/>
        </p:nvSpPr>
        <p:spPr>
          <a:xfrm>
            <a:off x="1903272" y="1584440"/>
            <a:ext cx="1495922" cy="369332"/>
          </a:xfrm>
          <a:prstGeom prst="rect">
            <a:avLst/>
          </a:prstGeom>
          <a:noFill/>
        </p:spPr>
        <p:txBody>
          <a:bodyPr wrap="none" rtlCol="0">
            <a:spAutoFit/>
          </a:bodyPr>
          <a:lstStyle/>
          <a:p>
            <a:r>
              <a:rPr kumimoji="1" lang="ja-JP" altLang="en-US" dirty="0" smtClean="0"/>
              <a:t>単純データ型</a:t>
            </a:r>
            <a:endParaRPr kumimoji="1" lang="ja-JP" altLang="en-US" dirty="0"/>
          </a:p>
        </p:txBody>
      </p:sp>
      <p:sp>
        <p:nvSpPr>
          <p:cNvPr id="6" name="テキスト ボックス 5"/>
          <p:cNvSpPr txBox="1"/>
          <p:nvPr/>
        </p:nvSpPr>
        <p:spPr>
          <a:xfrm>
            <a:off x="118929" y="2110451"/>
            <a:ext cx="5462201" cy="369332"/>
          </a:xfrm>
          <a:prstGeom prst="rect">
            <a:avLst/>
          </a:prstGeom>
          <a:noFill/>
        </p:spPr>
        <p:txBody>
          <a:bodyPr wrap="none" rtlCol="0">
            <a:spAutoFit/>
          </a:bodyPr>
          <a:lstStyle/>
          <a:p>
            <a:r>
              <a:rPr lang="en-US" altLang="ja-JP" dirty="0" err="1"/>
              <a:t>i</a:t>
            </a:r>
            <a:r>
              <a:rPr kumimoji="1" lang="en-US" altLang="ja-JP" dirty="0" err="1" smtClean="0"/>
              <a:t>nt</a:t>
            </a:r>
            <a:r>
              <a:rPr kumimoji="1" lang="ja-JP" altLang="en-US" dirty="0" smtClean="0"/>
              <a:t> </a:t>
            </a:r>
            <a:r>
              <a:rPr kumimoji="1" lang="en-US" altLang="ja-JP" dirty="0" smtClean="0"/>
              <a:t>age</a:t>
            </a:r>
            <a:r>
              <a:rPr kumimoji="1" lang="ja-JP" altLang="en-US" dirty="0" smtClean="0"/>
              <a:t>と宣言すると</a:t>
            </a:r>
            <a:r>
              <a:rPr kumimoji="1" lang="en-US" altLang="ja-JP" dirty="0" smtClean="0"/>
              <a:t>age</a:t>
            </a:r>
            <a:r>
              <a:rPr kumimoji="1" lang="ja-JP" altLang="en-US" dirty="0" smtClean="0"/>
              <a:t>はどこからでも参照されてしまう</a:t>
            </a:r>
            <a:r>
              <a:rPr kumimoji="1" lang="en-US" altLang="ja-JP" dirty="0" smtClean="0"/>
              <a:t>!</a:t>
            </a:r>
            <a:endParaRPr kumimoji="1" lang="ja-JP" altLang="en-US" dirty="0"/>
          </a:p>
        </p:txBody>
      </p:sp>
      <p:sp>
        <p:nvSpPr>
          <p:cNvPr id="7" name="テキスト ボックス 6"/>
          <p:cNvSpPr txBox="1"/>
          <p:nvPr/>
        </p:nvSpPr>
        <p:spPr>
          <a:xfrm>
            <a:off x="435659" y="2946100"/>
            <a:ext cx="3195618" cy="369332"/>
          </a:xfrm>
          <a:prstGeom prst="rect">
            <a:avLst/>
          </a:prstGeom>
          <a:noFill/>
        </p:spPr>
        <p:txBody>
          <a:bodyPr wrap="none" rtlCol="0">
            <a:spAutoFit/>
          </a:bodyPr>
          <a:lstStyle/>
          <a:p>
            <a:r>
              <a:rPr kumimoji="1" lang="en-US" altLang="ja-JP" dirty="0" err="1" smtClean="0"/>
              <a:t>Stack,queue,tree</a:t>
            </a:r>
            <a:r>
              <a:rPr kumimoji="1" lang="en-US" altLang="ja-JP" dirty="0" smtClean="0"/>
              <a:t>=</a:t>
            </a:r>
            <a:r>
              <a:rPr kumimoji="1" lang="ja-JP" altLang="en-US" dirty="0" smtClean="0"/>
              <a:t>抽象データ型</a:t>
            </a:r>
            <a:endParaRPr kumimoji="1" lang="ja-JP" altLang="en-US" dirty="0"/>
          </a:p>
        </p:txBody>
      </p:sp>
      <p:sp>
        <p:nvSpPr>
          <p:cNvPr id="8" name="正方形/長方形 7"/>
          <p:cNvSpPr/>
          <p:nvPr/>
        </p:nvSpPr>
        <p:spPr>
          <a:xfrm>
            <a:off x="1187624" y="4149080"/>
            <a:ext cx="1667427" cy="22322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Int</a:t>
            </a:r>
            <a:r>
              <a:rPr kumimoji="1" lang="ja-JP" altLang="en-US" dirty="0" smtClean="0">
                <a:solidFill>
                  <a:schemeClr val="tx1"/>
                </a:solidFill>
              </a:rPr>
              <a:t> </a:t>
            </a:r>
            <a:r>
              <a:rPr kumimoji="1" lang="en-US" altLang="ja-JP" dirty="0" smtClean="0">
                <a:solidFill>
                  <a:schemeClr val="tx1"/>
                </a:solidFill>
              </a:rPr>
              <a:t>age;</a:t>
            </a:r>
          </a:p>
          <a:p>
            <a:pPr algn="ctr"/>
            <a:r>
              <a:rPr lang="en-US" altLang="ja-JP" dirty="0" smtClean="0">
                <a:solidFill>
                  <a:schemeClr val="tx1"/>
                </a:solidFill>
              </a:rPr>
              <a:t>Long </a:t>
            </a:r>
            <a:r>
              <a:rPr lang="en-US" altLang="ja-JP" dirty="0" err="1" smtClean="0">
                <a:solidFill>
                  <a:schemeClr val="tx1"/>
                </a:solidFill>
              </a:rPr>
              <a:t>num</a:t>
            </a:r>
            <a:r>
              <a:rPr lang="en-US" altLang="ja-JP" dirty="0" smtClean="0">
                <a:solidFill>
                  <a:schemeClr val="tx1"/>
                </a:solidFill>
              </a:rPr>
              <a:t>;</a:t>
            </a:r>
          </a:p>
          <a:p>
            <a:pPr algn="ctr"/>
            <a:endParaRPr kumimoji="1" lang="en-US" altLang="ja-JP" dirty="0">
              <a:solidFill>
                <a:schemeClr val="tx1"/>
              </a:solidFill>
            </a:endParaRPr>
          </a:p>
          <a:p>
            <a:pPr algn="ctr"/>
            <a:r>
              <a:rPr lang="en-US" altLang="ja-JP" dirty="0" smtClean="0">
                <a:solidFill>
                  <a:schemeClr val="tx1"/>
                </a:solidFill>
              </a:rPr>
              <a:t>Age = age+1;</a:t>
            </a:r>
          </a:p>
          <a:p>
            <a:pPr algn="ctr"/>
            <a:r>
              <a:rPr kumimoji="1" lang="en-US" altLang="ja-JP" dirty="0" smtClean="0">
                <a:solidFill>
                  <a:schemeClr val="tx1"/>
                </a:solidFill>
              </a:rPr>
              <a:t>.</a:t>
            </a:r>
          </a:p>
          <a:p>
            <a:pPr algn="ctr"/>
            <a:r>
              <a:rPr lang="en-US" altLang="ja-JP" dirty="0" smtClean="0">
                <a:solidFill>
                  <a:schemeClr val="tx1"/>
                </a:solidFill>
              </a:rPr>
              <a:t>.</a:t>
            </a:r>
          </a:p>
          <a:p>
            <a:pPr algn="ctr"/>
            <a:r>
              <a:rPr kumimoji="1" lang="en-US" altLang="ja-JP" dirty="0">
                <a:solidFill>
                  <a:schemeClr val="tx1"/>
                </a:solidFill>
              </a:rPr>
              <a:t>.</a:t>
            </a:r>
            <a:endParaRPr kumimoji="1" lang="ja-JP" altLang="en-US" dirty="0">
              <a:solidFill>
                <a:schemeClr val="tx1"/>
              </a:solidFill>
            </a:endParaRPr>
          </a:p>
        </p:txBody>
      </p:sp>
      <p:sp>
        <p:nvSpPr>
          <p:cNvPr id="9" name="正方形/長方形 8"/>
          <p:cNvSpPr/>
          <p:nvPr/>
        </p:nvSpPr>
        <p:spPr>
          <a:xfrm>
            <a:off x="3903933" y="4149080"/>
            <a:ext cx="1667427" cy="22322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Stack(){</a:t>
            </a:r>
            <a:endParaRPr lang="en-US" altLang="ja-JP" dirty="0" smtClean="0">
              <a:solidFill>
                <a:schemeClr val="tx1"/>
              </a:solidFill>
            </a:endParaRPr>
          </a:p>
          <a:p>
            <a:pPr algn="ctr"/>
            <a:r>
              <a:rPr kumimoji="1" lang="en-US" altLang="ja-JP" dirty="0" smtClean="0">
                <a:solidFill>
                  <a:schemeClr val="tx1"/>
                </a:solidFill>
              </a:rPr>
              <a:t>.</a:t>
            </a:r>
          </a:p>
          <a:p>
            <a:pPr algn="ctr"/>
            <a:r>
              <a:rPr lang="en-US" altLang="ja-JP" dirty="0" smtClean="0">
                <a:solidFill>
                  <a:schemeClr val="tx1"/>
                </a:solidFill>
              </a:rPr>
              <a:t>.</a:t>
            </a:r>
          </a:p>
          <a:p>
            <a:pPr algn="ctr"/>
            <a:r>
              <a:rPr kumimoji="1" lang="en-US" altLang="ja-JP" dirty="0" smtClean="0">
                <a:solidFill>
                  <a:schemeClr val="tx1"/>
                </a:solidFill>
              </a:rPr>
              <a:t>.</a:t>
            </a:r>
          </a:p>
          <a:p>
            <a:pPr algn="ctr"/>
            <a:r>
              <a:rPr lang="en-US" altLang="ja-JP" dirty="0">
                <a:solidFill>
                  <a:schemeClr val="tx1"/>
                </a:solidFill>
              </a:rPr>
              <a:t>}</a:t>
            </a:r>
            <a:endParaRPr kumimoji="1" lang="ja-JP" altLang="en-US" dirty="0">
              <a:solidFill>
                <a:schemeClr val="tx1"/>
              </a:solidFill>
            </a:endParaRPr>
          </a:p>
        </p:txBody>
      </p:sp>
      <p:sp>
        <p:nvSpPr>
          <p:cNvPr id="10" name="正方形/長方形 9"/>
          <p:cNvSpPr/>
          <p:nvPr/>
        </p:nvSpPr>
        <p:spPr>
          <a:xfrm>
            <a:off x="6341818" y="4149080"/>
            <a:ext cx="1667427" cy="22322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Class Person{</a:t>
            </a:r>
            <a:endParaRPr lang="en-US" altLang="ja-JP" dirty="0" smtClean="0">
              <a:solidFill>
                <a:schemeClr val="tx1"/>
              </a:solidFill>
            </a:endParaRPr>
          </a:p>
          <a:p>
            <a:pPr algn="ctr"/>
            <a:r>
              <a:rPr kumimoji="1" lang="en-US" altLang="ja-JP" dirty="0" smtClean="0">
                <a:solidFill>
                  <a:schemeClr val="tx1"/>
                </a:solidFill>
              </a:rPr>
              <a:t>.</a:t>
            </a:r>
          </a:p>
          <a:p>
            <a:pPr algn="ctr"/>
            <a:r>
              <a:rPr lang="en-US" altLang="ja-JP" dirty="0" smtClean="0">
                <a:solidFill>
                  <a:schemeClr val="tx1"/>
                </a:solidFill>
              </a:rPr>
              <a:t>.</a:t>
            </a:r>
          </a:p>
          <a:p>
            <a:pPr algn="ctr"/>
            <a:r>
              <a:rPr kumimoji="1" lang="en-US" altLang="ja-JP" dirty="0" smtClean="0">
                <a:solidFill>
                  <a:schemeClr val="tx1"/>
                </a:solidFill>
              </a:rPr>
              <a:t>.</a:t>
            </a:r>
          </a:p>
          <a:p>
            <a:pPr algn="ctr"/>
            <a:r>
              <a:rPr lang="en-US" altLang="ja-JP" dirty="0" smtClean="0">
                <a:solidFill>
                  <a:schemeClr val="tx1"/>
                </a:solidFill>
              </a:rPr>
              <a:t>}</a:t>
            </a:r>
            <a:endParaRPr kumimoji="1" lang="ja-JP" altLang="en-US" dirty="0">
              <a:solidFill>
                <a:schemeClr val="tx1"/>
              </a:solidFill>
            </a:endParaRPr>
          </a:p>
        </p:txBody>
      </p:sp>
      <p:sp>
        <p:nvSpPr>
          <p:cNvPr id="11" name="テキスト ボックス 10"/>
          <p:cNvSpPr txBox="1"/>
          <p:nvPr/>
        </p:nvSpPr>
        <p:spPr>
          <a:xfrm>
            <a:off x="1241529" y="3820398"/>
            <a:ext cx="1495922" cy="369332"/>
          </a:xfrm>
          <a:prstGeom prst="rect">
            <a:avLst/>
          </a:prstGeom>
          <a:noFill/>
        </p:spPr>
        <p:txBody>
          <a:bodyPr wrap="none" rtlCol="0">
            <a:spAutoFit/>
          </a:bodyPr>
          <a:lstStyle/>
          <a:p>
            <a:r>
              <a:rPr lang="ja-JP" altLang="en-US" dirty="0"/>
              <a:t>単純データ型</a:t>
            </a:r>
            <a:endParaRPr kumimoji="1" lang="ja-JP" altLang="en-US" dirty="0"/>
          </a:p>
        </p:txBody>
      </p:sp>
      <p:sp>
        <p:nvSpPr>
          <p:cNvPr id="12" name="テキスト ボックス 11"/>
          <p:cNvSpPr txBox="1"/>
          <p:nvPr/>
        </p:nvSpPr>
        <p:spPr>
          <a:xfrm>
            <a:off x="3989685" y="3779748"/>
            <a:ext cx="1495922" cy="369332"/>
          </a:xfrm>
          <a:prstGeom prst="rect">
            <a:avLst/>
          </a:prstGeom>
          <a:noFill/>
        </p:spPr>
        <p:txBody>
          <a:bodyPr wrap="none" rtlCol="0">
            <a:spAutoFit/>
          </a:bodyPr>
          <a:lstStyle/>
          <a:p>
            <a:r>
              <a:rPr kumimoji="1" lang="ja-JP" altLang="en-US" dirty="0" smtClean="0"/>
              <a:t>抽象データ型</a:t>
            </a:r>
            <a:endParaRPr kumimoji="1" lang="ja-JP" altLang="en-US" dirty="0"/>
          </a:p>
        </p:txBody>
      </p:sp>
      <p:sp>
        <p:nvSpPr>
          <p:cNvPr id="13" name="テキスト ボックス 12"/>
          <p:cNvSpPr txBox="1"/>
          <p:nvPr/>
        </p:nvSpPr>
        <p:spPr>
          <a:xfrm>
            <a:off x="6677638" y="3779748"/>
            <a:ext cx="995785" cy="369332"/>
          </a:xfrm>
          <a:prstGeom prst="rect">
            <a:avLst/>
          </a:prstGeom>
          <a:noFill/>
        </p:spPr>
        <p:txBody>
          <a:bodyPr wrap="none" rtlCol="0">
            <a:spAutoFit/>
          </a:bodyPr>
          <a:lstStyle/>
          <a:p>
            <a:r>
              <a:rPr kumimoji="1" lang="ja-JP" altLang="en-US" dirty="0" smtClean="0"/>
              <a:t>クラス型</a:t>
            </a:r>
            <a:endParaRPr kumimoji="1" lang="ja-JP" altLang="en-US" dirty="0"/>
          </a:p>
        </p:txBody>
      </p:sp>
      <p:sp>
        <p:nvSpPr>
          <p:cNvPr id="14" name="テキスト ボックス 13"/>
          <p:cNvSpPr txBox="1"/>
          <p:nvPr/>
        </p:nvSpPr>
        <p:spPr>
          <a:xfrm>
            <a:off x="84937" y="5773906"/>
            <a:ext cx="1631353" cy="923330"/>
          </a:xfrm>
          <a:prstGeom prst="rect">
            <a:avLst/>
          </a:prstGeom>
          <a:solidFill>
            <a:schemeClr val="bg1"/>
          </a:solidFill>
        </p:spPr>
        <p:txBody>
          <a:bodyPr wrap="square" rtlCol="0">
            <a:spAutoFit/>
          </a:bodyPr>
          <a:lstStyle/>
          <a:p>
            <a:r>
              <a:rPr kumimoji="1" lang="ja-JP" altLang="en-US" dirty="0" smtClean="0"/>
              <a:t>他から</a:t>
            </a:r>
            <a:endParaRPr kumimoji="1" lang="en-US" altLang="ja-JP" dirty="0" smtClean="0"/>
          </a:p>
          <a:p>
            <a:r>
              <a:rPr lang="ja-JP" altLang="en-US" dirty="0"/>
              <a:t>グローバル</a:t>
            </a:r>
            <a:r>
              <a:rPr lang="ja-JP" altLang="en-US" dirty="0" smtClean="0"/>
              <a:t>に</a:t>
            </a:r>
            <a:endParaRPr lang="en-US" altLang="ja-JP" dirty="0" smtClean="0"/>
          </a:p>
          <a:p>
            <a:r>
              <a:rPr kumimoji="1" lang="ja-JP" altLang="en-US" dirty="0"/>
              <a:t>参照可能</a:t>
            </a:r>
          </a:p>
        </p:txBody>
      </p:sp>
      <p:sp>
        <p:nvSpPr>
          <p:cNvPr id="15" name="テキスト ボックス 14"/>
          <p:cNvSpPr txBox="1"/>
          <p:nvPr/>
        </p:nvSpPr>
        <p:spPr>
          <a:xfrm>
            <a:off x="7812360" y="5776486"/>
            <a:ext cx="1107996" cy="369332"/>
          </a:xfrm>
          <a:prstGeom prst="rect">
            <a:avLst/>
          </a:prstGeom>
          <a:solidFill>
            <a:schemeClr val="bg1"/>
          </a:solidFill>
          <a:ln>
            <a:solidFill>
              <a:schemeClr val="bg1"/>
            </a:solidFill>
          </a:ln>
        </p:spPr>
        <p:txBody>
          <a:bodyPr wrap="none" rtlCol="0">
            <a:spAutoFit/>
          </a:bodyPr>
          <a:lstStyle/>
          <a:p>
            <a:r>
              <a:rPr kumimoji="1" lang="ja-JP" altLang="en-US" dirty="0" smtClean="0"/>
              <a:t>名前は？</a:t>
            </a:r>
            <a:endParaRPr kumimoji="1" lang="ja-JP" altLang="en-US" dirty="0"/>
          </a:p>
        </p:txBody>
      </p:sp>
      <p:sp>
        <p:nvSpPr>
          <p:cNvPr id="16" name="テキスト ボックス 15"/>
          <p:cNvSpPr txBox="1"/>
          <p:nvPr/>
        </p:nvSpPr>
        <p:spPr>
          <a:xfrm>
            <a:off x="2263986" y="5773906"/>
            <a:ext cx="1631353" cy="923330"/>
          </a:xfrm>
          <a:prstGeom prst="rect">
            <a:avLst/>
          </a:prstGeom>
          <a:solidFill>
            <a:schemeClr val="bg1"/>
          </a:solidFill>
        </p:spPr>
        <p:txBody>
          <a:bodyPr wrap="square" rtlCol="0">
            <a:spAutoFit/>
          </a:bodyPr>
          <a:lstStyle/>
          <a:p>
            <a:r>
              <a:rPr kumimoji="1" lang="ja-JP" altLang="en-US" dirty="0" smtClean="0"/>
              <a:t>他から</a:t>
            </a:r>
            <a:endParaRPr kumimoji="1" lang="en-US" altLang="ja-JP" dirty="0" smtClean="0"/>
          </a:p>
          <a:p>
            <a:r>
              <a:rPr lang="ja-JP" altLang="en-US" dirty="0"/>
              <a:t>グローバル</a:t>
            </a:r>
            <a:r>
              <a:rPr lang="ja-JP" altLang="en-US" dirty="0" smtClean="0"/>
              <a:t>に</a:t>
            </a:r>
            <a:endParaRPr lang="en-US" altLang="ja-JP" dirty="0" smtClean="0"/>
          </a:p>
          <a:p>
            <a:r>
              <a:rPr kumimoji="1" lang="ja-JP" altLang="en-US" dirty="0"/>
              <a:t>参照可能</a:t>
            </a:r>
          </a:p>
        </p:txBody>
      </p:sp>
      <p:sp>
        <p:nvSpPr>
          <p:cNvPr id="17" name="テキスト ボックス 16"/>
          <p:cNvSpPr txBox="1"/>
          <p:nvPr/>
        </p:nvSpPr>
        <p:spPr>
          <a:xfrm>
            <a:off x="3399194" y="5404574"/>
            <a:ext cx="639919" cy="369332"/>
          </a:xfrm>
          <a:prstGeom prst="rect">
            <a:avLst/>
          </a:prstGeom>
          <a:solidFill>
            <a:schemeClr val="bg1"/>
          </a:solidFill>
        </p:spPr>
        <p:txBody>
          <a:bodyPr wrap="none" rtlCol="0">
            <a:spAutoFit/>
          </a:bodyPr>
          <a:lstStyle/>
          <a:p>
            <a:r>
              <a:rPr kumimoji="1" lang="en-US" altLang="ja-JP" dirty="0" smtClean="0"/>
              <a:t>push</a:t>
            </a:r>
            <a:endParaRPr kumimoji="1" lang="ja-JP" altLang="en-US" dirty="0"/>
          </a:p>
        </p:txBody>
      </p:sp>
      <p:sp>
        <p:nvSpPr>
          <p:cNvPr id="18" name="テキスト ボックス 17"/>
          <p:cNvSpPr txBox="1"/>
          <p:nvPr/>
        </p:nvSpPr>
        <p:spPr>
          <a:xfrm>
            <a:off x="5292080" y="5404574"/>
            <a:ext cx="550151" cy="369332"/>
          </a:xfrm>
          <a:prstGeom prst="rect">
            <a:avLst/>
          </a:prstGeom>
          <a:solidFill>
            <a:schemeClr val="bg1"/>
          </a:solidFill>
          <a:ln>
            <a:solidFill>
              <a:schemeClr val="bg1"/>
            </a:solidFill>
          </a:ln>
        </p:spPr>
        <p:txBody>
          <a:bodyPr wrap="none" rtlCol="0">
            <a:spAutoFit/>
          </a:bodyPr>
          <a:lstStyle/>
          <a:p>
            <a:r>
              <a:rPr kumimoji="1" lang="en-US" altLang="ja-JP" dirty="0" smtClean="0"/>
              <a:t>pop</a:t>
            </a:r>
            <a:endParaRPr kumimoji="1" lang="ja-JP" altLang="en-US" dirty="0"/>
          </a:p>
        </p:txBody>
      </p:sp>
      <p:sp>
        <p:nvSpPr>
          <p:cNvPr id="19" name="テキスト ボックス 18"/>
          <p:cNvSpPr txBox="1"/>
          <p:nvPr/>
        </p:nvSpPr>
        <p:spPr>
          <a:xfrm>
            <a:off x="5787820" y="5776486"/>
            <a:ext cx="1107996" cy="369332"/>
          </a:xfrm>
          <a:prstGeom prst="rect">
            <a:avLst/>
          </a:prstGeom>
          <a:solidFill>
            <a:schemeClr val="bg1"/>
          </a:solidFill>
        </p:spPr>
        <p:txBody>
          <a:bodyPr wrap="none" rtlCol="0">
            <a:spAutoFit/>
          </a:bodyPr>
          <a:lstStyle/>
          <a:p>
            <a:r>
              <a:rPr lang="ja-JP" altLang="en-US" dirty="0"/>
              <a:t>年齢</a:t>
            </a:r>
            <a:r>
              <a:rPr lang="ja-JP" altLang="en-US" dirty="0" smtClean="0"/>
              <a:t>は</a:t>
            </a:r>
            <a:r>
              <a:rPr lang="ja-JP" altLang="en-US" dirty="0"/>
              <a:t>？</a:t>
            </a:r>
            <a:endParaRPr kumimoji="1" lang="ja-JP" altLang="en-US" dirty="0"/>
          </a:p>
        </p:txBody>
      </p:sp>
    </p:spTree>
    <p:extLst>
      <p:ext uri="{BB962C8B-B14F-4D97-AF65-F5344CB8AC3E}">
        <p14:creationId xmlns:p14="http://schemas.microsoft.com/office/powerpoint/2010/main" val="178783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500"/>
                                        <p:tgtEl>
                                          <p:spTgt spid="1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fade">
                                      <p:cBhvr>
                                        <p:cTn id="55" dur="500"/>
                                        <p:tgtEl>
                                          <p:spTgt spid="13"/>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fade">
                                      <p:cBhvr>
                                        <p:cTn id="58" dur="500"/>
                                        <p:tgtEl>
                                          <p:spTgt spid="19"/>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fade">
                                      <p:cBhvr>
                                        <p:cTn id="6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animBg="1"/>
      <p:bldP spid="9" grpId="0" animBg="1"/>
      <p:bldP spid="10" grpId="0" animBg="1"/>
      <p:bldP spid="11" grpId="0"/>
      <p:bldP spid="12" grpId="0"/>
      <p:bldP spid="13" grpId="0"/>
      <p:bldP spid="14" grpId="0" animBg="1"/>
      <p:bldP spid="15" grpId="0" animBg="1"/>
      <p:bldP spid="16" grpId="0" animBg="1"/>
      <p:bldP spid="17" grpId="0" animBg="1"/>
      <p:bldP spid="18" grpId="0" animBg="1"/>
      <p:bldP spid="19"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399</Words>
  <Application>Microsoft Office PowerPoint</Application>
  <PresentationFormat>画面に合わせる (4:3)</PresentationFormat>
  <Paragraphs>125</Paragraphs>
  <Slides>10</Slides>
  <Notes>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UMLの概要と オブジェクト指向の 基本概念</vt:lpstr>
      <vt:lpstr>1-6 モデリングの必要性</vt:lpstr>
      <vt:lpstr>PowerPoint プレゼンテーション</vt:lpstr>
      <vt:lpstr>1-7UMLの有用性</vt:lpstr>
      <vt:lpstr>1-8オブジェクト思考の基本概念</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Owner</cp:lastModifiedBy>
  <cp:revision>20</cp:revision>
  <dcterms:created xsi:type="dcterms:W3CDTF">2011-04-22T01:21:56Z</dcterms:created>
  <dcterms:modified xsi:type="dcterms:W3CDTF">2011-04-25T03:50:15Z</dcterms:modified>
</cp:coreProperties>
</file>