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CC3105-F4C9-4332-992E-9E6F152E852F}" type="datetimeFigureOut">
              <a:rPr kumimoji="1" lang="ja-JP" altLang="en-US" smtClean="0"/>
              <a:t>2011/5/12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95776-7A39-4E9F-981C-87F23DAAB649}" type="slidenum">
              <a:rPr kumimoji="1" lang="ja-JP" altLang="en-US" smtClean="0"/>
              <a:t>‹#›</a:t>
            </a:fld>
            <a:endParaRPr kumimoji="1" lang="ja-JP" altLang="en-US"/>
          </a:p>
        </p:txBody>
      </p:sp>
    </p:spTree>
    <p:extLst>
      <p:ext uri="{BB962C8B-B14F-4D97-AF65-F5344CB8AC3E}">
        <p14:creationId xmlns:p14="http://schemas.microsoft.com/office/powerpoint/2010/main" val="39472750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195776-7A39-4E9F-981C-87F23DAAB649}" type="slidenum">
              <a:rPr kumimoji="1" lang="ja-JP" altLang="en-US" smtClean="0"/>
              <a:t>11</a:t>
            </a:fld>
            <a:endParaRPr kumimoji="1" lang="ja-JP" altLang="en-US"/>
          </a:p>
        </p:txBody>
      </p:sp>
    </p:spTree>
    <p:extLst>
      <p:ext uri="{BB962C8B-B14F-4D97-AF65-F5344CB8AC3E}">
        <p14:creationId xmlns:p14="http://schemas.microsoft.com/office/powerpoint/2010/main" val="4082153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299343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581129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3336915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418726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1607943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900431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915955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3181611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2338215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84230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16C7166-5DD4-4676-AD7A-D6412404033B}" type="datetimeFigureOut">
              <a:rPr kumimoji="1" lang="ja-JP" altLang="en-US" smtClean="0"/>
              <a:t>2011/5/12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1667627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6C7166-5DD4-4676-AD7A-D6412404033B}" type="datetimeFigureOut">
              <a:rPr kumimoji="1" lang="ja-JP" altLang="en-US" smtClean="0"/>
              <a:t>2011/5/12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84DB8-953D-4E9A-A2E8-44EE12B5EAF3}" type="slidenum">
              <a:rPr kumimoji="1" lang="ja-JP" altLang="en-US" smtClean="0"/>
              <a:t>‹#›</a:t>
            </a:fld>
            <a:endParaRPr kumimoji="1" lang="ja-JP" altLang="en-US"/>
          </a:p>
        </p:txBody>
      </p:sp>
    </p:spTree>
    <p:extLst>
      <p:ext uri="{BB962C8B-B14F-4D97-AF65-F5344CB8AC3E}">
        <p14:creationId xmlns:p14="http://schemas.microsoft.com/office/powerpoint/2010/main" val="1954200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ユースケース図</a:t>
            </a:r>
            <a:r>
              <a:rPr kumimoji="1" lang="en-US" altLang="ja-JP" dirty="0" smtClean="0"/>
              <a:t>2-4</a:t>
            </a:r>
            <a:r>
              <a:rPr kumimoji="1" lang="ja-JP" altLang="en-US" dirty="0" smtClean="0"/>
              <a:t>～</a:t>
            </a:r>
            <a:endParaRPr kumimoji="1" lang="ja-JP" altLang="en-US" dirty="0"/>
          </a:p>
        </p:txBody>
      </p:sp>
      <p:sp>
        <p:nvSpPr>
          <p:cNvPr id="3" name="サブタイトル 2"/>
          <p:cNvSpPr>
            <a:spLocks noGrp="1"/>
          </p:cNvSpPr>
          <p:nvPr>
            <p:ph type="subTitle" idx="1"/>
          </p:nvPr>
        </p:nvSpPr>
        <p:spPr/>
        <p:txBody>
          <a:bodyPr/>
          <a:lstStyle/>
          <a:p>
            <a:r>
              <a:rPr kumimoji="1" lang="en-US" altLang="ja-JP" dirty="0" smtClean="0"/>
              <a:t>FM11012</a:t>
            </a:r>
          </a:p>
          <a:p>
            <a:r>
              <a:rPr kumimoji="1" lang="ja-JP" altLang="en-US" dirty="0" smtClean="0"/>
              <a:t>中島拓也</a:t>
            </a:r>
            <a:endParaRPr kumimoji="1" lang="ja-JP" altLang="en-US" dirty="0"/>
          </a:p>
        </p:txBody>
      </p:sp>
    </p:spTree>
    <p:extLst>
      <p:ext uri="{BB962C8B-B14F-4D97-AF65-F5344CB8AC3E}">
        <p14:creationId xmlns:p14="http://schemas.microsoft.com/office/powerpoint/2010/main" val="1725065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関連</a:t>
            </a:r>
            <a:endParaRPr kumimoji="1" lang="ja-JP" altLang="en-US" dirty="0"/>
          </a:p>
        </p:txBody>
      </p:sp>
      <p:sp>
        <p:nvSpPr>
          <p:cNvPr id="3" name="コンテンツ プレースホルダー 2"/>
          <p:cNvSpPr>
            <a:spLocks noGrp="1"/>
          </p:cNvSpPr>
          <p:nvPr>
            <p:ph idx="1"/>
          </p:nvPr>
        </p:nvSpPr>
        <p:spPr/>
        <p:txBody>
          <a:bodyPr/>
          <a:lstStyle/>
          <a:p>
            <a:r>
              <a:rPr lang="ja-JP" altLang="en-US" dirty="0"/>
              <a:t>実線</a:t>
            </a:r>
            <a:r>
              <a:rPr kumimoji="1" lang="ja-JP" altLang="en-US" dirty="0" smtClean="0"/>
              <a:t>で表現する。</a:t>
            </a:r>
            <a:endParaRPr kumimoji="1" lang="en-US" altLang="ja-JP" dirty="0" smtClean="0"/>
          </a:p>
          <a:p>
            <a:r>
              <a:rPr lang="ja-JP" altLang="en-US" dirty="0" smtClean="0"/>
              <a:t>多重度</a:t>
            </a:r>
            <a:r>
              <a:rPr lang="en-US" altLang="ja-JP" dirty="0" smtClean="0"/>
              <a:t>(</a:t>
            </a:r>
            <a:r>
              <a:rPr lang="ja-JP" altLang="en-US" sz="2400" dirty="0" smtClean="0"/>
              <a:t>他のクラスのオブジェクトが接続される可能性のある要素の数</a:t>
            </a:r>
            <a:r>
              <a:rPr lang="en-US" altLang="ja-JP" dirty="0" smtClean="0"/>
              <a:t>)</a:t>
            </a:r>
            <a:r>
              <a:rPr lang="ja-JP" altLang="en-US" dirty="0" smtClean="0"/>
              <a:t>を</a:t>
            </a:r>
            <a:r>
              <a:rPr lang="ja-JP" altLang="en-US" dirty="0"/>
              <a:t>つけることも</a:t>
            </a:r>
            <a:r>
              <a:rPr lang="ja-JP" altLang="en-US" dirty="0" smtClean="0"/>
              <a:t>可能。</a:t>
            </a:r>
            <a:endParaRPr lang="en-US" altLang="ja-JP" dirty="0"/>
          </a:p>
          <a:p>
            <a:r>
              <a:rPr kumimoji="1" lang="ja-JP" altLang="en-US" dirty="0" smtClean="0"/>
              <a:t>「注文受付係」アクターから「注文を受け付ける」ユースケースへの関連を表現。</a:t>
            </a:r>
            <a:endParaRPr kumimoji="1" lang="en-US" altLang="ja-JP" dirty="0" smtClean="0"/>
          </a:p>
          <a:p>
            <a:endParaRPr kumimoji="1" lang="ja-JP" altLang="en-US" dirty="0"/>
          </a:p>
        </p:txBody>
      </p:sp>
      <p:pic>
        <p:nvPicPr>
          <p:cNvPr id="1026" name="Picture 2" descr="C:\Users\takuya\AppData\Local\Microsoft\Windows\Temporary Internet Files\Content.IE5\MN8PE16F\MC90028029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4221088"/>
            <a:ext cx="1728192" cy="2088232"/>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1107239" y="6357709"/>
            <a:ext cx="974947" cy="369332"/>
          </a:xfrm>
          <a:prstGeom prst="rect">
            <a:avLst/>
          </a:prstGeom>
          <a:noFill/>
        </p:spPr>
        <p:txBody>
          <a:bodyPr wrap="none" rtlCol="0">
            <a:spAutoFit/>
          </a:bodyPr>
          <a:lstStyle/>
          <a:p>
            <a:r>
              <a:rPr kumimoji="1" lang="ja-JP" altLang="en-US" dirty="0" smtClean="0"/>
              <a:t>アクター</a:t>
            </a:r>
            <a:endParaRPr kumimoji="1" lang="ja-JP" altLang="en-US" dirty="0"/>
          </a:p>
        </p:txBody>
      </p:sp>
      <p:cxnSp>
        <p:nvCxnSpPr>
          <p:cNvPr id="6" name="直線コネクタ 5"/>
          <p:cNvCxnSpPr/>
          <p:nvPr/>
        </p:nvCxnSpPr>
        <p:spPr>
          <a:xfrm>
            <a:off x="2915816" y="5265204"/>
            <a:ext cx="2592288"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2915816" y="5265204"/>
            <a:ext cx="341760" cy="369332"/>
          </a:xfrm>
          <a:prstGeom prst="rect">
            <a:avLst/>
          </a:prstGeom>
          <a:noFill/>
        </p:spPr>
        <p:txBody>
          <a:bodyPr wrap="none" rtlCol="0">
            <a:spAutoFit/>
          </a:bodyPr>
          <a:lstStyle/>
          <a:p>
            <a:r>
              <a:rPr kumimoji="1" lang="ja-JP" altLang="en-US" dirty="0" smtClean="0"/>
              <a:t>１</a:t>
            </a:r>
            <a:endParaRPr kumimoji="1" lang="ja-JP" altLang="en-US" dirty="0"/>
          </a:p>
        </p:txBody>
      </p:sp>
      <p:sp>
        <p:nvSpPr>
          <p:cNvPr id="9" name="テキスト ボックス 8"/>
          <p:cNvSpPr txBox="1"/>
          <p:nvPr/>
        </p:nvSpPr>
        <p:spPr>
          <a:xfrm>
            <a:off x="5077184" y="5265204"/>
            <a:ext cx="415498" cy="369332"/>
          </a:xfrm>
          <a:prstGeom prst="rect">
            <a:avLst/>
          </a:prstGeom>
          <a:noFill/>
        </p:spPr>
        <p:txBody>
          <a:bodyPr wrap="none" rtlCol="0">
            <a:spAutoFit/>
          </a:bodyPr>
          <a:lstStyle/>
          <a:p>
            <a:r>
              <a:rPr kumimoji="1" lang="ja-JP" altLang="en-US" dirty="0" smtClean="0"/>
              <a:t>＊</a:t>
            </a:r>
            <a:endParaRPr kumimoji="1" lang="ja-JP" altLang="en-US" dirty="0"/>
          </a:p>
        </p:txBody>
      </p:sp>
      <p:sp>
        <p:nvSpPr>
          <p:cNvPr id="10" name="円/楕円 9"/>
          <p:cNvSpPr/>
          <p:nvPr/>
        </p:nvSpPr>
        <p:spPr>
          <a:xfrm>
            <a:off x="5522106" y="4918520"/>
            <a:ext cx="2866317" cy="693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rPr>
              <a:t>注文を受け付ける</a:t>
            </a:r>
            <a:endParaRPr kumimoji="1" lang="ja-JP" altLang="en-US" dirty="0">
              <a:solidFill>
                <a:schemeClr val="bg1"/>
              </a:solidFill>
            </a:endParaRPr>
          </a:p>
        </p:txBody>
      </p:sp>
      <p:cxnSp>
        <p:nvCxnSpPr>
          <p:cNvPr id="12" name="曲線コネクタ 11"/>
          <p:cNvCxnSpPr>
            <a:stCxn id="7" idx="2"/>
          </p:cNvCxnSpPr>
          <p:nvPr/>
        </p:nvCxnSpPr>
        <p:spPr>
          <a:xfrm rot="16200000" flipH="1">
            <a:off x="3383944" y="5337288"/>
            <a:ext cx="530768" cy="1125264"/>
          </a:xfrm>
          <a:prstGeom prst="curvedConnector2">
            <a:avLst/>
          </a:prstGeom>
        </p:spPr>
        <p:style>
          <a:lnRef idx="1">
            <a:schemeClr val="accent1"/>
          </a:lnRef>
          <a:fillRef idx="0">
            <a:schemeClr val="accent1"/>
          </a:fillRef>
          <a:effectRef idx="0">
            <a:schemeClr val="accent1"/>
          </a:effectRef>
          <a:fontRef idx="minor">
            <a:schemeClr val="tx1"/>
          </a:fontRef>
        </p:style>
      </p:cxnSp>
      <p:cxnSp>
        <p:nvCxnSpPr>
          <p:cNvPr id="15" name="曲線コネクタ 14"/>
          <p:cNvCxnSpPr>
            <a:endCxn id="9" idx="2"/>
          </p:cNvCxnSpPr>
          <p:nvPr/>
        </p:nvCxnSpPr>
        <p:spPr>
          <a:xfrm flipV="1">
            <a:off x="4211960" y="5634536"/>
            <a:ext cx="1072973" cy="530768"/>
          </a:xfrm>
          <a:prstGeom prst="curvedConnector2">
            <a:avLst/>
          </a:prstGeom>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3773378" y="6289089"/>
            <a:ext cx="877163" cy="369332"/>
          </a:xfrm>
          <a:prstGeom prst="rect">
            <a:avLst/>
          </a:prstGeom>
          <a:noFill/>
        </p:spPr>
        <p:txBody>
          <a:bodyPr wrap="none" rtlCol="0">
            <a:spAutoFit/>
          </a:bodyPr>
          <a:lstStyle/>
          <a:p>
            <a:r>
              <a:rPr kumimoji="1" lang="ja-JP" altLang="en-US" dirty="0" smtClean="0"/>
              <a:t>多重度</a:t>
            </a:r>
            <a:endParaRPr kumimoji="1" lang="ja-JP" altLang="en-US" dirty="0"/>
          </a:p>
        </p:txBody>
      </p:sp>
      <p:sp>
        <p:nvSpPr>
          <p:cNvPr id="18" name="テキスト ボックス 17"/>
          <p:cNvSpPr txBox="1"/>
          <p:nvPr/>
        </p:nvSpPr>
        <p:spPr>
          <a:xfrm>
            <a:off x="3979068" y="4895872"/>
            <a:ext cx="646331" cy="369332"/>
          </a:xfrm>
          <a:prstGeom prst="rect">
            <a:avLst/>
          </a:prstGeom>
          <a:noFill/>
        </p:spPr>
        <p:txBody>
          <a:bodyPr wrap="none" rtlCol="0">
            <a:spAutoFit/>
          </a:bodyPr>
          <a:lstStyle/>
          <a:p>
            <a:r>
              <a:rPr kumimoji="1" lang="ja-JP" altLang="en-US" dirty="0" smtClean="0"/>
              <a:t>関連</a:t>
            </a:r>
            <a:endParaRPr kumimoji="1" lang="ja-JP" altLang="en-US" dirty="0"/>
          </a:p>
        </p:txBody>
      </p:sp>
    </p:spTree>
    <p:extLst>
      <p:ext uri="{BB962C8B-B14F-4D97-AF65-F5344CB8AC3E}">
        <p14:creationId xmlns:p14="http://schemas.microsoft.com/office/powerpoint/2010/main" val="2461739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包含</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400" dirty="0" smtClean="0"/>
              <a:t>イベントフローで共通だった部分を図示でき、複数のイベントフローの関係を視覚的に理解することが可能となる。</a:t>
            </a:r>
            <a:endParaRPr kumimoji="1" lang="en-US" altLang="ja-JP" sz="2400" dirty="0" smtClean="0"/>
          </a:p>
          <a:p>
            <a:r>
              <a:rPr kumimoji="1" lang="ja-JP" altLang="en-US" sz="2400" dirty="0" smtClean="0"/>
              <a:t>例えば、ユースケース</a:t>
            </a:r>
            <a:r>
              <a:rPr kumimoji="1" lang="en-US" altLang="ja-JP" sz="2400" dirty="0" smtClean="0"/>
              <a:t>A</a:t>
            </a:r>
            <a:r>
              <a:rPr kumimoji="1" lang="ja-JP" altLang="en-US" sz="2400" dirty="0" smtClean="0"/>
              <a:t>とユースケース</a:t>
            </a:r>
            <a:r>
              <a:rPr kumimoji="1" lang="en-US" altLang="ja-JP" sz="2400" dirty="0" smtClean="0"/>
              <a:t>B</a:t>
            </a:r>
            <a:r>
              <a:rPr kumimoji="1" lang="ja-JP" altLang="en-US" sz="2400" dirty="0" smtClean="0"/>
              <a:t>の一部に同様の流れがある場合、その部分をくくりだして新たなユースケース</a:t>
            </a:r>
            <a:r>
              <a:rPr kumimoji="1" lang="en-US" altLang="ja-JP" sz="2400" dirty="0" smtClean="0"/>
              <a:t>C</a:t>
            </a:r>
            <a:r>
              <a:rPr kumimoji="1" lang="ja-JP" altLang="en-US" sz="2400" dirty="0" smtClean="0"/>
              <a:t>を作成する。</a:t>
            </a:r>
            <a:endParaRPr kumimoji="1" lang="en-US" altLang="ja-JP" sz="2400" dirty="0" smtClean="0"/>
          </a:p>
          <a:p>
            <a:endParaRPr kumimoji="1" lang="en-US" altLang="ja-JP" sz="2400" dirty="0" smtClean="0"/>
          </a:p>
          <a:p>
            <a:r>
              <a:rPr lang="ja-JP" altLang="en-US" sz="2400" dirty="0"/>
              <a:t>ステレオタイプを</a:t>
            </a:r>
            <a:r>
              <a:rPr lang="ja-JP" altLang="en-US" sz="2400" dirty="0" smtClean="0"/>
              <a:t>つけた依存関係を、包含するユースケースから包含されるユースケースに対して引いて表現する。</a:t>
            </a:r>
            <a:endParaRPr kumimoji="1" lang="en-US" altLang="ja-JP" sz="2400" dirty="0" smtClean="0"/>
          </a:p>
        </p:txBody>
      </p:sp>
      <p:sp>
        <p:nvSpPr>
          <p:cNvPr id="4" name="円/楕円 3"/>
          <p:cNvSpPr/>
          <p:nvPr/>
        </p:nvSpPr>
        <p:spPr>
          <a:xfrm>
            <a:off x="1668830" y="4911372"/>
            <a:ext cx="151216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endParaRPr kumimoji="1" lang="ja-JP" altLang="en-US" dirty="0"/>
          </a:p>
        </p:txBody>
      </p:sp>
      <p:sp>
        <p:nvSpPr>
          <p:cNvPr id="5" name="円/楕円 4"/>
          <p:cNvSpPr/>
          <p:nvPr/>
        </p:nvSpPr>
        <p:spPr>
          <a:xfrm>
            <a:off x="1655406" y="5752468"/>
            <a:ext cx="151216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B</a:t>
            </a:r>
            <a:endParaRPr kumimoji="1" lang="ja-JP" altLang="en-US" dirty="0"/>
          </a:p>
        </p:txBody>
      </p:sp>
      <p:sp>
        <p:nvSpPr>
          <p:cNvPr id="6" name="円/楕円 5"/>
          <p:cNvSpPr/>
          <p:nvPr/>
        </p:nvSpPr>
        <p:spPr>
          <a:xfrm>
            <a:off x="4355976" y="5343420"/>
            <a:ext cx="151216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29" name="テキスト ボックス 28"/>
          <p:cNvSpPr txBox="1"/>
          <p:nvPr/>
        </p:nvSpPr>
        <p:spPr>
          <a:xfrm>
            <a:off x="171560" y="5388057"/>
            <a:ext cx="1376104" cy="253916"/>
          </a:xfrm>
          <a:prstGeom prst="rect">
            <a:avLst/>
          </a:prstGeom>
          <a:noFill/>
          <a:ln>
            <a:solidFill>
              <a:schemeClr val="accent1"/>
            </a:solidFill>
          </a:ln>
        </p:spPr>
        <p:txBody>
          <a:bodyPr wrap="square" rtlCol="0">
            <a:spAutoFit/>
          </a:bodyPr>
          <a:lstStyle/>
          <a:p>
            <a:pPr algn="ctr"/>
            <a:r>
              <a:rPr kumimoji="1" lang="ja-JP" altLang="en-US" sz="1050" b="1" dirty="0" smtClean="0"/>
              <a:t>包含するユーケース</a:t>
            </a:r>
            <a:endParaRPr kumimoji="1" lang="ja-JP" altLang="en-US" sz="1050" b="1" dirty="0"/>
          </a:p>
        </p:txBody>
      </p:sp>
      <p:cxnSp>
        <p:nvCxnSpPr>
          <p:cNvPr id="31" name="曲線コネクタ 30"/>
          <p:cNvCxnSpPr>
            <a:stCxn id="29" idx="3"/>
            <a:endCxn id="4" idx="3"/>
          </p:cNvCxnSpPr>
          <p:nvPr/>
        </p:nvCxnSpPr>
        <p:spPr>
          <a:xfrm flipV="1">
            <a:off x="1547664" y="5280148"/>
            <a:ext cx="342618" cy="234867"/>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曲線コネクタ 33"/>
          <p:cNvCxnSpPr>
            <a:stCxn id="29" idx="3"/>
            <a:endCxn id="5" idx="1"/>
          </p:cNvCxnSpPr>
          <p:nvPr/>
        </p:nvCxnSpPr>
        <p:spPr>
          <a:xfrm>
            <a:off x="1547664" y="5515015"/>
            <a:ext cx="329194" cy="300725"/>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3577044" y="4906142"/>
            <a:ext cx="1330814" cy="369332"/>
          </a:xfrm>
          <a:prstGeom prst="rect">
            <a:avLst/>
          </a:prstGeom>
          <a:noFill/>
        </p:spPr>
        <p:txBody>
          <a:bodyPr wrap="none" rtlCol="0">
            <a:spAutoFit/>
          </a:bodyPr>
          <a:lstStyle/>
          <a:p>
            <a:r>
              <a:rPr lang="en-US" altLang="ja-JP" dirty="0" smtClean="0"/>
              <a:t>&lt;&lt;include&gt;&gt;</a:t>
            </a:r>
            <a:endParaRPr kumimoji="1" lang="ja-JP" altLang="en-US" dirty="0"/>
          </a:p>
        </p:txBody>
      </p:sp>
      <p:sp>
        <p:nvSpPr>
          <p:cNvPr id="73" name="テキスト ボックス 72"/>
          <p:cNvSpPr txBox="1"/>
          <p:nvPr/>
        </p:nvSpPr>
        <p:spPr>
          <a:xfrm>
            <a:off x="3577044" y="5815740"/>
            <a:ext cx="1330814" cy="369332"/>
          </a:xfrm>
          <a:prstGeom prst="rect">
            <a:avLst/>
          </a:prstGeom>
          <a:noFill/>
        </p:spPr>
        <p:txBody>
          <a:bodyPr wrap="none" rtlCol="0">
            <a:spAutoFit/>
          </a:bodyPr>
          <a:lstStyle/>
          <a:p>
            <a:r>
              <a:rPr kumimoji="1" lang="en-US" altLang="ja-JP" dirty="0" smtClean="0"/>
              <a:t>&lt;&lt;include&gt;&gt;</a:t>
            </a:r>
            <a:endParaRPr kumimoji="1" lang="ja-JP" altLang="en-US" dirty="0"/>
          </a:p>
        </p:txBody>
      </p:sp>
      <p:sp>
        <p:nvSpPr>
          <p:cNvPr id="74" name="テキスト ボックス 73"/>
          <p:cNvSpPr txBox="1"/>
          <p:nvPr/>
        </p:nvSpPr>
        <p:spPr>
          <a:xfrm>
            <a:off x="5724128" y="5968492"/>
            <a:ext cx="1497526" cy="246221"/>
          </a:xfrm>
          <a:prstGeom prst="rect">
            <a:avLst/>
          </a:prstGeom>
          <a:noFill/>
        </p:spPr>
        <p:txBody>
          <a:bodyPr wrap="none" rtlCol="0">
            <a:spAutoFit/>
          </a:bodyPr>
          <a:lstStyle/>
          <a:p>
            <a:r>
              <a:rPr lang="ja-JP" altLang="en-US" sz="1000" b="1" dirty="0" smtClean="0"/>
              <a:t>包含されるユースケース</a:t>
            </a:r>
            <a:endParaRPr kumimoji="1" lang="ja-JP" altLang="en-US" sz="1000" b="1" dirty="0"/>
          </a:p>
        </p:txBody>
      </p:sp>
      <p:cxnSp>
        <p:nvCxnSpPr>
          <p:cNvPr id="76" name="曲線コネクタ 75"/>
          <p:cNvCxnSpPr>
            <a:stCxn id="74" idx="0"/>
            <a:endCxn id="6" idx="6"/>
          </p:cNvCxnSpPr>
          <p:nvPr/>
        </p:nvCxnSpPr>
        <p:spPr>
          <a:xfrm rot="16200000" flipV="1">
            <a:off x="5965994" y="5461594"/>
            <a:ext cx="409048" cy="604747"/>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p:nvPr/>
        </p:nvSpPr>
        <p:spPr>
          <a:xfrm rot="1292051">
            <a:off x="2976946" y="5155022"/>
            <a:ext cx="1569660" cy="369332"/>
          </a:xfrm>
          <a:prstGeom prst="rect">
            <a:avLst/>
          </a:prstGeom>
          <a:noFill/>
        </p:spPr>
        <p:txBody>
          <a:bodyPr wrap="none" rtlCol="0">
            <a:spAutoFit/>
          </a:bodyPr>
          <a:lstStyle/>
          <a:p>
            <a:r>
              <a:rPr kumimoji="1" lang="en-US" altLang="ja-JP" dirty="0" smtClean="0"/>
              <a:t>------------------&gt;</a:t>
            </a:r>
            <a:endParaRPr kumimoji="1" lang="ja-JP" altLang="en-US" dirty="0"/>
          </a:p>
        </p:txBody>
      </p:sp>
      <p:sp>
        <p:nvSpPr>
          <p:cNvPr id="79" name="テキスト ボックス 78"/>
          <p:cNvSpPr txBox="1"/>
          <p:nvPr/>
        </p:nvSpPr>
        <p:spPr>
          <a:xfrm rot="20493146">
            <a:off x="2972903" y="5579300"/>
            <a:ext cx="1569660" cy="369332"/>
          </a:xfrm>
          <a:prstGeom prst="rect">
            <a:avLst/>
          </a:prstGeom>
          <a:noFill/>
        </p:spPr>
        <p:txBody>
          <a:bodyPr wrap="none" rtlCol="0">
            <a:spAutoFit/>
          </a:bodyPr>
          <a:lstStyle/>
          <a:p>
            <a:r>
              <a:rPr kumimoji="1" lang="en-US" altLang="ja-JP" dirty="0" smtClean="0"/>
              <a:t>------------------&gt;</a:t>
            </a:r>
            <a:endParaRPr kumimoji="1" lang="ja-JP" altLang="en-US" dirty="0"/>
          </a:p>
        </p:txBody>
      </p:sp>
    </p:spTree>
    <p:extLst>
      <p:ext uri="{BB962C8B-B14F-4D97-AF65-F5344CB8AC3E}">
        <p14:creationId xmlns:p14="http://schemas.microsoft.com/office/powerpoint/2010/main" val="3798660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sz="2800" dirty="0" smtClean="0"/>
              <a:t>Web</a:t>
            </a:r>
            <a:r>
              <a:rPr kumimoji="1" lang="ja-JP" altLang="en-US" sz="2800" dirty="0" smtClean="0"/>
              <a:t>ショッピングシステムの例で考えると、「買い物かごに入れる」</a:t>
            </a:r>
            <a:r>
              <a:rPr lang="ja-JP" altLang="en-US" sz="2800" dirty="0" smtClean="0"/>
              <a:t>「買い物かごから戻す」「商品一覧を表示する」「購入する」というユースケースはすべて、ログインしてから行う。</a:t>
            </a:r>
            <a:endParaRPr lang="en-US" altLang="ja-JP" sz="2800" dirty="0" smtClean="0"/>
          </a:p>
          <a:p>
            <a:r>
              <a:rPr kumimoji="1" lang="ja-JP" altLang="en-US" sz="2800" dirty="0"/>
              <a:t>そこ</a:t>
            </a:r>
            <a:r>
              <a:rPr kumimoji="1" lang="ja-JP" altLang="en-US" sz="2800" dirty="0" smtClean="0"/>
              <a:t>で、これらのユースケースから、新たに「ログインする」というユースケースを作成し、包含の関係を引くことが出来る。</a:t>
            </a:r>
            <a:endParaRPr kumimoji="1" lang="en-US" altLang="ja-JP" sz="2800" dirty="0" smtClean="0"/>
          </a:p>
        </p:txBody>
      </p:sp>
      <p:pic>
        <p:nvPicPr>
          <p:cNvPr id="2053" name="Picture 5" descr="C:\Users\takuya\AppData\Local\Microsoft\Windows\Temporary Internet Files\Content.IE5\RZLIG2AK\MC90025043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4754282"/>
            <a:ext cx="1584176" cy="2103718"/>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3788296" y="5023998"/>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かごから戻す</a:t>
            </a:r>
            <a:endParaRPr kumimoji="1" lang="ja-JP" altLang="en-US" sz="1400" dirty="0">
              <a:solidFill>
                <a:schemeClr val="tx1"/>
              </a:solidFill>
            </a:endParaRPr>
          </a:p>
        </p:txBody>
      </p:sp>
      <p:sp>
        <p:nvSpPr>
          <p:cNvPr id="10" name="円/楕円 9"/>
          <p:cNvSpPr/>
          <p:nvPr/>
        </p:nvSpPr>
        <p:spPr>
          <a:xfrm>
            <a:off x="3788296" y="4538258"/>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かごに入れる</a:t>
            </a:r>
            <a:endParaRPr kumimoji="1" lang="ja-JP" altLang="en-US" sz="1400" dirty="0">
              <a:solidFill>
                <a:schemeClr val="tx1"/>
              </a:solidFill>
            </a:endParaRPr>
          </a:p>
        </p:txBody>
      </p:sp>
      <p:sp>
        <p:nvSpPr>
          <p:cNvPr id="11" name="円/楕円 10"/>
          <p:cNvSpPr/>
          <p:nvPr/>
        </p:nvSpPr>
        <p:spPr>
          <a:xfrm>
            <a:off x="3788296" y="5517122"/>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一覧を表示</a:t>
            </a:r>
            <a:endParaRPr kumimoji="1" lang="ja-JP" altLang="en-US" sz="1400" dirty="0">
              <a:solidFill>
                <a:schemeClr val="tx1"/>
              </a:solidFill>
            </a:endParaRPr>
          </a:p>
        </p:txBody>
      </p:sp>
      <p:sp>
        <p:nvSpPr>
          <p:cNvPr id="12" name="円/楕円 11"/>
          <p:cNvSpPr/>
          <p:nvPr/>
        </p:nvSpPr>
        <p:spPr>
          <a:xfrm>
            <a:off x="3788296" y="6021288"/>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購入する</a:t>
            </a:r>
            <a:endParaRPr kumimoji="1" lang="ja-JP" altLang="en-US" sz="1400" dirty="0">
              <a:solidFill>
                <a:schemeClr val="tx1"/>
              </a:solidFill>
            </a:endParaRPr>
          </a:p>
        </p:txBody>
      </p:sp>
      <p:sp>
        <p:nvSpPr>
          <p:cNvPr id="13" name="円/楕円 12"/>
          <p:cNvSpPr/>
          <p:nvPr/>
        </p:nvSpPr>
        <p:spPr>
          <a:xfrm>
            <a:off x="6685384" y="5291518"/>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ログインする</a:t>
            </a:r>
            <a:endParaRPr kumimoji="1" lang="ja-JP" altLang="en-US" sz="1400" dirty="0">
              <a:solidFill>
                <a:schemeClr val="tx1"/>
              </a:solidFill>
            </a:endParaRPr>
          </a:p>
        </p:txBody>
      </p:sp>
      <p:cxnSp>
        <p:nvCxnSpPr>
          <p:cNvPr id="14" name="曲線コネクタ 13"/>
          <p:cNvCxnSpPr>
            <a:endCxn id="10" idx="2"/>
          </p:cNvCxnSpPr>
          <p:nvPr/>
        </p:nvCxnSpPr>
        <p:spPr>
          <a:xfrm rot="5400000" flipH="1" flipV="1">
            <a:off x="2771083" y="4788928"/>
            <a:ext cx="1051859" cy="98256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曲線コネクタ 15"/>
          <p:cNvCxnSpPr>
            <a:stCxn id="2053" idx="3"/>
            <a:endCxn id="5" idx="2"/>
          </p:cNvCxnSpPr>
          <p:nvPr/>
        </p:nvCxnSpPr>
        <p:spPr>
          <a:xfrm flipV="1">
            <a:off x="2771800" y="5240022"/>
            <a:ext cx="1016496" cy="566119"/>
          </a:xfrm>
          <a:prstGeom prst="curvedConnector3">
            <a:avLst>
              <a:gd name="adj1" fmla="val 41004"/>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曲線コネクタ 26"/>
          <p:cNvCxnSpPr>
            <a:stCxn id="2053" idx="3"/>
            <a:endCxn id="12" idx="2"/>
          </p:cNvCxnSpPr>
          <p:nvPr/>
        </p:nvCxnSpPr>
        <p:spPr>
          <a:xfrm>
            <a:off x="2771800" y="5806141"/>
            <a:ext cx="1016496" cy="431171"/>
          </a:xfrm>
          <a:prstGeom prst="curvedConnector3">
            <a:avLst>
              <a:gd name="adj1" fmla="val 4437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053" idx="3"/>
            <a:endCxn id="11" idx="2"/>
          </p:cNvCxnSpPr>
          <p:nvPr/>
        </p:nvCxnSpPr>
        <p:spPr>
          <a:xfrm flipV="1">
            <a:off x="2771800" y="5733146"/>
            <a:ext cx="1016496" cy="729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rot="1494588">
            <a:off x="5393567" y="4867876"/>
            <a:ext cx="1640193" cy="369332"/>
          </a:xfrm>
          <a:prstGeom prst="rect">
            <a:avLst/>
          </a:prstGeom>
          <a:noFill/>
        </p:spPr>
        <p:txBody>
          <a:bodyPr wrap="none" rtlCol="0">
            <a:spAutoFit/>
          </a:bodyPr>
          <a:lstStyle/>
          <a:p>
            <a:r>
              <a:rPr kumimoji="1" lang="en-US" altLang="ja-JP" dirty="0" smtClean="0"/>
              <a:t>-------------------&gt;</a:t>
            </a:r>
            <a:endParaRPr kumimoji="1" lang="ja-JP" altLang="en-US" dirty="0"/>
          </a:p>
        </p:txBody>
      </p:sp>
      <p:sp>
        <p:nvSpPr>
          <p:cNvPr id="53" name="テキスト ボックス 52"/>
          <p:cNvSpPr txBox="1"/>
          <p:nvPr/>
        </p:nvSpPr>
        <p:spPr>
          <a:xfrm rot="762188">
            <a:off x="5429232" y="5171617"/>
            <a:ext cx="1383712"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54" name="テキスト ボックス 53"/>
          <p:cNvSpPr txBox="1"/>
          <p:nvPr/>
        </p:nvSpPr>
        <p:spPr>
          <a:xfrm rot="20980904">
            <a:off x="5376613" y="5401148"/>
            <a:ext cx="1499128" cy="369332"/>
          </a:xfrm>
          <a:prstGeom prst="rect">
            <a:avLst/>
          </a:prstGeom>
          <a:noFill/>
        </p:spPr>
        <p:txBody>
          <a:bodyPr wrap="none" rtlCol="0">
            <a:spAutoFit/>
          </a:bodyPr>
          <a:lstStyle/>
          <a:p>
            <a:r>
              <a:rPr kumimoji="1" lang="en-US" altLang="ja-JP" dirty="0" smtClean="0"/>
              <a:t>-----------------&gt;</a:t>
            </a:r>
            <a:endParaRPr kumimoji="1" lang="ja-JP" altLang="en-US" dirty="0"/>
          </a:p>
        </p:txBody>
      </p:sp>
      <p:sp>
        <p:nvSpPr>
          <p:cNvPr id="55" name="テキスト ボックス 54"/>
          <p:cNvSpPr txBox="1"/>
          <p:nvPr/>
        </p:nvSpPr>
        <p:spPr>
          <a:xfrm rot="20395895">
            <a:off x="5452740" y="5732280"/>
            <a:ext cx="1499128" cy="369332"/>
          </a:xfrm>
          <a:prstGeom prst="rect">
            <a:avLst/>
          </a:prstGeom>
          <a:noFill/>
        </p:spPr>
        <p:txBody>
          <a:bodyPr wrap="none" rtlCol="0">
            <a:spAutoFit/>
          </a:bodyPr>
          <a:lstStyle/>
          <a:p>
            <a:r>
              <a:rPr kumimoji="1" lang="en-US" altLang="ja-JP" dirty="0" smtClean="0"/>
              <a:t>-----------------</a:t>
            </a:r>
            <a:r>
              <a:rPr kumimoji="1" lang="en-US" altLang="ja-JP" dirty="0" smtClean="0">
                <a:sym typeface="Wingdings" pitchFamily="2" charset="2"/>
              </a:rPr>
              <a:t>&gt;</a:t>
            </a:r>
            <a:endParaRPr kumimoji="1" lang="ja-JP" altLang="en-US" dirty="0"/>
          </a:p>
        </p:txBody>
      </p:sp>
      <p:sp>
        <p:nvSpPr>
          <p:cNvPr id="49" name="テキスト ボックス 48"/>
          <p:cNvSpPr txBox="1"/>
          <p:nvPr/>
        </p:nvSpPr>
        <p:spPr>
          <a:xfrm rot="20415083">
            <a:off x="5758763" y="5937542"/>
            <a:ext cx="1330814" cy="369332"/>
          </a:xfrm>
          <a:prstGeom prst="rect">
            <a:avLst/>
          </a:prstGeom>
          <a:noFill/>
        </p:spPr>
        <p:txBody>
          <a:bodyPr wrap="none" rtlCol="0">
            <a:spAutoFit/>
          </a:bodyPr>
          <a:lstStyle/>
          <a:p>
            <a:r>
              <a:rPr kumimoji="1" lang="en-US" altLang="ja-JP" dirty="0" smtClean="0"/>
              <a:t>&lt;&lt;include&gt;&gt;</a:t>
            </a:r>
            <a:endParaRPr kumimoji="1" lang="ja-JP" altLang="en-US" dirty="0"/>
          </a:p>
        </p:txBody>
      </p:sp>
      <p:sp>
        <p:nvSpPr>
          <p:cNvPr id="57" name="テキスト ボックス 56"/>
          <p:cNvSpPr txBox="1"/>
          <p:nvPr/>
        </p:nvSpPr>
        <p:spPr>
          <a:xfrm rot="1545597">
            <a:off x="5714505" y="4651351"/>
            <a:ext cx="1330814" cy="369332"/>
          </a:xfrm>
          <a:prstGeom prst="rect">
            <a:avLst/>
          </a:prstGeom>
          <a:noFill/>
        </p:spPr>
        <p:txBody>
          <a:bodyPr wrap="none" rtlCol="0">
            <a:spAutoFit/>
          </a:bodyPr>
          <a:lstStyle/>
          <a:p>
            <a:r>
              <a:rPr kumimoji="1" lang="en-US" altLang="ja-JP" dirty="0" smtClean="0"/>
              <a:t>&lt;&lt;include&gt;&gt;</a:t>
            </a:r>
            <a:endParaRPr kumimoji="1" lang="ja-JP" altLang="en-US" dirty="0"/>
          </a:p>
        </p:txBody>
      </p:sp>
      <p:sp>
        <p:nvSpPr>
          <p:cNvPr id="58" name="テキスト ボックス 57"/>
          <p:cNvSpPr txBox="1"/>
          <p:nvPr/>
        </p:nvSpPr>
        <p:spPr>
          <a:xfrm rot="944341">
            <a:off x="5329460" y="4998381"/>
            <a:ext cx="1330814" cy="369332"/>
          </a:xfrm>
          <a:prstGeom prst="rect">
            <a:avLst/>
          </a:prstGeom>
          <a:noFill/>
        </p:spPr>
        <p:txBody>
          <a:bodyPr wrap="none" rtlCol="0">
            <a:spAutoFit/>
          </a:bodyPr>
          <a:lstStyle/>
          <a:p>
            <a:r>
              <a:rPr kumimoji="1" lang="en-US" altLang="ja-JP" dirty="0" smtClean="0"/>
              <a:t>&lt;&lt;include&gt;&gt;</a:t>
            </a:r>
            <a:endParaRPr kumimoji="1" lang="ja-JP" altLang="en-US" dirty="0"/>
          </a:p>
        </p:txBody>
      </p:sp>
      <p:sp>
        <p:nvSpPr>
          <p:cNvPr id="59" name="テキスト ボックス 58"/>
          <p:cNvSpPr txBox="1"/>
          <p:nvPr/>
        </p:nvSpPr>
        <p:spPr>
          <a:xfrm rot="20632663">
            <a:off x="5329460" y="5575364"/>
            <a:ext cx="1330814" cy="369332"/>
          </a:xfrm>
          <a:prstGeom prst="rect">
            <a:avLst/>
          </a:prstGeom>
          <a:noFill/>
        </p:spPr>
        <p:txBody>
          <a:bodyPr wrap="none" rtlCol="0">
            <a:spAutoFit/>
          </a:bodyPr>
          <a:lstStyle/>
          <a:p>
            <a:r>
              <a:rPr kumimoji="1" lang="en-US" altLang="ja-JP" dirty="0" smtClean="0"/>
              <a:t>&lt;&lt;include&gt;&gt;</a:t>
            </a:r>
            <a:endParaRPr kumimoji="1" lang="ja-JP" altLang="en-US" dirty="0"/>
          </a:p>
        </p:txBody>
      </p:sp>
    </p:spTree>
    <p:extLst>
      <p:ext uri="{BB962C8B-B14F-4D97-AF65-F5344CB8AC3E}">
        <p14:creationId xmlns:p14="http://schemas.microsoft.com/office/powerpoint/2010/main" val="18675799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拡張</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sz="2800" dirty="0" smtClean="0"/>
              <a:t>あるユースケース</a:t>
            </a:r>
            <a:r>
              <a:rPr kumimoji="1" lang="en-US" altLang="ja-JP" sz="2800" dirty="0" smtClean="0"/>
              <a:t>A</a:t>
            </a:r>
            <a:r>
              <a:rPr kumimoji="1" lang="ja-JP" altLang="en-US" sz="2800" dirty="0" smtClean="0"/>
              <a:t>の、一部分を利用したり利用しなかったりする場合に、その部分を新たなユースケース</a:t>
            </a:r>
            <a:r>
              <a:rPr kumimoji="1" lang="en-US" altLang="ja-JP" sz="2800" dirty="0" smtClean="0"/>
              <a:t>B</a:t>
            </a:r>
            <a:r>
              <a:rPr kumimoji="1" lang="ja-JP" altLang="en-US" sz="2800" dirty="0" smtClean="0"/>
              <a:t>として作成する。</a:t>
            </a:r>
            <a:endParaRPr kumimoji="1" lang="en-US" altLang="ja-JP" sz="2800" dirty="0" smtClean="0"/>
          </a:p>
          <a:p>
            <a:r>
              <a:rPr lang="ja-JP" altLang="en-US" sz="2800" dirty="0" smtClean="0"/>
              <a:t>そして、</a:t>
            </a:r>
            <a:r>
              <a:rPr lang="en-US" altLang="ja-JP" sz="2800" dirty="0"/>
              <a:t> &lt;&lt;extend&gt;&gt;</a:t>
            </a:r>
            <a:r>
              <a:rPr lang="ja-JP" altLang="en-US" sz="2800" dirty="0"/>
              <a:t>を付けた依存関係を、</a:t>
            </a:r>
            <a:r>
              <a:rPr lang="ja-JP" altLang="en-US" sz="2800" dirty="0" smtClean="0"/>
              <a:t>ユースケース</a:t>
            </a:r>
            <a:r>
              <a:rPr lang="en-US" altLang="ja-JP" sz="2800" dirty="0" smtClean="0"/>
              <a:t>B</a:t>
            </a:r>
            <a:r>
              <a:rPr lang="ja-JP" altLang="en-US" sz="2800" dirty="0" smtClean="0"/>
              <a:t>からユースケース</a:t>
            </a:r>
            <a:r>
              <a:rPr lang="en-US" altLang="ja-JP" sz="2800" dirty="0" smtClean="0"/>
              <a:t>A</a:t>
            </a:r>
            <a:r>
              <a:rPr lang="ja-JP" altLang="en-US" sz="2800" dirty="0" smtClean="0"/>
              <a:t>に対して、拡張の関係を引く。</a:t>
            </a:r>
            <a:endParaRPr lang="en-US" altLang="ja-JP" sz="2800" dirty="0" smtClean="0"/>
          </a:p>
          <a:p>
            <a:endParaRPr lang="en-US" altLang="ja-JP" sz="2800" dirty="0" smtClean="0"/>
          </a:p>
          <a:p>
            <a:r>
              <a:rPr kumimoji="1" lang="ja-JP" altLang="en-US" sz="2800" dirty="0" smtClean="0"/>
              <a:t>ユースケース</a:t>
            </a:r>
            <a:r>
              <a:rPr kumimoji="1" lang="en-US" altLang="ja-JP" sz="2800" dirty="0" smtClean="0"/>
              <a:t>B</a:t>
            </a:r>
            <a:r>
              <a:rPr kumimoji="1" lang="ja-JP" altLang="en-US" sz="2800" dirty="0" smtClean="0"/>
              <a:t>がもともと独立したユースケースで、それをユースケース</a:t>
            </a:r>
            <a:r>
              <a:rPr kumimoji="1" lang="en-US" altLang="ja-JP" sz="2800" dirty="0" smtClean="0"/>
              <a:t>A</a:t>
            </a:r>
            <a:r>
              <a:rPr kumimoji="1" lang="ja-JP" altLang="en-US" sz="2800" dirty="0" smtClean="0"/>
              <a:t>がオプショナルに利用する場合も同様に拡張の関係を引く。</a:t>
            </a:r>
            <a:endParaRPr kumimoji="1" lang="en-US" altLang="ja-JP" sz="2800" dirty="0" smtClean="0"/>
          </a:p>
        </p:txBody>
      </p:sp>
    </p:spTree>
    <p:extLst>
      <p:ext uri="{BB962C8B-B14F-4D97-AF65-F5344CB8AC3E}">
        <p14:creationId xmlns:p14="http://schemas.microsoft.com/office/powerpoint/2010/main" val="3810469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normAutofit/>
          </a:bodyPr>
          <a:lstStyle/>
          <a:p>
            <a:r>
              <a:rPr lang="ja-JP" altLang="en-US" sz="2800" dirty="0" smtClean="0"/>
              <a:t>拡張</a:t>
            </a:r>
            <a:r>
              <a:rPr lang="ja-JP" altLang="en-US" sz="2800" dirty="0"/>
              <a:t>される</a:t>
            </a:r>
            <a:r>
              <a:rPr lang="ja-JP" altLang="en-US" sz="2800" dirty="0" smtClean="0"/>
              <a:t>ユースケースの流れの中で拡張を提供するユースケースへ分岐するところが拡張点である。</a:t>
            </a:r>
            <a:endParaRPr lang="en-US" altLang="ja-JP" sz="2800" dirty="0" smtClean="0"/>
          </a:p>
          <a:p>
            <a:r>
              <a:rPr kumimoji="1" lang="ja-JP" altLang="en-US" sz="2800" dirty="0" smtClean="0"/>
              <a:t>拡張点はユースケース名の下に線を引いて区間を設け、そこに記述する。</a:t>
            </a:r>
            <a:endParaRPr kumimoji="1" lang="ja-JP" altLang="en-US" sz="2800" dirty="0"/>
          </a:p>
        </p:txBody>
      </p:sp>
      <p:sp>
        <p:nvSpPr>
          <p:cNvPr id="4" name="円/楕円 3"/>
          <p:cNvSpPr/>
          <p:nvPr/>
        </p:nvSpPr>
        <p:spPr>
          <a:xfrm>
            <a:off x="3419872" y="3789040"/>
            <a:ext cx="2232248" cy="64807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p>
          <a:p>
            <a:pPr algn="ctr"/>
            <a:r>
              <a:rPr lang="ja-JP" altLang="en-US" dirty="0" smtClean="0">
                <a:solidFill>
                  <a:schemeClr val="tx1"/>
                </a:solidFill>
              </a:rPr>
              <a:t>拡張点</a:t>
            </a:r>
            <a:endParaRPr kumimoji="1" lang="ja-JP" altLang="en-US" dirty="0">
              <a:solidFill>
                <a:schemeClr val="tx1"/>
              </a:solidFill>
            </a:endParaRPr>
          </a:p>
        </p:txBody>
      </p:sp>
      <p:cxnSp>
        <p:nvCxnSpPr>
          <p:cNvPr id="19" name="直線コネクタ 18"/>
          <p:cNvCxnSpPr/>
          <p:nvPr/>
        </p:nvCxnSpPr>
        <p:spPr>
          <a:xfrm>
            <a:off x="3851920" y="4104673"/>
            <a:ext cx="1440160" cy="8403"/>
          </a:xfrm>
          <a:prstGeom prst="line">
            <a:avLst/>
          </a:prstGeom>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4341167" y="4448512"/>
            <a:ext cx="461665" cy="1089401"/>
          </a:xfrm>
          <a:prstGeom prst="rect">
            <a:avLst/>
          </a:prstGeom>
          <a:noFill/>
        </p:spPr>
        <p:txBody>
          <a:bodyPr vert="eaVert" wrap="none" rtlCol="0">
            <a:spAutoFit/>
          </a:bodyPr>
          <a:lstStyle/>
          <a:p>
            <a:r>
              <a:rPr lang="en-US" altLang="ja-JP" dirty="0" smtClean="0"/>
              <a:t>&lt;</a:t>
            </a:r>
            <a:r>
              <a:rPr kumimoji="1" lang="en-US" altLang="ja-JP" dirty="0" smtClean="0"/>
              <a:t>---  --------</a:t>
            </a:r>
            <a:endParaRPr kumimoji="1" lang="ja-JP" altLang="en-US" dirty="0"/>
          </a:p>
        </p:txBody>
      </p:sp>
      <p:sp>
        <p:nvSpPr>
          <p:cNvPr id="26" name="テキスト ボックス 25"/>
          <p:cNvSpPr txBox="1"/>
          <p:nvPr/>
        </p:nvSpPr>
        <p:spPr>
          <a:xfrm>
            <a:off x="3851920" y="4609410"/>
            <a:ext cx="1291892" cy="369332"/>
          </a:xfrm>
          <a:prstGeom prst="rect">
            <a:avLst/>
          </a:prstGeom>
          <a:noFill/>
        </p:spPr>
        <p:txBody>
          <a:bodyPr wrap="none" rtlCol="0">
            <a:spAutoFit/>
          </a:bodyPr>
          <a:lstStyle/>
          <a:p>
            <a:r>
              <a:rPr kumimoji="1" lang="en-US" altLang="ja-JP" dirty="0" smtClean="0"/>
              <a:t>&lt;&lt;extend&gt;&gt;</a:t>
            </a:r>
            <a:endParaRPr kumimoji="1" lang="ja-JP" altLang="en-US" dirty="0"/>
          </a:p>
        </p:txBody>
      </p:sp>
      <p:sp>
        <p:nvSpPr>
          <p:cNvPr id="27" name="円/楕円 26"/>
          <p:cNvSpPr/>
          <p:nvPr/>
        </p:nvSpPr>
        <p:spPr>
          <a:xfrm>
            <a:off x="3599892" y="5445224"/>
            <a:ext cx="1872208"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48" name="テキスト ボックス 47"/>
          <p:cNvSpPr txBox="1"/>
          <p:nvPr/>
        </p:nvSpPr>
        <p:spPr>
          <a:xfrm>
            <a:off x="1259632" y="4113076"/>
            <a:ext cx="1911101" cy="646331"/>
          </a:xfrm>
          <a:prstGeom prst="rect">
            <a:avLst/>
          </a:prstGeom>
          <a:noFill/>
          <a:ln>
            <a:solidFill>
              <a:schemeClr val="tx1"/>
            </a:solidFill>
          </a:ln>
        </p:spPr>
        <p:txBody>
          <a:bodyPr wrap="none" rtlCol="0">
            <a:spAutoFit/>
          </a:bodyPr>
          <a:lstStyle/>
          <a:p>
            <a:pPr algn="ctr"/>
            <a:r>
              <a:rPr kumimoji="1" lang="ja-JP" altLang="en-US" dirty="0" smtClean="0"/>
              <a:t>拡張を提供される</a:t>
            </a:r>
            <a:endParaRPr kumimoji="1" lang="en-US" altLang="ja-JP" dirty="0" smtClean="0"/>
          </a:p>
          <a:p>
            <a:pPr algn="ctr"/>
            <a:r>
              <a:rPr lang="ja-JP" altLang="en-US" dirty="0"/>
              <a:t>ユースケース</a:t>
            </a:r>
            <a:endParaRPr kumimoji="1" lang="ja-JP" altLang="en-US" dirty="0"/>
          </a:p>
        </p:txBody>
      </p:sp>
      <p:sp>
        <p:nvSpPr>
          <p:cNvPr id="49" name="テキスト ボックス 48"/>
          <p:cNvSpPr txBox="1"/>
          <p:nvPr/>
        </p:nvSpPr>
        <p:spPr>
          <a:xfrm>
            <a:off x="1352606" y="5685214"/>
            <a:ext cx="1725152" cy="646331"/>
          </a:xfrm>
          <a:prstGeom prst="rect">
            <a:avLst/>
          </a:prstGeom>
          <a:noFill/>
          <a:ln>
            <a:solidFill>
              <a:schemeClr val="tx1"/>
            </a:solidFill>
          </a:ln>
        </p:spPr>
        <p:txBody>
          <a:bodyPr wrap="none" rtlCol="0">
            <a:spAutoFit/>
          </a:bodyPr>
          <a:lstStyle/>
          <a:p>
            <a:pPr algn="ctr"/>
            <a:r>
              <a:rPr kumimoji="1" lang="ja-JP" altLang="en-US" dirty="0" smtClean="0"/>
              <a:t>拡張を提供する</a:t>
            </a:r>
            <a:endParaRPr kumimoji="1" lang="en-US" altLang="ja-JP" dirty="0" smtClean="0"/>
          </a:p>
          <a:p>
            <a:pPr algn="ctr"/>
            <a:r>
              <a:rPr lang="ja-JP" altLang="en-US" dirty="0"/>
              <a:t>ユースケース</a:t>
            </a:r>
            <a:endParaRPr kumimoji="1" lang="ja-JP" altLang="en-US" dirty="0"/>
          </a:p>
        </p:txBody>
      </p:sp>
      <p:cxnSp>
        <p:nvCxnSpPr>
          <p:cNvPr id="59" name="直線コネクタ 58"/>
          <p:cNvCxnSpPr>
            <a:stCxn id="48" idx="3"/>
            <a:endCxn id="4" idx="3"/>
          </p:cNvCxnSpPr>
          <p:nvPr/>
        </p:nvCxnSpPr>
        <p:spPr>
          <a:xfrm flipV="1">
            <a:off x="3170733" y="4342204"/>
            <a:ext cx="576044" cy="94038"/>
          </a:xfrm>
          <a:prstGeom prst="line">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49" idx="3"/>
            <a:endCxn id="27" idx="2"/>
          </p:cNvCxnSpPr>
          <p:nvPr/>
        </p:nvCxnSpPr>
        <p:spPr>
          <a:xfrm flipV="1">
            <a:off x="3077758" y="5661248"/>
            <a:ext cx="522134" cy="347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7450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normAutofit/>
          </a:bodyPr>
          <a:lstStyle/>
          <a:p>
            <a:r>
              <a:rPr kumimoji="1" lang="ja-JP" altLang="en-US" sz="2800" dirty="0" smtClean="0"/>
              <a:t>例えば、</a:t>
            </a:r>
            <a:r>
              <a:rPr kumimoji="1" lang="en-US" altLang="ja-JP" sz="2800" dirty="0" smtClean="0"/>
              <a:t>Web</a:t>
            </a:r>
            <a:r>
              <a:rPr kumimoji="1" lang="ja-JP" altLang="en-US" sz="2800" dirty="0" smtClean="0"/>
              <a:t>ショッピングシステムで「購入する」というユースケースの場合、配送先の確認画面が出る。配送をデフォルトの設定以外にする時、配送先を指定しなおさなければならない。</a:t>
            </a:r>
            <a:endParaRPr kumimoji="1" lang="en-US" altLang="ja-JP" sz="2800" dirty="0" smtClean="0"/>
          </a:p>
          <a:p>
            <a:r>
              <a:rPr lang="ja-JP" altLang="en-US" sz="2800" dirty="0" smtClean="0"/>
              <a:t>「配送先</a:t>
            </a:r>
            <a:r>
              <a:rPr lang="ja-JP" altLang="en-US" sz="2800" dirty="0"/>
              <a:t>を指定</a:t>
            </a:r>
            <a:r>
              <a:rPr lang="ja-JP" altLang="en-US" sz="2800" dirty="0" smtClean="0"/>
              <a:t>する」というユースケースを新たに作成して、もとの「購入する」ユースケースと拡張の関係で接続する。</a:t>
            </a:r>
            <a:endParaRPr kumimoji="1" lang="en-US" altLang="ja-JP" sz="2800" dirty="0" smtClean="0"/>
          </a:p>
          <a:p>
            <a:endParaRPr kumimoji="1" lang="ja-JP" altLang="en-US" dirty="0"/>
          </a:p>
        </p:txBody>
      </p:sp>
      <p:pic>
        <p:nvPicPr>
          <p:cNvPr id="4" name="Picture 5" descr="C:\Users\takuya\AppData\Local\Microsoft\Windows\Temporary Internet Files\Content.IE5\RZLIG2AK\MC90025043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4754282"/>
            <a:ext cx="1584176" cy="2103718"/>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3707904" y="5142084"/>
            <a:ext cx="2160240" cy="82230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ja-JP" altLang="en-US" sz="1600" dirty="0">
                <a:solidFill>
                  <a:schemeClr val="tx1"/>
                </a:solidFill>
              </a:rPr>
              <a:t>購入</a:t>
            </a:r>
            <a:r>
              <a:rPr lang="ja-JP" altLang="en-US" sz="1600" dirty="0" smtClean="0">
                <a:solidFill>
                  <a:schemeClr val="tx1"/>
                </a:solidFill>
              </a:rPr>
              <a:t>する</a:t>
            </a:r>
            <a:endParaRPr lang="en-US" altLang="ja-JP" sz="1600" dirty="0" smtClean="0">
              <a:solidFill>
                <a:schemeClr val="tx1"/>
              </a:solidFill>
            </a:endParaRPr>
          </a:p>
          <a:p>
            <a:pPr algn="ctr"/>
            <a:r>
              <a:rPr kumimoji="1" lang="ja-JP" altLang="en-US" sz="1600" dirty="0">
                <a:solidFill>
                  <a:schemeClr val="tx1"/>
                </a:solidFill>
              </a:rPr>
              <a:t>配送先の確認</a:t>
            </a:r>
          </a:p>
        </p:txBody>
      </p:sp>
      <p:cxnSp>
        <p:nvCxnSpPr>
          <p:cNvPr id="6" name="直線コネクタ 5"/>
          <p:cNvCxnSpPr>
            <a:endCxn id="5" idx="2"/>
          </p:cNvCxnSpPr>
          <p:nvPr/>
        </p:nvCxnSpPr>
        <p:spPr>
          <a:xfrm>
            <a:off x="2771800" y="5553236"/>
            <a:ext cx="936104" cy="1"/>
          </a:xfrm>
          <a:prstGeom prst="line">
            <a:avLst/>
          </a:prstGeom>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rot="16200000">
            <a:off x="6516216" y="4673507"/>
            <a:ext cx="461665" cy="1759456"/>
          </a:xfrm>
          <a:prstGeom prst="rect">
            <a:avLst/>
          </a:prstGeom>
          <a:noFill/>
        </p:spPr>
        <p:txBody>
          <a:bodyPr vert="eaVert" wrap="none" rtlCol="0">
            <a:spAutoFit/>
          </a:bodyPr>
          <a:lstStyle/>
          <a:p>
            <a:r>
              <a:rPr lang="en-US" altLang="ja-JP" dirty="0">
                <a:sym typeface="Wingdings" pitchFamily="2" charset="2"/>
              </a:rPr>
              <a:t>&lt;</a:t>
            </a:r>
            <a:r>
              <a:rPr lang="en-US" altLang="ja-JP" dirty="0" smtClean="0">
                <a:sym typeface="Wingdings" pitchFamily="2" charset="2"/>
              </a:rPr>
              <a:t>--------------</a:t>
            </a:r>
            <a:r>
              <a:rPr kumimoji="1" lang="en-US" altLang="ja-JP" dirty="0" smtClean="0"/>
              <a:t>--------</a:t>
            </a:r>
            <a:endParaRPr kumimoji="1" lang="ja-JP" altLang="en-US" dirty="0"/>
          </a:p>
        </p:txBody>
      </p:sp>
      <p:sp>
        <p:nvSpPr>
          <p:cNvPr id="12" name="テキスト ボックス 11"/>
          <p:cNvSpPr txBox="1"/>
          <p:nvPr/>
        </p:nvSpPr>
        <p:spPr>
          <a:xfrm>
            <a:off x="5948948" y="5514024"/>
            <a:ext cx="1291892" cy="369332"/>
          </a:xfrm>
          <a:prstGeom prst="rect">
            <a:avLst/>
          </a:prstGeom>
          <a:noFill/>
        </p:spPr>
        <p:txBody>
          <a:bodyPr wrap="none" rtlCol="0">
            <a:spAutoFit/>
          </a:bodyPr>
          <a:lstStyle/>
          <a:p>
            <a:r>
              <a:rPr kumimoji="1" lang="en-US" altLang="ja-JP" dirty="0" smtClean="0"/>
              <a:t>&lt;&lt;extend&gt;&gt;</a:t>
            </a:r>
            <a:endParaRPr kumimoji="1" lang="ja-JP" altLang="en-US" dirty="0"/>
          </a:p>
        </p:txBody>
      </p:sp>
      <p:sp>
        <p:nvSpPr>
          <p:cNvPr id="13" name="円/楕円 12"/>
          <p:cNvSpPr/>
          <p:nvPr/>
        </p:nvSpPr>
        <p:spPr>
          <a:xfrm>
            <a:off x="7236296" y="5322401"/>
            <a:ext cx="1800200" cy="56095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配送先を指定</a:t>
            </a:r>
            <a:endParaRPr kumimoji="1" lang="ja-JP" altLang="en-US" sz="1400" dirty="0">
              <a:solidFill>
                <a:schemeClr val="tx1"/>
              </a:solidFill>
            </a:endParaRPr>
          </a:p>
        </p:txBody>
      </p:sp>
      <p:cxnSp>
        <p:nvCxnSpPr>
          <p:cNvPr id="14" name="直線コネクタ 13"/>
          <p:cNvCxnSpPr/>
          <p:nvPr/>
        </p:nvCxnSpPr>
        <p:spPr>
          <a:xfrm>
            <a:off x="4067944" y="5553234"/>
            <a:ext cx="1440160" cy="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875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アクターの汎化</a:t>
            </a:r>
            <a:endParaRPr kumimoji="1" lang="ja-JP" altLang="en-US" dirty="0"/>
          </a:p>
        </p:txBody>
      </p:sp>
      <p:sp>
        <p:nvSpPr>
          <p:cNvPr id="3" name="コンテンツ プレースホルダー 2"/>
          <p:cNvSpPr>
            <a:spLocks noGrp="1"/>
          </p:cNvSpPr>
          <p:nvPr>
            <p:ph idx="1"/>
          </p:nvPr>
        </p:nvSpPr>
        <p:spPr>
          <a:xfrm>
            <a:off x="395536" y="1629783"/>
            <a:ext cx="8229600" cy="4525963"/>
          </a:xfrm>
        </p:spPr>
        <p:txBody>
          <a:bodyPr/>
          <a:lstStyle/>
          <a:p>
            <a:r>
              <a:rPr kumimoji="1" lang="ja-JP" altLang="en-US" dirty="0" smtClean="0"/>
              <a:t>アクター</a:t>
            </a:r>
            <a:r>
              <a:rPr kumimoji="1" lang="en-US" altLang="ja-JP" dirty="0" smtClean="0"/>
              <a:t>A</a:t>
            </a:r>
            <a:r>
              <a:rPr kumimoji="1" lang="ja-JP" altLang="en-US" dirty="0" smtClean="0"/>
              <a:t>がいくつかのユースケースと関連があり、別のアクター</a:t>
            </a:r>
            <a:r>
              <a:rPr kumimoji="1" lang="en-US" altLang="ja-JP" dirty="0" smtClean="0"/>
              <a:t>B</a:t>
            </a:r>
            <a:r>
              <a:rPr kumimoji="1" lang="ja-JP" altLang="en-US" dirty="0" smtClean="0"/>
              <a:t>がアクター</a:t>
            </a:r>
            <a:r>
              <a:rPr kumimoji="1" lang="en-US" altLang="ja-JP" dirty="0" smtClean="0"/>
              <a:t>A</a:t>
            </a:r>
            <a:r>
              <a:rPr kumimoji="1" lang="ja-JP" altLang="en-US" dirty="0" smtClean="0"/>
              <a:t>とすべて同じユースケースと関連が合う場合、アクター</a:t>
            </a:r>
            <a:r>
              <a:rPr kumimoji="1" lang="en-US" altLang="ja-JP" dirty="0" smtClean="0"/>
              <a:t>A</a:t>
            </a:r>
            <a:r>
              <a:rPr kumimoji="1" lang="ja-JP" altLang="en-US" dirty="0" smtClean="0"/>
              <a:t>とアクター</a:t>
            </a:r>
            <a:r>
              <a:rPr kumimoji="1" lang="en-US" altLang="ja-JP" dirty="0" smtClean="0"/>
              <a:t>B</a:t>
            </a:r>
            <a:r>
              <a:rPr kumimoji="1" lang="ja-JP" altLang="en-US" dirty="0" smtClean="0"/>
              <a:t>は汎化の関係で接続できる。</a:t>
            </a:r>
            <a:endParaRPr kumimoji="1" lang="ja-JP" altLang="en-US" dirty="0"/>
          </a:p>
        </p:txBody>
      </p:sp>
      <p:pic>
        <p:nvPicPr>
          <p:cNvPr id="3074" name="Picture 2" descr="C:\Program Files\Microsoft Office\MEDIA\CAGCAT10\j024069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1" y="3691870"/>
            <a:ext cx="1080120" cy="95807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Program Files\Microsoft Office\MEDIA\CAGCAT10\j0298653.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308" y="5373216"/>
            <a:ext cx="890625" cy="790757"/>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621343" y="4684494"/>
            <a:ext cx="317716" cy="369332"/>
          </a:xfrm>
          <a:prstGeom prst="rect">
            <a:avLst/>
          </a:prstGeom>
          <a:noFill/>
        </p:spPr>
        <p:txBody>
          <a:bodyPr wrap="none" rtlCol="0">
            <a:spAutoFit/>
          </a:bodyPr>
          <a:lstStyle/>
          <a:p>
            <a:r>
              <a:rPr kumimoji="1" lang="en-US" altLang="ja-JP" dirty="0" smtClean="0"/>
              <a:t>A</a:t>
            </a:r>
            <a:endParaRPr kumimoji="1" lang="ja-JP" altLang="en-US" dirty="0"/>
          </a:p>
        </p:txBody>
      </p:sp>
      <p:sp>
        <p:nvSpPr>
          <p:cNvPr id="5" name="テキスト ボックス 4"/>
          <p:cNvSpPr txBox="1"/>
          <p:nvPr/>
        </p:nvSpPr>
        <p:spPr>
          <a:xfrm>
            <a:off x="611561" y="6242301"/>
            <a:ext cx="309700" cy="369332"/>
          </a:xfrm>
          <a:prstGeom prst="rect">
            <a:avLst/>
          </a:prstGeom>
          <a:noFill/>
        </p:spPr>
        <p:txBody>
          <a:bodyPr wrap="none" rtlCol="0">
            <a:spAutoFit/>
          </a:bodyPr>
          <a:lstStyle/>
          <a:p>
            <a:r>
              <a:rPr kumimoji="1" lang="en-US" altLang="ja-JP" dirty="0" smtClean="0"/>
              <a:t>B</a:t>
            </a:r>
            <a:endParaRPr kumimoji="1" lang="ja-JP" altLang="en-US" dirty="0"/>
          </a:p>
        </p:txBody>
      </p:sp>
      <p:sp>
        <p:nvSpPr>
          <p:cNvPr id="6" name="円/楕円 5"/>
          <p:cNvSpPr/>
          <p:nvPr/>
        </p:nvSpPr>
        <p:spPr>
          <a:xfrm>
            <a:off x="2492152" y="4077072"/>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2060"/>
                </a:solidFill>
              </a:rPr>
              <a:t>case1</a:t>
            </a:r>
            <a:endParaRPr kumimoji="1" lang="ja-JP" altLang="en-US" dirty="0">
              <a:solidFill>
                <a:srgbClr val="002060"/>
              </a:solidFill>
            </a:endParaRPr>
          </a:p>
        </p:txBody>
      </p:sp>
      <p:sp>
        <p:nvSpPr>
          <p:cNvPr id="12" name="円/楕円 11"/>
          <p:cNvSpPr/>
          <p:nvPr/>
        </p:nvSpPr>
        <p:spPr>
          <a:xfrm>
            <a:off x="2492152" y="4684494"/>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2060"/>
                </a:solidFill>
              </a:rPr>
              <a:t>case2</a:t>
            </a:r>
            <a:endParaRPr lang="ja-JP" altLang="en-US" dirty="0">
              <a:solidFill>
                <a:srgbClr val="002060"/>
              </a:solidFill>
            </a:endParaRPr>
          </a:p>
        </p:txBody>
      </p:sp>
      <p:sp>
        <p:nvSpPr>
          <p:cNvPr id="13" name="円/楕円 12"/>
          <p:cNvSpPr/>
          <p:nvPr/>
        </p:nvSpPr>
        <p:spPr>
          <a:xfrm>
            <a:off x="2492152" y="5343010"/>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2060"/>
                </a:solidFill>
              </a:rPr>
              <a:t>case3</a:t>
            </a:r>
            <a:endParaRPr lang="ja-JP" altLang="en-US" dirty="0">
              <a:solidFill>
                <a:srgbClr val="002060"/>
              </a:solidFill>
            </a:endParaRPr>
          </a:p>
        </p:txBody>
      </p:sp>
      <p:sp>
        <p:nvSpPr>
          <p:cNvPr id="14" name="円/楕円 13"/>
          <p:cNvSpPr/>
          <p:nvPr/>
        </p:nvSpPr>
        <p:spPr>
          <a:xfrm>
            <a:off x="2492152" y="6021288"/>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2060"/>
                </a:solidFill>
              </a:rPr>
              <a:t>case4</a:t>
            </a:r>
            <a:endParaRPr lang="ja-JP" altLang="en-US" dirty="0">
              <a:solidFill>
                <a:srgbClr val="002060"/>
              </a:solidFill>
            </a:endParaRPr>
          </a:p>
        </p:txBody>
      </p:sp>
      <p:cxnSp>
        <p:nvCxnSpPr>
          <p:cNvPr id="17" name="直線コネクタ 16"/>
          <p:cNvCxnSpPr>
            <a:stCxn id="3074" idx="3"/>
            <a:endCxn id="6" idx="2"/>
          </p:cNvCxnSpPr>
          <p:nvPr/>
        </p:nvCxnSpPr>
        <p:spPr>
          <a:xfrm>
            <a:off x="1691681" y="4170905"/>
            <a:ext cx="800471" cy="122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3074" idx="3"/>
            <a:endCxn id="12" idx="2"/>
          </p:cNvCxnSpPr>
          <p:nvPr/>
        </p:nvCxnSpPr>
        <p:spPr>
          <a:xfrm>
            <a:off x="1691681" y="4170905"/>
            <a:ext cx="800471" cy="72961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3078" idx="3"/>
            <a:endCxn id="13" idx="2"/>
          </p:cNvCxnSpPr>
          <p:nvPr/>
        </p:nvCxnSpPr>
        <p:spPr>
          <a:xfrm flipV="1">
            <a:off x="1596933" y="5559034"/>
            <a:ext cx="895219" cy="20956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3078" idx="3"/>
            <a:endCxn id="14" idx="2"/>
          </p:cNvCxnSpPr>
          <p:nvPr/>
        </p:nvCxnSpPr>
        <p:spPr>
          <a:xfrm>
            <a:off x="1596933" y="5768595"/>
            <a:ext cx="895219" cy="4687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3078" idx="3"/>
            <a:endCxn id="6" idx="2"/>
          </p:cNvCxnSpPr>
          <p:nvPr/>
        </p:nvCxnSpPr>
        <p:spPr>
          <a:xfrm flipV="1">
            <a:off x="1596933" y="4293096"/>
            <a:ext cx="895219" cy="1475499"/>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3078" idx="3"/>
            <a:endCxn id="12" idx="2"/>
          </p:cNvCxnSpPr>
          <p:nvPr/>
        </p:nvCxnSpPr>
        <p:spPr>
          <a:xfrm flipV="1">
            <a:off x="1596933" y="4900518"/>
            <a:ext cx="895219" cy="868077"/>
          </a:xfrm>
          <a:prstGeom prst="line">
            <a:avLst/>
          </a:prstGeom>
        </p:spPr>
        <p:style>
          <a:lnRef idx="1">
            <a:schemeClr val="accent1"/>
          </a:lnRef>
          <a:fillRef idx="0">
            <a:schemeClr val="accent1"/>
          </a:fillRef>
          <a:effectRef idx="0">
            <a:schemeClr val="accent1"/>
          </a:effectRef>
          <a:fontRef idx="minor">
            <a:schemeClr val="tx1"/>
          </a:fontRef>
        </p:style>
      </p:cxnSp>
      <p:pic>
        <p:nvPicPr>
          <p:cNvPr id="37" name="Picture 2" descr="C:\Program Files\Microsoft Office\MEDIA\CAGCAT10\j024069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18724" y="3683348"/>
            <a:ext cx="1080120" cy="958070"/>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C:\Program Files\Microsoft Office\MEDIA\CAGCAT10\j0298653.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3471" y="5364694"/>
            <a:ext cx="890625" cy="790757"/>
          </a:xfrm>
          <a:prstGeom prst="rect">
            <a:avLst/>
          </a:prstGeom>
          <a:noFill/>
          <a:extLst>
            <a:ext uri="{909E8E84-426E-40DD-AFC4-6F175D3DCCD1}">
              <a14:hiddenFill xmlns:a14="http://schemas.microsoft.com/office/drawing/2010/main">
                <a:solidFill>
                  <a:srgbClr val="FFFFFF"/>
                </a:solidFill>
              </a14:hiddenFill>
            </a:ext>
          </a:extLst>
        </p:spPr>
      </p:pic>
      <p:sp>
        <p:nvSpPr>
          <p:cNvPr id="39" name="テキスト ボックス 38"/>
          <p:cNvSpPr txBox="1"/>
          <p:nvPr/>
        </p:nvSpPr>
        <p:spPr>
          <a:xfrm>
            <a:off x="5446411" y="4675972"/>
            <a:ext cx="317716" cy="369332"/>
          </a:xfrm>
          <a:prstGeom prst="rect">
            <a:avLst/>
          </a:prstGeom>
          <a:noFill/>
        </p:spPr>
        <p:txBody>
          <a:bodyPr wrap="none" rtlCol="0">
            <a:spAutoFit/>
          </a:bodyPr>
          <a:lstStyle/>
          <a:p>
            <a:r>
              <a:rPr kumimoji="1" lang="en-US" altLang="ja-JP" dirty="0" smtClean="0"/>
              <a:t>A</a:t>
            </a:r>
            <a:endParaRPr kumimoji="1" lang="ja-JP" altLang="en-US" dirty="0"/>
          </a:p>
        </p:txBody>
      </p:sp>
      <p:sp>
        <p:nvSpPr>
          <p:cNvPr id="40" name="円/楕円 39"/>
          <p:cNvSpPr/>
          <p:nvPr/>
        </p:nvSpPr>
        <p:spPr>
          <a:xfrm>
            <a:off x="7199315" y="4068550"/>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2060"/>
                </a:solidFill>
              </a:rPr>
              <a:t>case1</a:t>
            </a:r>
            <a:endParaRPr kumimoji="1" lang="ja-JP" altLang="en-US" dirty="0">
              <a:solidFill>
                <a:srgbClr val="002060"/>
              </a:solidFill>
            </a:endParaRPr>
          </a:p>
        </p:txBody>
      </p:sp>
      <p:sp>
        <p:nvSpPr>
          <p:cNvPr id="41" name="円/楕円 40"/>
          <p:cNvSpPr/>
          <p:nvPr/>
        </p:nvSpPr>
        <p:spPr>
          <a:xfrm>
            <a:off x="7199315" y="4675972"/>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2060"/>
                </a:solidFill>
              </a:rPr>
              <a:t>case2</a:t>
            </a:r>
            <a:endParaRPr lang="ja-JP" altLang="en-US" dirty="0">
              <a:solidFill>
                <a:srgbClr val="002060"/>
              </a:solidFill>
            </a:endParaRPr>
          </a:p>
        </p:txBody>
      </p:sp>
      <p:sp>
        <p:nvSpPr>
          <p:cNvPr id="42" name="円/楕円 41"/>
          <p:cNvSpPr/>
          <p:nvPr/>
        </p:nvSpPr>
        <p:spPr>
          <a:xfrm>
            <a:off x="7199315" y="5334488"/>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2060"/>
                </a:solidFill>
              </a:rPr>
              <a:t>case3</a:t>
            </a:r>
            <a:endParaRPr lang="ja-JP" altLang="en-US" dirty="0">
              <a:solidFill>
                <a:srgbClr val="002060"/>
              </a:solidFill>
            </a:endParaRPr>
          </a:p>
        </p:txBody>
      </p:sp>
      <p:sp>
        <p:nvSpPr>
          <p:cNvPr id="43" name="円/楕円 42"/>
          <p:cNvSpPr/>
          <p:nvPr/>
        </p:nvSpPr>
        <p:spPr>
          <a:xfrm>
            <a:off x="7199315" y="6012766"/>
            <a:ext cx="1368152"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2060"/>
                </a:solidFill>
              </a:rPr>
              <a:t>case4</a:t>
            </a:r>
            <a:endParaRPr lang="ja-JP" altLang="en-US" dirty="0">
              <a:solidFill>
                <a:srgbClr val="002060"/>
              </a:solidFill>
            </a:endParaRPr>
          </a:p>
        </p:txBody>
      </p:sp>
      <p:cxnSp>
        <p:nvCxnSpPr>
          <p:cNvPr id="44" name="直線コネクタ 43"/>
          <p:cNvCxnSpPr>
            <a:stCxn id="37" idx="3"/>
            <a:endCxn id="40" idx="2"/>
          </p:cNvCxnSpPr>
          <p:nvPr/>
        </p:nvCxnSpPr>
        <p:spPr>
          <a:xfrm>
            <a:off x="6398844" y="4162383"/>
            <a:ext cx="800471" cy="1221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37" idx="3"/>
            <a:endCxn id="41" idx="2"/>
          </p:cNvCxnSpPr>
          <p:nvPr/>
        </p:nvCxnSpPr>
        <p:spPr>
          <a:xfrm>
            <a:off x="6398844" y="4162383"/>
            <a:ext cx="800471" cy="729613"/>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38" idx="3"/>
            <a:endCxn id="42" idx="2"/>
          </p:cNvCxnSpPr>
          <p:nvPr/>
        </p:nvCxnSpPr>
        <p:spPr>
          <a:xfrm flipV="1">
            <a:off x="6304096" y="5550512"/>
            <a:ext cx="895219" cy="209561"/>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a:stCxn id="38" idx="3"/>
            <a:endCxn id="43" idx="2"/>
          </p:cNvCxnSpPr>
          <p:nvPr/>
        </p:nvCxnSpPr>
        <p:spPr>
          <a:xfrm>
            <a:off x="6304096" y="5760073"/>
            <a:ext cx="895219" cy="468717"/>
          </a:xfrm>
          <a:prstGeom prst="line">
            <a:avLst/>
          </a:prstGeom>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5406433" y="6228790"/>
            <a:ext cx="309700" cy="369332"/>
          </a:xfrm>
          <a:prstGeom prst="rect">
            <a:avLst/>
          </a:prstGeom>
          <a:noFill/>
        </p:spPr>
        <p:txBody>
          <a:bodyPr wrap="none" rtlCol="0">
            <a:spAutoFit/>
          </a:bodyPr>
          <a:lstStyle/>
          <a:p>
            <a:r>
              <a:rPr kumimoji="1" lang="en-US" altLang="ja-JP" dirty="0" smtClean="0"/>
              <a:t>B</a:t>
            </a:r>
            <a:endParaRPr kumimoji="1" lang="ja-JP" altLang="en-US" dirty="0"/>
          </a:p>
        </p:txBody>
      </p:sp>
      <p:cxnSp>
        <p:nvCxnSpPr>
          <p:cNvPr id="33" name="直線矢印コネクタ 32"/>
          <p:cNvCxnSpPr>
            <a:stCxn id="38" idx="0"/>
            <a:endCxn id="37" idx="2"/>
          </p:cNvCxnSpPr>
          <p:nvPr/>
        </p:nvCxnSpPr>
        <p:spPr>
          <a:xfrm flipV="1">
            <a:off x="5858784" y="4641418"/>
            <a:ext cx="0" cy="7232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5858784" y="4891996"/>
            <a:ext cx="1005403" cy="338554"/>
          </a:xfrm>
          <a:prstGeom prst="rect">
            <a:avLst/>
          </a:prstGeom>
          <a:noFill/>
        </p:spPr>
        <p:txBody>
          <a:bodyPr wrap="none" rtlCol="0">
            <a:spAutoFit/>
          </a:bodyPr>
          <a:lstStyle/>
          <a:p>
            <a:r>
              <a:rPr lang="ja-JP" altLang="en-US" sz="1600" dirty="0"/>
              <a:t>汎化関係</a:t>
            </a:r>
            <a:endParaRPr kumimoji="1" lang="ja-JP" altLang="en-US" sz="1600" dirty="0"/>
          </a:p>
        </p:txBody>
      </p:sp>
      <p:cxnSp>
        <p:nvCxnSpPr>
          <p:cNvPr id="55" name="直線矢印コネクタ 54"/>
          <p:cNvCxnSpPr/>
          <p:nvPr/>
        </p:nvCxnSpPr>
        <p:spPr>
          <a:xfrm>
            <a:off x="4067944" y="5230550"/>
            <a:ext cx="10081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37452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抽象アクター</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アクター同士に汎化関係を導入したとき、上位のアクターが抽象アクターになる場合がある。</a:t>
            </a:r>
            <a:endParaRPr kumimoji="1" lang="en-US" altLang="ja-JP" sz="2800" dirty="0" smtClean="0"/>
          </a:p>
          <a:p>
            <a:r>
              <a:rPr lang="ja-JP" altLang="en-US" sz="2800" dirty="0"/>
              <a:t>下位</a:t>
            </a:r>
            <a:r>
              <a:rPr lang="ja-JP" altLang="en-US" sz="2800" dirty="0" smtClean="0"/>
              <a:t>アクターをまとめる意味で作成するもの。</a:t>
            </a:r>
            <a:endParaRPr lang="en-US" altLang="ja-JP" sz="2800" dirty="0" smtClean="0"/>
          </a:p>
          <a:p>
            <a:r>
              <a:rPr kumimoji="1" lang="ja-JP" altLang="en-US" sz="2800" dirty="0"/>
              <a:t>抽象アクターは斜体で表記</a:t>
            </a:r>
            <a:r>
              <a:rPr kumimoji="1" lang="ja-JP" altLang="en-US" sz="2800" dirty="0" smtClean="0"/>
              <a:t>する。</a:t>
            </a:r>
            <a:endParaRPr kumimoji="1" lang="en-US" altLang="ja-JP" sz="2800" dirty="0" smtClean="0"/>
          </a:p>
          <a:p>
            <a:r>
              <a:rPr lang="ja-JP" altLang="en-US" sz="2800" dirty="0"/>
              <a:t>例えば</a:t>
            </a:r>
            <a:r>
              <a:rPr lang="ja-JP" altLang="en-US" sz="2800" dirty="0" smtClean="0"/>
              <a:t>、</a:t>
            </a:r>
            <a:r>
              <a:rPr lang="en-US" altLang="ja-JP" sz="2800" dirty="0" smtClean="0"/>
              <a:t>Web</a:t>
            </a:r>
            <a:r>
              <a:rPr lang="ja-JP" altLang="en-US" sz="2800" dirty="0" smtClean="0"/>
              <a:t>ショッピングシステムでは、「特別会員」と「一般会員」の」２種類の会員がいる。</a:t>
            </a:r>
            <a:endParaRPr kumimoji="1" lang="ja-JP" altLang="en-US" sz="2800" dirty="0"/>
          </a:p>
        </p:txBody>
      </p:sp>
      <p:pic>
        <p:nvPicPr>
          <p:cNvPr id="4100" name="Picture 4" descr="C:\Users\takuya\AppData\Local\Microsoft\Windows\Temporary Internet Files\Content.IE5\PNB7331U\MC90019758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5936" y="4509120"/>
            <a:ext cx="1224136" cy="792367"/>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C:\Users\takuya\AppData\Local\Microsoft\Windows\Temporary Internet Files\Content.IE5\ETDEM01K\MP900386239[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1720" y="5181574"/>
            <a:ext cx="1212850" cy="118325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直線矢印コネクタ 4"/>
          <p:cNvCxnSpPr>
            <a:stCxn id="4102" idx="0"/>
            <a:endCxn id="4100" idx="1"/>
          </p:cNvCxnSpPr>
          <p:nvPr/>
        </p:nvCxnSpPr>
        <p:spPr>
          <a:xfrm flipV="1">
            <a:off x="2658145" y="4905304"/>
            <a:ext cx="1337791" cy="2762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a:endCxn id="4100" idx="3"/>
          </p:cNvCxnSpPr>
          <p:nvPr/>
        </p:nvCxnSpPr>
        <p:spPr>
          <a:xfrm flipH="1" flipV="1">
            <a:off x="5220072" y="4905304"/>
            <a:ext cx="1243955" cy="2762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284838" y="5398075"/>
            <a:ext cx="646331" cy="369332"/>
          </a:xfrm>
          <a:prstGeom prst="rect">
            <a:avLst/>
          </a:prstGeom>
          <a:noFill/>
        </p:spPr>
        <p:txBody>
          <a:bodyPr wrap="none" rtlCol="0">
            <a:spAutoFit/>
          </a:bodyPr>
          <a:lstStyle/>
          <a:p>
            <a:r>
              <a:rPr kumimoji="1" lang="ja-JP" altLang="en-US" i="1" dirty="0" smtClean="0">
                <a:latin typeface="斜体"/>
              </a:rPr>
              <a:t>会員</a:t>
            </a:r>
            <a:endParaRPr kumimoji="1" lang="ja-JP" altLang="en-US" i="1" dirty="0">
              <a:latin typeface="斜体"/>
            </a:endParaRPr>
          </a:p>
        </p:txBody>
      </p:sp>
      <p:sp>
        <p:nvSpPr>
          <p:cNvPr id="11" name="テキスト ボックス 10"/>
          <p:cNvSpPr txBox="1"/>
          <p:nvPr/>
        </p:nvSpPr>
        <p:spPr>
          <a:xfrm>
            <a:off x="2104147" y="6376473"/>
            <a:ext cx="1107996" cy="369332"/>
          </a:xfrm>
          <a:prstGeom prst="rect">
            <a:avLst/>
          </a:prstGeom>
          <a:noFill/>
        </p:spPr>
        <p:txBody>
          <a:bodyPr wrap="none" rtlCol="0">
            <a:spAutoFit/>
          </a:bodyPr>
          <a:lstStyle/>
          <a:p>
            <a:r>
              <a:rPr kumimoji="1" lang="ja-JP" altLang="en-US" dirty="0" smtClean="0"/>
              <a:t>特別会員</a:t>
            </a:r>
            <a:endParaRPr kumimoji="1" lang="ja-JP" altLang="en-US" dirty="0"/>
          </a:p>
        </p:txBody>
      </p:sp>
      <p:sp>
        <p:nvSpPr>
          <p:cNvPr id="12" name="テキスト ボックス 11"/>
          <p:cNvSpPr txBox="1"/>
          <p:nvPr/>
        </p:nvSpPr>
        <p:spPr>
          <a:xfrm>
            <a:off x="5910029" y="6376473"/>
            <a:ext cx="1107996" cy="369332"/>
          </a:xfrm>
          <a:prstGeom prst="rect">
            <a:avLst/>
          </a:prstGeom>
          <a:noFill/>
        </p:spPr>
        <p:txBody>
          <a:bodyPr wrap="none" rtlCol="0">
            <a:spAutoFit/>
          </a:bodyPr>
          <a:lstStyle/>
          <a:p>
            <a:r>
              <a:rPr kumimoji="1" lang="ja-JP" altLang="en-US" dirty="0" smtClean="0"/>
              <a:t>一般会員</a:t>
            </a:r>
            <a:endParaRPr kumimoji="1" lang="ja-JP" altLang="en-US" dirty="0"/>
          </a:p>
        </p:txBody>
      </p:sp>
      <p:sp>
        <p:nvSpPr>
          <p:cNvPr id="14" name="テキスト ボックス 13"/>
          <p:cNvSpPr txBox="1"/>
          <p:nvPr/>
        </p:nvSpPr>
        <p:spPr>
          <a:xfrm>
            <a:off x="6299719" y="4509120"/>
            <a:ext cx="1436612" cy="369332"/>
          </a:xfrm>
          <a:prstGeom prst="rect">
            <a:avLst/>
          </a:prstGeom>
          <a:noFill/>
        </p:spPr>
        <p:txBody>
          <a:bodyPr wrap="none" rtlCol="0">
            <a:spAutoFit/>
          </a:bodyPr>
          <a:lstStyle/>
          <a:p>
            <a:r>
              <a:rPr kumimoji="1" lang="ja-JP" altLang="en-US" dirty="0" smtClean="0"/>
              <a:t>抽象アクター</a:t>
            </a:r>
            <a:endParaRPr kumimoji="1" lang="ja-JP" altLang="en-US" dirty="0"/>
          </a:p>
        </p:txBody>
      </p:sp>
      <p:cxnSp>
        <p:nvCxnSpPr>
          <p:cNvPr id="22" name="直線コネクタ 21"/>
          <p:cNvCxnSpPr>
            <a:endCxn id="14" idx="1"/>
          </p:cNvCxnSpPr>
          <p:nvPr/>
        </p:nvCxnSpPr>
        <p:spPr>
          <a:xfrm>
            <a:off x="5364088" y="4693786"/>
            <a:ext cx="935631" cy="0"/>
          </a:xfrm>
          <a:prstGeom prst="line">
            <a:avLst/>
          </a:prstGeom>
        </p:spPr>
        <p:style>
          <a:lnRef idx="1">
            <a:schemeClr val="accent1"/>
          </a:lnRef>
          <a:fillRef idx="0">
            <a:schemeClr val="accent1"/>
          </a:fillRef>
          <a:effectRef idx="0">
            <a:schemeClr val="accent1"/>
          </a:effectRef>
          <a:fontRef idx="minor">
            <a:schemeClr val="tx1"/>
          </a:fontRef>
        </p:style>
      </p:cxnSp>
      <p:pic>
        <p:nvPicPr>
          <p:cNvPr id="4104" name="Picture 8" descr="C:\Users\takuya\AppData\Local\Microsoft\Windows\Temporary Internet Files\Content.IE5\RZLIG2AK\MP900178664[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404" y="5181573"/>
            <a:ext cx="901245" cy="1194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70135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ユースケースの汎化</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ユースケース</a:t>
            </a:r>
            <a:r>
              <a:rPr kumimoji="1" lang="en-US" altLang="ja-JP" sz="2800" dirty="0" smtClean="0"/>
              <a:t>A</a:t>
            </a:r>
            <a:r>
              <a:rPr kumimoji="1" lang="ja-JP" altLang="en-US" sz="2800" dirty="0" smtClean="0"/>
              <a:t>の流れをユースケース</a:t>
            </a:r>
            <a:r>
              <a:rPr kumimoji="1" lang="en-US" altLang="ja-JP" sz="2800" dirty="0" smtClean="0"/>
              <a:t>B</a:t>
            </a:r>
            <a:r>
              <a:rPr kumimoji="1" lang="ja-JP" altLang="en-US" sz="2800" dirty="0" smtClean="0"/>
              <a:t>がすべて利用し、かつユースケース</a:t>
            </a:r>
            <a:r>
              <a:rPr kumimoji="1" lang="en-US" altLang="ja-JP" sz="2800" dirty="0" smtClean="0"/>
              <a:t>B</a:t>
            </a:r>
            <a:r>
              <a:rPr kumimoji="1" lang="ja-JP" altLang="en-US" sz="2800" dirty="0" smtClean="0"/>
              <a:t>はそれに加えて他の流れを持っている場合、ユースケース</a:t>
            </a:r>
            <a:r>
              <a:rPr kumimoji="1" lang="en-US" altLang="ja-JP" sz="2800" dirty="0" smtClean="0"/>
              <a:t>A</a:t>
            </a:r>
            <a:r>
              <a:rPr kumimoji="1" lang="ja-JP" altLang="en-US" sz="2800" dirty="0" smtClean="0"/>
              <a:t>とユースケース</a:t>
            </a:r>
            <a:r>
              <a:rPr kumimoji="1" lang="en-US" altLang="ja-JP" sz="2800" dirty="0" smtClean="0"/>
              <a:t>B</a:t>
            </a:r>
            <a:r>
              <a:rPr kumimoji="1" lang="ja-JP" altLang="en-US" sz="2800" dirty="0" smtClean="0"/>
              <a:t>の間に汎化関係を引きます。</a:t>
            </a:r>
            <a:endParaRPr kumimoji="1" lang="ja-JP" altLang="en-US" sz="2800" dirty="0"/>
          </a:p>
        </p:txBody>
      </p:sp>
      <p:sp>
        <p:nvSpPr>
          <p:cNvPr id="4" name="円/楕円 3"/>
          <p:cNvSpPr/>
          <p:nvPr/>
        </p:nvSpPr>
        <p:spPr>
          <a:xfrm>
            <a:off x="5535402" y="4005064"/>
            <a:ext cx="1800200"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5" name="円/楕円 4"/>
          <p:cNvSpPr/>
          <p:nvPr/>
        </p:nvSpPr>
        <p:spPr>
          <a:xfrm>
            <a:off x="5535402" y="5174880"/>
            <a:ext cx="1800200"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cxnSp>
        <p:nvCxnSpPr>
          <p:cNvPr id="7" name="直線矢印コネクタ 6"/>
          <p:cNvCxnSpPr>
            <a:stCxn id="5" idx="0"/>
            <a:endCxn id="4" idx="4"/>
          </p:cNvCxnSpPr>
          <p:nvPr/>
        </p:nvCxnSpPr>
        <p:spPr>
          <a:xfrm flipV="1">
            <a:off x="6435502" y="4509120"/>
            <a:ext cx="0" cy="665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6435502" y="4657334"/>
            <a:ext cx="1107996" cy="369332"/>
          </a:xfrm>
          <a:prstGeom prst="rect">
            <a:avLst/>
          </a:prstGeom>
          <a:noFill/>
        </p:spPr>
        <p:txBody>
          <a:bodyPr wrap="none" rtlCol="0">
            <a:spAutoFit/>
          </a:bodyPr>
          <a:lstStyle/>
          <a:p>
            <a:r>
              <a:rPr kumimoji="1" lang="ja-JP" altLang="en-US" dirty="0" smtClean="0"/>
              <a:t>汎化関係</a:t>
            </a:r>
            <a:endParaRPr kumimoji="1" lang="ja-JP" altLang="en-US" dirty="0"/>
          </a:p>
        </p:txBody>
      </p:sp>
      <p:sp>
        <p:nvSpPr>
          <p:cNvPr id="9" name="円/楕円 8"/>
          <p:cNvSpPr/>
          <p:nvPr/>
        </p:nvSpPr>
        <p:spPr>
          <a:xfrm>
            <a:off x="899592" y="3753036"/>
            <a:ext cx="1800200"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10" name="円/楕円 9"/>
          <p:cNvSpPr/>
          <p:nvPr/>
        </p:nvSpPr>
        <p:spPr>
          <a:xfrm>
            <a:off x="3131840" y="3766502"/>
            <a:ext cx="1800200"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11" name="正方形/長方形 10"/>
          <p:cNvSpPr/>
          <p:nvPr/>
        </p:nvSpPr>
        <p:spPr>
          <a:xfrm>
            <a:off x="971600" y="4509120"/>
            <a:ext cx="1728192" cy="20882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r>
              <a:rPr lang="ja-JP" altLang="en-US" dirty="0">
                <a:solidFill>
                  <a:schemeClr val="tx1"/>
                </a:solidFill>
              </a:rPr>
              <a:t>△△△△△△</a:t>
            </a:r>
          </a:p>
          <a:p>
            <a:pPr algn="ctr"/>
            <a:r>
              <a:rPr lang="ja-JP" altLang="en-US" dirty="0">
                <a:solidFill>
                  <a:schemeClr val="tx1"/>
                </a:solidFill>
              </a:rPr>
              <a:t>△△△△△△</a:t>
            </a:r>
          </a:p>
          <a:p>
            <a:pPr algn="ctr"/>
            <a:r>
              <a:rPr lang="ja-JP" altLang="en-US" dirty="0">
                <a:solidFill>
                  <a:schemeClr val="tx1"/>
                </a:solidFill>
              </a:rPr>
              <a:t>△△△△△△</a:t>
            </a:r>
          </a:p>
          <a:p>
            <a:pPr algn="ctr"/>
            <a:r>
              <a:rPr lang="ja-JP" altLang="en-US" dirty="0">
                <a:solidFill>
                  <a:schemeClr val="tx1"/>
                </a:solidFill>
              </a:rPr>
              <a:t>△△△△△△</a:t>
            </a:r>
          </a:p>
          <a:p>
            <a:pPr algn="ctr"/>
            <a:r>
              <a:rPr lang="ja-JP" altLang="en-US" dirty="0">
                <a:solidFill>
                  <a:schemeClr val="tx1"/>
                </a:solidFill>
              </a:rPr>
              <a:t>△△△△△△</a:t>
            </a:r>
          </a:p>
          <a:p>
            <a:pPr algn="ctr"/>
            <a:r>
              <a:rPr lang="ja-JP" altLang="en-US" dirty="0">
                <a:solidFill>
                  <a:schemeClr val="tx1"/>
                </a:solidFill>
              </a:rPr>
              <a:t>△△△△△△</a:t>
            </a:r>
          </a:p>
          <a:p>
            <a:pPr algn="ctr"/>
            <a:endParaRPr lang="ja-JP" altLang="en-US" dirty="0" smtClean="0">
              <a:solidFill>
                <a:schemeClr val="tx1"/>
              </a:solidFill>
            </a:endParaRPr>
          </a:p>
        </p:txBody>
      </p:sp>
      <p:sp>
        <p:nvSpPr>
          <p:cNvPr id="13" name="角丸四角形 12"/>
          <p:cNvSpPr/>
          <p:nvPr/>
        </p:nvSpPr>
        <p:spPr>
          <a:xfrm>
            <a:off x="2987824" y="5026666"/>
            <a:ext cx="2232248" cy="526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203848" y="4509120"/>
            <a:ext cx="1728192" cy="20882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r>
              <a:rPr lang="ja-JP" altLang="en-US" dirty="0">
                <a:solidFill>
                  <a:schemeClr val="tx1"/>
                </a:solidFill>
              </a:rPr>
              <a:t>△△△△△△</a:t>
            </a:r>
          </a:p>
          <a:p>
            <a:pPr algn="ctr"/>
            <a:r>
              <a:rPr lang="ja-JP" altLang="en-US" dirty="0" smtClean="0">
                <a:solidFill>
                  <a:schemeClr val="tx1"/>
                </a:solidFill>
              </a:rPr>
              <a:t>○○○○○○ ○○○○○○ △</a:t>
            </a:r>
            <a:r>
              <a:rPr lang="ja-JP" altLang="en-US" dirty="0">
                <a:solidFill>
                  <a:schemeClr val="tx1"/>
                </a:solidFill>
              </a:rPr>
              <a:t>△△△△△</a:t>
            </a:r>
          </a:p>
          <a:p>
            <a:pPr algn="ctr"/>
            <a:r>
              <a:rPr lang="ja-JP" altLang="en-US" dirty="0">
                <a:solidFill>
                  <a:schemeClr val="tx1"/>
                </a:solidFill>
              </a:rPr>
              <a:t>△△△△△△</a:t>
            </a:r>
          </a:p>
          <a:p>
            <a:pPr algn="ctr"/>
            <a:r>
              <a:rPr lang="ja-JP" altLang="en-US" dirty="0" smtClean="0">
                <a:solidFill>
                  <a:schemeClr val="tx1"/>
                </a:solidFill>
              </a:rPr>
              <a:t>△△△△△△</a:t>
            </a:r>
          </a:p>
          <a:p>
            <a:pPr algn="ctr"/>
            <a:r>
              <a:rPr lang="ja-JP" altLang="en-US" dirty="0" smtClean="0">
                <a:solidFill>
                  <a:schemeClr val="tx1"/>
                </a:solidFill>
              </a:rPr>
              <a:t>・・・</a:t>
            </a:r>
          </a:p>
        </p:txBody>
      </p:sp>
      <p:sp>
        <p:nvSpPr>
          <p:cNvPr id="14" name="テキスト ボックス 13"/>
          <p:cNvSpPr txBox="1"/>
          <p:nvPr/>
        </p:nvSpPr>
        <p:spPr>
          <a:xfrm>
            <a:off x="5220072" y="6165304"/>
            <a:ext cx="1284326" cy="369332"/>
          </a:xfrm>
          <a:prstGeom prst="rect">
            <a:avLst/>
          </a:prstGeom>
          <a:noFill/>
          <a:ln>
            <a:solidFill>
              <a:schemeClr val="accent1">
                <a:shade val="50000"/>
              </a:schemeClr>
            </a:solidFill>
          </a:ln>
        </p:spPr>
        <p:txBody>
          <a:bodyPr wrap="none" rtlCol="0">
            <a:spAutoFit/>
          </a:bodyPr>
          <a:lstStyle/>
          <a:p>
            <a:r>
              <a:rPr kumimoji="1" lang="ja-JP" altLang="en-US" dirty="0" smtClean="0"/>
              <a:t>異なる部分</a:t>
            </a:r>
            <a:endParaRPr kumimoji="1" lang="ja-JP" altLang="en-US" dirty="0"/>
          </a:p>
        </p:txBody>
      </p:sp>
      <p:cxnSp>
        <p:nvCxnSpPr>
          <p:cNvPr id="16" name="直線矢印コネクタ 15"/>
          <p:cNvCxnSpPr/>
          <p:nvPr/>
        </p:nvCxnSpPr>
        <p:spPr>
          <a:xfrm flipH="1" flipV="1">
            <a:off x="4932040" y="5553236"/>
            <a:ext cx="288032" cy="6120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36178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抽象ユースケース</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800" dirty="0" smtClean="0"/>
              <a:t>Web</a:t>
            </a:r>
            <a:r>
              <a:rPr kumimoji="1" lang="ja-JP" altLang="en-US" sz="2800" dirty="0" smtClean="0"/>
              <a:t>ショッピングシステムにおいて、「商品を検索する」というユースケースを作成したが、実際には「商品名で検索する」または、「商品カテゴリで検索する」のどちらかを使用する。</a:t>
            </a:r>
            <a:endParaRPr kumimoji="1" lang="en-US" altLang="ja-JP" sz="2800" dirty="0" smtClean="0"/>
          </a:p>
          <a:p>
            <a:r>
              <a:rPr lang="ja-JP" altLang="en-US" sz="2800" dirty="0" smtClean="0"/>
              <a:t>「商品を検索する」を直接アクターが起動するわけではない、このような時に抽象ユースケースと呼ぶ。</a:t>
            </a:r>
            <a:endParaRPr kumimoji="1" lang="en-US" altLang="ja-JP" sz="2800" dirty="0" smtClean="0"/>
          </a:p>
          <a:p>
            <a:endParaRPr kumimoji="1" lang="en-US" altLang="ja-JP" dirty="0" smtClean="0"/>
          </a:p>
        </p:txBody>
      </p:sp>
      <p:sp>
        <p:nvSpPr>
          <p:cNvPr id="4" name="円/楕円 3"/>
          <p:cNvSpPr/>
          <p:nvPr/>
        </p:nvSpPr>
        <p:spPr>
          <a:xfrm>
            <a:off x="3551056" y="4365104"/>
            <a:ext cx="2376264"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600" i="1" dirty="0" smtClean="0">
                <a:solidFill>
                  <a:schemeClr val="tx1"/>
                </a:solidFill>
              </a:rPr>
              <a:t>商品を検索する</a:t>
            </a:r>
            <a:endParaRPr kumimoji="1" lang="ja-JP" altLang="en-US" sz="1600" i="1" dirty="0">
              <a:solidFill>
                <a:schemeClr val="tx1"/>
              </a:solidFill>
            </a:endParaRPr>
          </a:p>
        </p:txBody>
      </p:sp>
      <p:sp>
        <p:nvSpPr>
          <p:cNvPr id="5" name="円/楕円 4"/>
          <p:cNvSpPr/>
          <p:nvPr/>
        </p:nvSpPr>
        <p:spPr>
          <a:xfrm>
            <a:off x="2394620" y="5589240"/>
            <a:ext cx="2016224"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商品名で</a:t>
            </a:r>
            <a:endParaRPr kumimoji="1" lang="en-US" altLang="ja-JP" dirty="0" smtClean="0">
              <a:solidFill>
                <a:schemeClr val="tx1"/>
              </a:solidFill>
            </a:endParaRPr>
          </a:p>
          <a:p>
            <a:pPr algn="ctr"/>
            <a:r>
              <a:rPr kumimoji="1" lang="ja-JP" altLang="en-US" dirty="0" smtClean="0">
                <a:solidFill>
                  <a:schemeClr val="tx1"/>
                </a:solidFill>
              </a:rPr>
              <a:t>検索する</a:t>
            </a:r>
            <a:endParaRPr kumimoji="1" lang="ja-JP" altLang="en-US" dirty="0">
              <a:solidFill>
                <a:schemeClr val="tx1"/>
              </a:solidFill>
            </a:endParaRPr>
          </a:p>
        </p:txBody>
      </p:sp>
      <p:sp>
        <p:nvSpPr>
          <p:cNvPr id="6" name="円/楕円 5"/>
          <p:cNvSpPr/>
          <p:nvPr/>
        </p:nvSpPr>
        <p:spPr>
          <a:xfrm>
            <a:off x="5076056" y="5589240"/>
            <a:ext cx="2016224"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商品カテゴリで検索する</a:t>
            </a:r>
            <a:endParaRPr kumimoji="1" lang="ja-JP" altLang="en-US" dirty="0">
              <a:solidFill>
                <a:schemeClr val="tx1"/>
              </a:solidFill>
            </a:endParaRPr>
          </a:p>
        </p:txBody>
      </p:sp>
      <p:cxnSp>
        <p:nvCxnSpPr>
          <p:cNvPr id="8" name="直線矢印コネクタ 7"/>
          <p:cNvCxnSpPr>
            <a:stCxn id="5" idx="0"/>
            <a:endCxn id="4" idx="3"/>
          </p:cNvCxnSpPr>
          <p:nvPr/>
        </p:nvCxnSpPr>
        <p:spPr>
          <a:xfrm flipV="1">
            <a:off x="3402732" y="4918268"/>
            <a:ext cx="496320" cy="6709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6" idx="0"/>
            <a:endCxn id="4" idx="5"/>
          </p:cNvCxnSpPr>
          <p:nvPr/>
        </p:nvCxnSpPr>
        <p:spPr>
          <a:xfrm flipH="1" flipV="1">
            <a:off x="5579324" y="4918268"/>
            <a:ext cx="504844" cy="6709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6516216" y="4504474"/>
            <a:ext cx="2544286" cy="369332"/>
          </a:xfrm>
          <a:prstGeom prst="rect">
            <a:avLst/>
          </a:prstGeom>
          <a:noFill/>
          <a:ln>
            <a:solidFill>
              <a:schemeClr val="accent1">
                <a:shade val="50000"/>
              </a:schemeClr>
            </a:solidFill>
          </a:ln>
        </p:spPr>
        <p:txBody>
          <a:bodyPr wrap="none" rtlCol="0">
            <a:spAutoFit/>
          </a:bodyPr>
          <a:lstStyle/>
          <a:p>
            <a:r>
              <a:rPr kumimoji="1" lang="ja-JP" altLang="en-US" dirty="0" smtClean="0"/>
              <a:t>抽象ユースケース</a:t>
            </a:r>
            <a:r>
              <a:rPr kumimoji="1" lang="en-US" altLang="ja-JP" dirty="0" smtClean="0"/>
              <a:t>(</a:t>
            </a:r>
            <a:r>
              <a:rPr kumimoji="1" lang="ja-JP" altLang="en-US" dirty="0" smtClean="0"/>
              <a:t>斜体</a:t>
            </a:r>
            <a:r>
              <a:rPr kumimoji="1" lang="en-US" altLang="ja-JP" dirty="0" smtClean="0"/>
              <a:t>)</a:t>
            </a:r>
            <a:endParaRPr kumimoji="1" lang="ja-JP" altLang="en-US" dirty="0"/>
          </a:p>
        </p:txBody>
      </p:sp>
      <p:cxnSp>
        <p:nvCxnSpPr>
          <p:cNvPr id="14" name="直線コネクタ 13"/>
          <p:cNvCxnSpPr>
            <a:stCxn id="4" idx="6"/>
            <a:endCxn id="13" idx="1"/>
          </p:cNvCxnSpPr>
          <p:nvPr/>
        </p:nvCxnSpPr>
        <p:spPr>
          <a:xfrm>
            <a:off x="5927320" y="4689140"/>
            <a:ext cx="58889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3236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ユースケース記述とは。</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ユースケースだけでは詳細な記述ができない。</a:t>
            </a:r>
            <a:endParaRPr kumimoji="1" lang="en-US" altLang="ja-JP" dirty="0" smtClean="0"/>
          </a:p>
          <a:p>
            <a:endParaRPr kumimoji="1" lang="en-US" altLang="ja-JP" dirty="0" smtClean="0"/>
          </a:p>
          <a:p>
            <a:r>
              <a:rPr lang="ja-JP" altLang="en-US" dirty="0" smtClean="0"/>
              <a:t>その為、情報</a:t>
            </a:r>
            <a:r>
              <a:rPr lang="ja-JP" altLang="en-US" dirty="0"/>
              <a:t>が不足して</a:t>
            </a:r>
            <a:r>
              <a:rPr lang="ja-JP" altLang="en-US" dirty="0" smtClean="0"/>
              <a:t>しまう。</a:t>
            </a:r>
            <a:endParaRPr lang="en-US" altLang="ja-JP" dirty="0" smtClean="0"/>
          </a:p>
          <a:p>
            <a:endParaRPr kumimoji="1" lang="en-US" altLang="ja-JP" dirty="0"/>
          </a:p>
          <a:p>
            <a:endParaRPr lang="en-US" altLang="ja-JP" dirty="0" smtClean="0"/>
          </a:p>
          <a:p>
            <a:r>
              <a:rPr lang="ja-JP" altLang="en-US" dirty="0" smtClean="0"/>
              <a:t>１つ１つのユースケースに対して、詳細なユースケース</a:t>
            </a:r>
            <a:r>
              <a:rPr lang="ja-JP" altLang="en-US" dirty="0"/>
              <a:t>の</a:t>
            </a:r>
            <a:r>
              <a:rPr lang="ja-JP" altLang="en-US" dirty="0" smtClean="0"/>
              <a:t>ドキュメントを追加する事。</a:t>
            </a:r>
            <a:endParaRPr lang="en-US" altLang="ja-JP" dirty="0" smtClean="0"/>
          </a:p>
        </p:txBody>
      </p:sp>
      <p:sp>
        <p:nvSpPr>
          <p:cNvPr id="4" name="下矢印 3"/>
          <p:cNvSpPr/>
          <p:nvPr/>
        </p:nvSpPr>
        <p:spPr>
          <a:xfrm>
            <a:off x="3347864" y="3501008"/>
            <a:ext cx="2088232" cy="1080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tx1"/>
              </a:solidFill>
            </a:endParaRPr>
          </a:p>
        </p:txBody>
      </p:sp>
    </p:spTree>
    <p:extLst>
      <p:ext uri="{BB962C8B-B14F-4D97-AF65-F5344CB8AC3E}">
        <p14:creationId xmlns:p14="http://schemas.microsoft.com/office/powerpoint/2010/main" val="34516489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円/楕円 25"/>
          <p:cNvSpPr/>
          <p:nvPr/>
        </p:nvSpPr>
        <p:spPr>
          <a:xfrm>
            <a:off x="819309" y="4114307"/>
            <a:ext cx="576064" cy="58473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問題１</a:t>
            </a:r>
            <a:endParaRPr kumimoji="1" lang="ja-JP" altLang="en-US" dirty="0"/>
          </a:p>
        </p:txBody>
      </p:sp>
      <p:sp>
        <p:nvSpPr>
          <p:cNvPr id="3" name="コンテンツ プレースホルダー 2"/>
          <p:cNvSpPr>
            <a:spLocks noGrp="1"/>
          </p:cNvSpPr>
          <p:nvPr>
            <p:ph idx="1"/>
          </p:nvPr>
        </p:nvSpPr>
        <p:spPr>
          <a:xfrm>
            <a:off x="482910" y="1539406"/>
            <a:ext cx="8229600" cy="4525963"/>
          </a:xfrm>
        </p:spPr>
        <p:txBody>
          <a:bodyPr>
            <a:normAutofit/>
          </a:bodyPr>
          <a:lstStyle/>
          <a:p>
            <a:r>
              <a:rPr kumimoji="1" lang="ja-JP" altLang="en-US" sz="2400" dirty="0" smtClean="0"/>
              <a:t>「田中さんは、総務部に所属しています。従業員情報の変更や新入社員の情報を登録する係です。田中さんの同僚である伊藤さんも同様の作業を行っています。」</a:t>
            </a:r>
            <a:endParaRPr kumimoji="1" lang="en-US" altLang="ja-JP" sz="2400" dirty="0" smtClean="0"/>
          </a:p>
        </p:txBody>
      </p:sp>
      <p:pic>
        <p:nvPicPr>
          <p:cNvPr id="5122"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2924943"/>
            <a:ext cx="912515" cy="766787"/>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Program Files\Microsoft Office\MEDIA\CAGCAT10\j02919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98629" y="2924944"/>
            <a:ext cx="813370" cy="76678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Program Files\Microsoft Office\MEDIA\CAGCAT10\j0301252.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2277" y="4149080"/>
            <a:ext cx="823367" cy="88452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06686" y="5373216"/>
            <a:ext cx="912515" cy="766787"/>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1776343" y="3673274"/>
            <a:ext cx="1043876" cy="369332"/>
          </a:xfrm>
          <a:prstGeom prst="rect">
            <a:avLst/>
          </a:prstGeom>
          <a:noFill/>
        </p:spPr>
        <p:txBody>
          <a:bodyPr wrap="none" rtlCol="0">
            <a:spAutoFit/>
          </a:bodyPr>
          <a:lstStyle/>
          <a:p>
            <a:r>
              <a:rPr kumimoji="1" lang="ja-JP" altLang="en-US" dirty="0" smtClean="0"/>
              <a:t>田中さん</a:t>
            </a:r>
            <a:endParaRPr kumimoji="1" lang="ja-JP" altLang="en-US" dirty="0"/>
          </a:p>
        </p:txBody>
      </p:sp>
      <p:sp>
        <p:nvSpPr>
          <p:cNvPr id="5" name="テキスト ボックス 4"/>
          <p:cNvSpPr txBox="1"/>
          <p:nvPr/>
        </p:nvSpPr>
        <p:spPr>
          <a:xfrm>
            <a:off x="1558290" y="5003884"/>
            <a:ext cx="1611339" cy="369332"/>
          </a:xfrm>
          <a:prstGeom prst="rect">
            <a:avLst/>
          </a:prstGeom>
          <a:noFill/>
        </p:spPr>
        <p:txBody>
          <a:bodyPr wrap="none" rtlCol="0">
            <a:spAutoFit/>
          </a:bodyPr>
          <a:lstStyle/>
          <a:p>
            <a:r>
              <a:rPr kumimoji="1" lang="ja-JP" altLang="en-US" dirty="0" smtClean="0"/>
              <a:t>メンテナンス係</a:t>
            </a:r>
            <a:endParaRPr kumimoji="1" lang="ja-JP" altLang="en-US" dirty="0"/>
          </a:p>
        </p:txBody>
      </p:sp>
      <p:sp>
        <p:nvSpPr>
          <p:cNvPr id="10" name="テキスト ボックス 9"/>
          <p:cNvSpPr txBox="1"/>
          <p:nvPr/>
        </p:nvSpPr>
        <p:spPr>
          <a:xfrm>
            <a:off x="6183376" y="3691731"/>
            <a:ext cx="1043876" cy="369332"/>
          </a:xfrm>
          <a:prstGeom prst="rect">
            <a:avLst/>
          </a:prstGeom>
          <a:noFill/>
        </p:spPr>
        <p:txBody>
          <a:bodyPr wrap="none" rtlCol="0">
            <a:spAutoFit/>
          </a:bodyPr>
          <a:lstStyle/>
          <a:p>
            <a:r>
              <a:rPr kumimoji="1" lang="ja-JP" altLang="en-US" dirty="0" smtClean="0"/>
              <a:t>伊藤さん</a:t>
            </a:r>
            <a:endParaRPr kumimoji="1" lang="ja-JP" altLang="en-US" dirty="0"/>
          </a:p>
        </p:txBody>
      </p:sp>
      <p:sp>
        <p:nvSpPr>
          <p:cNvPr id="11" name="テキスト ボックス 10"/>
          <p:cNvSpPr txBox="1"/>
          <p:nvPr/>
        </p:nvSpPr>
        <p:spPr>
          <a:xfrm>
            <a:off x="1941005" y="6093296"/>
            <a:ext cx="1043876" cy="369332"/>
          </a:xfrm>
          <a:prstGeom prst="rect">
            <a:avLst/>
          </a:prstGeom>
          <a:noFill/>
        </p:spPr>
        <p:txBody>
          <a:bodyPr wrap="none" rtlCol="0">
            <a:spAutoFit/>
          </a:bodyPr>
          <a:lstStyle/>
          <a:p>
            <a:r>
              <a:rPr kumimoji="1" lang="ja-JP" altLang="en-US" dirty="0" smtClean="0"/>
              <a:t>田中さん</a:t>
            </a:r>
            <a:endParaRPr kumimoji="1" lang="ja-JP" altLang="en-US" dirty="0"/>
          </a:p>
        </p:txBody>
      </p:sp>
      <p:sp>
        <p:nvSpPr>
          <p:cNvPr id="6" name="円/楕円 5"/>
          <p:cNvSpPr/>
          <p:nvPr/>
        </p:nvSpPr>
        <p:spPr>
          <a:xfrm>
            <a:off x="3337570" y="3146372"/>
            <a:ext cx="2520280" cy="5496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600" dirty="0" smtClean="0">
                <a:solidFill>
                  <a:schemeClr val="tx1"/>
                </a:solidFill>
              </a:rPr>
              <a:t>従業員情報を</a:t>
            </a:r>
            <a:endParaRPr kumimoji="1" lang="en-US" altLang="ja-JP" sz="1600" dirty="0" smtClean="0">
              <a:solidFill>
                <a:schemeClr val="tx1"/>
              </a:solidFill>
            </a:endParaRPr>
          </a:p>
          <a:p>
            <a:pPr algn="ctr"/>
            <a:r>
              <a:rPr kumimoji="1" lang="ja-JP" altLang="en-US" sz="1600" dirty="0" smtClean="0">
                <a:solidFill>
                  <a:schemeClr val="tx1"/>
                </a:solidFill>
              </a:rPr>
              <a:t>メンテナンスする</a:t>
            </a:r>
            <a:endParaRPr kumimoji="1" lang="ja-JP" altLang="en-US" sz="1600" dirty="0">
              <a:solidFill>
                <a:schemeClr val="tx1"/>
              </a:solidFill>
            </a:endParaRPr>
          </a:p>
        </p:txBody>
      </p:sp>
      <p:sp>
        <p:nvSpPr>
          <p:cNvPr id="13" name="円/楕円 12"/>
          <p:cNvSpPr/>
          <p:nvPr/>
        </p:nvSpPr>
        <p:spPr>
          <a:xfrm>
            <a:off x="3355856" y="4042606"/>
            <a:ext cx="2520280" cy="65607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600" dirty="0" smtClean="0">
                <a:solidFill>
                  <a:schemeClr val="tx1"/>
                </a:solidFill>
              </a:rPr>
              <a:t>従業員情報を</a:t>
            </a:r>
            <a:endParaRPr kumimoji="1" lang="en-US" altLang="ja-JP" sz="1600" dirty="0" smtClean="0">
              <a:solidFill>
                <a:schemeClr val="tx1"/>
              </a:solidFill>
            </a:endParaRPr>
          </a:p>
          <a:p>
            <a:pPr algn="ctr"/>
            <a:r>
              <a:rPr kumimoji="1" lang="ja-JP" altLang="en-US" sz="1600" dirty="0" smtClean="0">
                <a:solidFill>
                  <a:schemeClr val="tx1"/>
                </a:solidFill>
              </a:rPr>
              <a:t>メンテナンスする</a:t>
            </a:r>
            <a:endParaRPr kumimoji="1" lang="ja-JP" altLang="en-US" sz="1600" dirty="0">
              <a:solidFill>
                <a:schemeClr val="tx1"/>
              </a:solidFill>
            </a:endParaRPr>
          </a:p>
        </p:txBody>
      </p:sp>
      <p:sp>
        <p:nvSpPr>
          <p:cNvPr id="14" name="円/楕円 13"/>
          <p:cNvSpPr/>
          <p:nvPr/>
        </p:nvSpPr>
        <p:spPr>
          <a:xfrm>
            <a:off x="3355856" y="5280464"/>
            <a:ext cx="2520280" cy="5496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従業員情報を</a:t>
            </a:r>
            <a:endParaRPr kumimoji="1" lang="en-US" altLang="ja-JP" dirty="0" smtClean="0">
              <a:solidFill>
                <a:schemeClr val="tx1"/>
              </a:solidFill>
            </a:endParaRPr>
          </a:p>
          <a:p>
            <a:pPr algn="ctr"/>
            <a:r>
              <a:rPr kumimoji="1" lang="ja-JP" altLang="en-US" dirty="0" smtClean="0">
                <a:solidFill>
                  <a:schemeClr val="tx1"/>
                </a:solidFill>
              </a:rPr>
              <a:t>変更する</a:t>
            </a:r>
            <a:endParaRPr kumimoji="1" lang="ja-JP" altLang="en-US" dirty="0">
              <a:solidFill>
                <a:schemeClr val="tx1"/>
              </a:solidFill>
            </a:endParaRPr>
          </a:p>
        </p:txBody>
      </p:sp>
      <p:sp>
        <p:nvSpPr>
          <p:cNvPr id="15" name="円/楕円 14"/>
          <p:cNvSpPr/>
          <p:nvPr/>
        </p:nvSpPr>
        <p:spPr>
          <a:xfrm>
            <a:off x="3355856" y="6099326"/>
            <a:ext cx="2520280" cy="5496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従業員情報を</a:t>
            </a:r>
            <a:endParaRPr kumimoji="1" lang="en-US" altLang="ja-JP" dirty="0" smtClean="0">
              <a:solidFill>
                <a:schemeClr val="tx1"/>
              </a:solidFill>
            </a:endParaRPr>
          </a:p>
          <a:p>
            <a:pPr algn="ctr"/>
            <a:r>
              <a:rPr kumimoji="1" lang="ja-JP" altLang="en-US" dirty="0" smtClean="0">
                <a:solidFill>
                  <a:schemeClr val="tx1"/>
                </a:solidFill>
              </a:rPr>
              <a:t>登録する</a:t>
            </a:r>
            <a:endParaRPr kumimoji="1" lang="ja-JP" altLang="en-US" dirty="0">
              <a:solidFill>
                <a:schemeClr val="tx1"/>
              </a:solidFill>
            </a:endParaRPr>
          </a:p>
        </p:txBody>
      </p:sp>
      <p:cxnSp>
        <p:nvCxnSpPr>
          <p:cNvPr id="9" name="直線矢印コネクタ 8"/>
          <p:cNvCxnSpPr>
            <a:stCxn id="5122" idx="3"/>
            <a:endCxn id="6" idx="2"/>
          </p:cNvCxnSpPr>
          <p:nvPr/>
        </p:nvCxnSpPr>
        <p:spPr>
          <a:xfrm>
            <a:off x="2820219" y="3308337"/>
            <a:ext cx="517351" cy="1128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5123" idx="1"/>
            <a:endCxn id="6" idx="6"/>
          </p:cNvCxnSpPr>
          <p:nvPr/>
        </p:nvCxnSpPr>
        <p:spPr>
          <a:xfrm flipH="1">
            <a:off x="5857850" y="3308338"/>
            <a:ext cx="440779" cy="1128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5124" idx="3"/>
            <a:endCxn id="13" idx="2"/>
          </p:cNvCxnSpPr>
          <p:nvPr/>
        </p:nvCxnSpPr>
        <p:spPr>
          <a:xfrm flipV="1">
            <a:off x="2775644" y="4370645"/>
            <a:ext cx="580212" cy="2206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7" idx="3"/>
            <a:endCxn id="14" idx="2"/>
          </p:cNvCxnSpPr>
          <p:nvPr/>
        </p:nvCxnSpPr>
        <p:spPr>
          <a:xfrm flipV="1">
            <a:off x="2919201" y="5555266"/>
            <a:ext cx="436655" cy="2013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7" idx="3"/>
            <a:endCxn id="15" idx="2"/>
          </p:cNvCxnSpPr>
          <p:nvPr/>
        </p:nvCxnSpPr>
        <p:spPr>
          <a:xfrm>
            <a:off x="2919201" y="5756610"/>
            <a:ext cx="436655" cy="6175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899592" y="3123670"/>
            <a:ext cx="415498" cy="369332"/>
          </a:xfrm>
          <a:prstGeom prst="rect">
            <a:avLst/>
          </a:prstGeom>
          <a:noFill/>
        </p:spPr>
        <p:txBody>
          <a:bodyPr wrap="none" rtlCol="0">
            <a:spAutoFit/>
          </a:bodyPr>
          <a:lstStyle/>
          <a:p>
            <a:r>
              <a:rPr kumimoji="1" lang="ja-JP" altLang="en-US" dirty="0" smtClean="0"/>
              <a:t>①</a:t>
            </a:r>
            <a:endParaRPr kumimoji="1" lang="ja-JP" altLang="en-US" dirty="0"/>
          </a:p>
        </p:txBody>
      </p:sp>
      <p:sp>
        <p:nvSpPr>
          <p:cNvPr id="24" name="テキスト ボックス 23"/>
          <p:cNvSpPr txBox="1"/>
          <p:nvPr/>
        </p:nvSpPr>
        <p:spPr>
          <a:xfrm>
            <a:off x="899592" y="4222010"/>
            <a:ext cx="415498" cy="369332"/>
          </a:xfrm>
          <a:prstGeom prst="rect">
            <a:avLst/>
          </a:prstGeom>
          <a:noFill/>
        </p:spPr>
        <p:txBody>
          <a:bodyPr wrap="none" rtlCol="0">
            <a:spAutoFit/>
          </a:bodyPr>
          <a:lstStyle/>
          <a:p>
            <a:r>
              <a:rPr kumimoji="1" lang="ja-JP" altLang="en-US" dirty="0" smtClean="0"/>
              <a:t>②</a:t>
            </a:r>
            <a:endParaRPr kumimoji="1" lang="ja-JP" altLang="en-US" dirty="0"/>
          </a:p>
        </p:txBody>
      </p:sp>
      <p:sp>
        <p:nvSpPr>
          <p:cNvPr id="25" name="テキスト ボックス 24"/>
          <p:cNvSpPr txBox="1"/>
          <p:nvPr/>
        </p:nvSpPr>
        <p:spPr>
          <a:xfrm>
            <a:off x="899592" y="5667172"/>
            <a:ext cx="415498" cy="369332"/>
          </a:xfrm>
          <a:prstGeom prst="rect">
            <a:avLst/>
          </a:prstGeom>
          <a:noFill/>
        </p:spPr>
        <p:txBody>
          <a:bodyPr wrap="none" rtlCol="0">
            <a:spAutoFit/>
          </a:bodyPr>
          <a:lstStyle/>
          <a:p>
            <a:r>
              <a:rPr kumimoji="1" lang="ja-JP" altLang="en-US" dirty="0" smtClean="0"/>
              <a:t>③</a:t>
            </a:r>
            <a:endParaRPr kumimoji="1" lang="ja-JP" altLang="en-US" dirty="0"/>
          </a:p>
        </p:txBody>
      </p:sp>
    </p:spTree>
    <p:extLst>
      <p:ext uri="{BB962C8B-B14F-4D97-AF65-F5344CB8AC3E}">
        <p14:creationId xmlns:p14="http://schemas.microsoft.com/office/powerpoint/2010/main" val="3882108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80">
                                          <p:stCondLst>
                                            <p:cond delay="0"/>
                                          </p:stCondLst>
                                        </p:cTn>
                                        <p:tgtEl>
                                          <p:spTgt spid="26"/>
                                        </p:tgtEl>
                                      </p:cBhvr>
                                    </p:animEffect>
                                    <p:anim calcmode="lin" valueType="num">
                                      <p:cBhvr>
                                        <p:cTn id="8"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3" dur="26">
                                          <p:stCondLst>
                                            <p:cond delay="650"/>
                                          </p:stCondLst>
                                        </p:cTn>
                                        <p:tgtEl>
                                          <p:spTgt spid="26"/>
                                        </p:tgtEl>
                                      </p:cBhvr>
                                      <p:to x="100000" y="60000"/>
                                    </p:animScale>
                                    <p:animScale>
                                      <p:cBhvr>
                                        <p:cTn id="14" dur="166" decel="50000">
                                          <p:stCondLst>
                                            <p:cond delay="676"/>
                                          </p:stCondLst>
                                        </p:cTn>
                                        <p:tgtEl>
                                          <p:spTgt spid="26"/>
                                        </p:tgtEl>
                                      </p:cBhvr>
                                      <p:to x="100000" y="100000"/>
                                    </p:animScale>
                                    <p:animScale>
                                      <p:cBhvr>
                                        <p:cTn id="15" dur="26">
                                          <p:stCondLst>
                                            <p:cond delay="1312"/>
                                          </p:stCondLst>
                                        </p:cTn>
                                        <p:tgtEl>
                                          <p:spTgt spid="26"/>
                                        </p:tgtEl>
                                      </p:cBhvr>
                                      <p:to x="100000" y="80000"/>
                                    </p:animScale>
                                    <p:animScale>
                                      <p:cBhvr>
                                        <p:cTn id="16" dur="166" decel="50000">
                                          <p:stCondLst>
                                            <p:cond delay="1338"/>
                                          </p:stCondLst>
                                        </p:cTn>
                                        <p:tgtEl>
                                          <p:spTgt spid="26"/>
                                        </p:tgtEl>
                                      </p:cBhvr>
                                      <p:to x="100000" y="100000"/>
                                    </p:animScale>
                                    <p:animScale>
                                      <p:cBhvr>
                                        <p:cTn id="17" dur="26">
                                          <p:stCondLst>
                                            <p:cond delay="1642"/>
                                          </p:stCondLst>
                                        </p:cTn>
                                        <p:tgtEl>
                                          <p:spTgt spid="26"/>
                                        </p:tgtEl>
                                      </p:cBhvr>
                                      <p:to x="100000" y="90000"/>
                                    </p:animScale>
                                    <p:animScale>
                                      <p:cBhvr>
                                        <p:cTn id="18" dur="166" decel="50000">
                                          <p:stCondLst>
                                            <p:cond delay="1668"/>
                                          </p:stCondLst>
                                        </p:cTn>
                                        <p:tgtEl>
                                          <p:spTgt spid="26"/>
                                        </p:tgtEl>
                                      </p:cBhvr>
                                      <p:to x="100000" y="100000"/>
                                    </p:animScale>
                                    <p:animScale>
                                      <p:cBhvr>
                                        <p:cTn id="19" dur="26">
                                          <p:stCondLst>
                                            <p:cond delay="1808"/>
                                          </p:stCondLst>
                                        </p:cTn>
                                        <p:tgtEl>
                                          <p:spTgt spid="26"/>
                                        </p:tgtEl>
                                      </p:cBhvr>
                                      <p:to x="100000" y="95000"/>
                                    </p:animScale>
                                    <p:animScale>
                                      <p:cBhvr>
                                        <p:cTn id="20" dur="166" decel="50000">
                                          <p:stCondLst>
                                            <p:cond delay="1834"/>
                                          </p:stCondLst>
                                        </p:cTn>
                                        <p:tgtEl>
                                          <p:spTgt spid="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1299752" y="3573016"/>
            <a:ext cx="648072" cy="57606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問題２</a:t>
            </a:r>
            <a:endParaRPr kumimoji="1" lang="ja-JP" altLang="en-US" dirty="0"/>
          </a:p>
        </p:txBody>
      </p:sp>
      <p:sp>
        <p:nvSpPr>
          <p:cNvPr id="3" name="コンテンツ プレースホルダー 2"/>
          <p:cNvSpPr>
            <a:spLocks noGrp="1"/>
          </p:cNvSpPr>
          <p:nvPr>
            <p:ph idx="1"/>
          </p:nvPr>
        </p:nvSpPr>
        <p:spPr>
          <a:xfrm>
            <a:off x="467544" y="1556792"/>
            <a:ext cx="8229600" cy="4525963"/>
          </a:xfrm>
        </p:spPr>
        <p:txBody>
          <a:bodyPr>
            <a:normAutofit/>
          </a:bodyPr>
          <a:lstStyle/>
          <a:p>
            <a:r>
              <a:rPr kumimoji="1" lang="ja-JP" altLang="en-US" sz="2800" dirty="0" smtClean="0"/>
              <a:t>アクターの候補にならないもの</a:t>
            </a:r>
            <a:r>
              <a:rPr lang="ja-JP" altLang="en-US" sz="2800" dirty="0" smtClean="0"/>
              <a:t>を選択しなさい。</a:t>
            </a:r>
            <a:endParaRPr lang="en-US" altLang="ja-JP" sz="2800" dirty="0" smtClean="0"/>
          </a:p>
          <a:p>
            <a:endParaRPr lang="en-US" altLang="ja-JP" sz="2800" dirty="0" smtClean="0"/>
          </a:p>
          <a:p>
            <a:pPr marL="0" indent="0">
              <a:buNone/>
            </a:pPr>
            <a:r>
              <a:rPr lang="en-US" altLang="ja-JP" sz="2800" dirty="0" smtClean="0"/>
              <a:t>	</a:t>
            </a:r>
            <a:r>
              <a:rPr lang="ja-JP" altLang="en-US" sz="2800" dirty="0" smtClean="0"/>
              <a:t>①</a:t>
            </a:r>
            <a:r>
              <a:rPr lang="en-US" altLang="ja-JP" sz="2800" dirty="0" smtClean="0"/>
              <a:t>	</a:t>
            </a:r>
            <a:r>
              <a:rPr lang="ja-JP" altLang="en-US" sz="2800" dirty="0" smtClean="0"/>
              <a:t>システムを利用するユーザ</a:t>
            </a:r>
            <a:endParaRPr lang="en-US" altLang="ja-JP" sz="2800" dirty="0" smtClean="0"/>
          </a:p>
          <a:p>
            <a:pPr marL="0" indent="0">
              <a:buNone/>
            </a:pPr>
            <a:r>
              <a:rPr kumimoji="1" lang="en-US" altLang="ja-JP" sz="2800" dirty="0" smtClean="0"/>
              <a:t>	</a:t>
            </a:r>
            <a:r>
              <a:rPr kumimoji="1" lang="ja-JP" altLang="en-US" sz="2800" dirty="0" smtClean="0"/>
              <a:t>②</a:t>
            </a:r>
            <a:r>
              <a:rPr kumimoji="1" lang="en-US" altLang="ja-JP" sz="2800" dirty="0" smtClean="0"/>
              <a:t>	</a:t>
            </a:r>
            <a:r>
              <a:rPr kumimoji="1" lang="ja-JP" altLang="en-US" sz="2800" dirty="0" smtClean="0"/>
              <a:t>既存システム</a:t>
            </a:r>
            <a:endParaRPr kumimoji="1" lang="en-US" altLang="ja-JP" sz="2800" dirty="0" smtClean="0"/>
          </a:p>
          <a:p>
            <a:pPr marL="0" indent="0">
              <a:buNone/>
            </a:pPr>
            <a:r>
              <a:rPr lang="en-US" altLang="ja-JP" sz="2800" dirty="0" smtClean="0"/>
              <a:t>	</a:t>
            </a:r>
            <a:r>
              <a:rPr lang="ja-JP" altLang="en-US" sz="2800" dirty="0" smtClean="0"/>
              <a:t>③</a:t>
            </a:r>
            <a:r>
              <a:rPr lang="en-US" altLang="ja-JP" sz="2800" dirty="0" smtClean="0"/>
              <a:t>	</a:t>
            </a:r>
            <a:r>
              <a:rPr lang="ja-JP" altLang="en-US" sz="2800" dirty="0" smtClean="0"/>
              <a:t>開発対象の機能</a:t>
            </a:r>
            <a:endParaRPr lang="en-US" altLang="ja-JP" sz="2800" dirty="0" smtClean="0"/>
          </a:p>
          <a:p>
            <a:pPr marL="0" indent="0">
              <a:buNone/>
            </a:pPr>
            <a:r>
              <a:rPr kumimoji="1" lang="en-US" altLang="ja-JP" sz="2800" dirty="0" smtClean="0"/>
              <a:t>	</a:t>
            </a:r>
            <a:r>
              <a:rPr kumimoji="1" lang="ja-JP" altLang="en-US" sz="2800" dirty="0" smtClean="0"/>
              <a:t>④</a:t>
            </a:r>
            <a:r>
              <a:rPr kumimoji="1" lang="en-US" altLang="ja-JP" sz="2800" dirty="0" smtClean="0"/>
              <a:t>	</a:t>
            </a:r>
            <a:r>
              <a:rPr kumimoji="1" lang="ja-JP" altLang="en-US" sz="2800" dirty="0" smtClean="0"/>
              <a:t>システムと直接通信をするハードウェア</a:t>
            </a:r>
            <a:endParaRPr kumimoji="1" lang="en-US" altLang="ja-JP" sz="2800" dirty="0" smtClean="0"/>
          </a:p>
          <a:p>
            <a:endParaRPr kumimoji="1" lang="en-US" altLang="ja-JP" sz="2800" dirty="0"/>
          </a:p>
        </p:txBody>
      </p:sp>
    </p:spTree>
    <p:extLst>
      <p:ext uri="{BB962C8B-B14F-4D97-AF65-F5344CB8AC3E}">
        <p14:creationId xmlns:p14="http://schemas.microsoft.com/office/powerpoint/2010/main" val="30003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問題３</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正しいアクターの表記を選択しなさい。</a:t>
            </a:r>
            <a:endParaRPr kumimoji="1" lang="ja-JP" altLang="en-US" dirty="0"/>
          </a:p>
        </p:txBody>
      </p:sp>
      <p:sp>
        <p:nvSpPr>
          <p:cNvPr id="4" name="円/楕円 3"/>
          <p:cNvSpPr/>
          <p:nvPr/>
        </p:nvSpPr>
        <p:spPr>
          <a:xfrm>
            <a:off x="1547664" y="3140968"/>
            <a:ext cx="2088232"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アクター</a:t>
            </a:r>
            <a:endParaRPr kumimoji="1" lang="ja-JP" altLang="en-US" dirty="0">
              <a:solidFill>
                <a:schemeClr val="tx1"/>
              </a:solidFill>
            </a:endParaRPr>
          </a:p>
        </p:txBody>
      </p:sp>
      <p:sp>
        <p:nvSpPr>
          <p:cNvPr id="5" name="正方形/長方形 4"/>
          <p:cNvSpPr/>
          <p:nvPr/>
        </p:nvSpPr>
        <p:spPr>
          <a:xfrm>
            <a:off x="1979712" y="4662145"/>
            <a:ext cx="1224136" cy="936104"/>
          </a:xfrm>
          <a:prstGeom prst="rect">
            <a:avLst/>
          </a:prstGeom>
          <a:noFill/>
          <a:ln cmpd="sng"/>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アクター</a:t>
            </a:r>
            <a:endParaRPr kumimoji="1" lang="ja-JP" altLang="en-US" dirty="0">
              <a:solidFill>
                <a:schemeClr val="tx1"/>
              </a:solidFill>
            </a:endParaRPr>
          </a:p>
        </p:txBody>
      </p:sp>
      <p:cxnSp>
        <p:nvCxnSpPr>
          <p:cNvPr id="8" name="直線コネクタ 7"/>
          <p:cNvCxnSpPr/>
          <p:nvPr/>
        </p:nvCxnSpPr>
        <p:spPr>
          <a:xfrm flipV="1">
            <a:off x="1979712" y="4446121"/>
            <a:ext cx="216024" cy="216024"/>
          </a:xfrm>
          <a:prstGeom prst="line">
            <a:avLst/>
          </a:prstGeom>
          <a:ln cmpd="sng"/>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2195736" y="4446121"/>
            <a:ext cx="1224136" cy="0"/>
          </a:xfrm>
          <a:prstGeom prst="line">
            <a:avLst/>
          </a:prstGeom>
          <a:ln cmpd="sng"/>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flipH="1">
            <a:off x="3203848" y="4446121"/>
            <a:ext cx="216024" cy="216024"/>
          </a:xfrm>
          <a:prstGeom prst="line">
            <a:avLst/>
          </a:prstGeom>
          <a:ln cmpd="sng"/>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3419872" y="4457868"/>
            <a:ext cx="0" cy="915348"/>
          </a:xfrm>
          <a:prstGeom prst="line">
            <a:avLst/>
          </a:prstGeom>
          <a:ln cmpd="sng"/>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3203848" y="5373216"/>
            <a:ext cx="216024" cy="225035"/>
          </a:xfrm>
          <a:prstGeom prst="line">
            <a:avLst/>
          </a:prstGeom>
          <a:ln cmpd="sng"/>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V="1">
            <a:off x="5580111" y="4405613"/>
            <a:ext cx="0" cy="26103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5580111" y="4405613"/>
            <a:ext cx="3600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5940151" y="4405613"/>
            <a:ext cx="0" cy="261037"/>
          </a:xfrm>
          <a:prstGeom prst="line">
            <a:avLst/>
          </a:prstGeom>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5580112" y="4666651"/>
            <a:ext cx="1368152" cy="931600"/>
          </a:xfrm>
          <a:prstGeom prst="rect">
            <a:avLst/>
          </a:prstGeom>
          <a:noFill/>
          <a:ln cmpd="thickThi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アクター</a:t>
            </a:r>
            <a:endParaRPr kumimoji="1" lang="ja-JP" altLang="en-US" dirty="0">
              <a:solidFill>
                <a:schemeClr val="tx1"/>
              </a:solidFill>
            </a:endParaRPr>
          </a:p>
        </p:txBody>
      </p:sp>
      <p:sp>
        <p:nvSpPr>
          <p:cNvPr id="44" name="円/楕円 43"/>
          <p:cNvSpPr/>
          <p:nvPr/>
        </p:nvSpPr>
        <p:spPr>
          <a:xfrm>
            <a:off x="5760131" y="2780928"/>
            <a:ext cx="504057"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45" name="直線コネクタ 44"/>
          <p:cNvCxnSpPr>
            <a:stCxn id="44" idx="4"/>
          </p:cNvCxnSpPr>
          <p:nvPr/>
        </p:nvCxnSpPr>
        <p:spPr>
          <a:xfrm>
            <a:off x="6012160" y="3284984"/>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6012160" y="3645024"/>
            <a:ext cx="25202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H="1">
            <a:off x="5760131" y="3645024"/>
            <a:ext cx="25202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5709817" y="3466718"/>
            <a:ext cx="612069" cy="0"/>
          </a:xfrm>
          <a:prstGeom prst="line">
            <a:avLst/>
          </a:prstGeom>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5583500" y="3789040"/>
            <a:ext cx="974947" cy="369332"/>
          </a:xfrm>
          <a:prstGeom prst="rect">
            <a:avLst/>
          </a:prstGeom>
          <a:noFill/>
        </p:spPr>
        <p:txBody>
          <a:bodyPr wrap="none" rtlCol="0">
            <a:spAutoFit/>
          </a:bodyPr>
          <a:lstStyle/>
          <a:p>
            <a:r>
              <a:rPr kumimoji="1" lang="ja-JP" altLang="en-US" dirty="0" smtClean="0"/>
              <a:t>アクター</a:t>
            </a:r>
            <a:endParaRPr kumimoji="1" lang="ja-JP" altLang="en-US" dirty="0"/>
          </a:p>
        </p:txBody>
      </p:sp>
      <p:sp>
        <p:nvSpPr>
          <p:cNvPr id="59" name="テキスト ボックス 58"/>
          <p:cNvSpPr txBox="1"/>
          <p:nvPr/>
        </p:nvSpPr>
        <p:spPr>
          <a:xfrm>
            <a:off x="1187624" y="2780928"/>
            <a:ext cx="415498" cy="369332"/>
          </a:xfrm>
          <a:prstGeom prst="rect">
            <a:avLst/>
          </a:prstGeom>
          <a:noFill/>
        </p:spPr>
        <p:txBody>
          <a:bodyPr wrap="none" rtlCol="0">
            <a:spAutoFit/>
          </a:bodyPr>
          <a:lstStyle/>
          <a:p>
            <a:r>
              <a:rPr kumimoji="1" lang="ja-JP" altLang="en-US" dirty="0" smtClean="0"/>
              <a:t>①</a:t>
            </a:r>
            <a:endParaRPr kumimoji="1" lang="ja-JP" altLang="en-US" dirty="0"/>
          </a:p>
        </p:txBody>
      </p:sp>
      <p:sp>
        <p:nvSpPr>
          <p:cNvPr id="60" name="テキスト ボックス 59"/>
          <p:cNvSpPr txBox="1"/>
          <p:nvPr/>
        </p:nvSpPr>
        <p:spPr>
          <a:xfrm>
            <a:off x="5044271" y="2740278"/>
            <a:ext cx="415498" cy="369332"/>
          </a:xfrm>
          <a:prstGeom prst="rect">
            <a:avLst/>
          </a:prstGeom>
          <a:noFill/>
        </p:spPr>
        <p:txBody>
          <a:bodyPr wrap="none" rtlCol="0">
            <a:spAutoFit/>
          </a:bodyPr>
          <a:lstStyle/>
          <a:p>
            <a:r>
              <a:rPr kumimoji="1" lang="ja-JP" altLang="en-US" dirty="0" smtClean="0"/>
              <a:t>②</a:t>
            </a:r>
            <a:endParaRPr kumimoji="1" lang="ja-JP" altLang="en-US" dirty="0"/>
          </a:p>
        </p:txBody>
      </p:sp>
      <p:sp>
        <p:nvSpPr>
          <p:cNvPr id="61" name="テキスト ボックス 60"/>
          <p:cNvSpPr txBox="1"/>
          <p:nvPr/>
        </p:nvSpPr>
        <p:spPr>
          <a:xfrm>
            <a:off x="1187624" y="4273202"/>
            <a:ext cx="415498" cy="369332"/>
          </a:xfrm>
          <a:prstGeom prst="rect">
            <a:avLst/>
          </a:prstGeom>
          <a:noFill/>
        </p:spPr>
        <p:txBody>
          <a:bodyPr wrap="none" rtlCol="0">
            <a:spAutoFit/>
          </a:bodyPr>
          <a:lstStyle/>
          <a:p>
            <a:r>
              <a:rPr kumimoji="1" lang="ja-JP" altLang="en-US" dirty="0" smtClean="0"/>
              <a:t>③</a:t>
            </a:r>
            <a:endParaRPr kumimoji="1" lang="ja-JP" altLang="en-US" dirty="0"/>
          </a:p>
        </p:txBody>
      </p:sp>
      <p:sp>
        <p:nvSpPr>
          <p:cNvPr id="62" name="テキスト ボックス 61"/>
          <p:cNvSpPr txBox="1"/>
          <p:nvPr/>
        </p:nvSpPr>
        <p:spPr>
          <a:xfrm>
            <a:off x="5044271" y="4288199"/>
            <a:ext cx="415498" cy="369332"/>
          </a:xfrm>
          <a:prstGeom prst="rect">
            <a:avLst/>
          </a:prstGeom>
          <a:noFill/>
        </p:spPr>
        <p:txBody>
          <a:bodyPr wrap="none" rtlCol="0">
            <a:spAutoFit/>
          </a:bodyPr>
          <a:lstStyle/>
          <a:p>
            <a:r>
              <a:rPr kumimoji="1" lang="ja-JP" altLang="en-US" dirty="0" smtClean="0"/>
              <a:t>④</a:t>
            </a:r>
            <a:endParaRPr kumimoji="1" lang="ja-JP" altLang="en-US" dirty="0"/>
          </a:p>
        </p:txBody>
      </p:sp>
      <p:sp>
        <p:nvSpPr>
          <p:cNvPr id="63" name="円/楕円 62"/>
          <p:cNvSpPr/>
          <p:nvPr/>
        </p:nvSpPr>
        <p:spPr>
          <a:xfrm>
            <a:off x="4963988" y="2632575"/>
            <a:ext cx="576064" cy="58473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extLst>
      <p:ext uri="{BB962C8B-B14F-4D97-AF65-F5344CB8AC3E}">
        <p14:creationId xmlns:p14="http://schemas.microsoft.com/office/powerpoint/2010/main" val="336634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2"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fade">
                                      <p:cBhvr>
                                        <p:cTn id="7" dur="1000"/>
                                        <p:tgtEl>
                                          <p:spTgt spid="63"/>
                                        </p:tgtEl>
                                      </p:cBhvr>
                                    </p:animEffect>
                                    <p:anim calcmode="lin" valueType="num">
                                      <p:cBhvr>
                                        <p:cTn id="8" dur="1000" fill="hold"/>
                                        <p:tgtEl>
                                          <p:spTgt spid="63"/>
                                        </p:tgtEl>
                                        <p:attrNameLst>
                                          <p:attrName>ppt_x</p:attrName>
                                        </p:attrNameLst>
                                      </p:cBhvr>
                                      <p:tavLst>
                                        <p:tav tm="0">
                                          <p:val>
                                            <p:strVal val="#ppt_x"/>
                                          </p:val>
                                        </p:tav>
                                        <p:tav tm="100000">
                                          <p:val>
                                            <p:strVal val="#ppt_x"/>
                                          </p:val>
                                        </p:tav>
                                      </p:tavLst>
                                    </p:anim>
                                    <p:anim calcmode="lin" valueType="num">
                                      <p:cBhvr>
                                        <p:cTn id="9" dur="1000" fill="hold"/>
                                        <p:tgtEl>
                                          <p:spTgt spid="6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2"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問題４</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以下の図にあるすべてのユースケースを含むものを選択しなさい。</a:t>
            </a:r>
            <a:endParaRPr kumimoji="1" lang="ja-JP" altLang="en-US" sz="2800" dirty="0"/>
          </a:p>
        </p:txBody>
      </p:sp>
      <p:sp>
        <p:nvSpPr>
          <p:cNvPr id="4" name="円/楕円 3"/>
          <p:cNvSpPr/>
          <p:nvPr/>
        </p:nvSpPr>
        <p:spPr>
          <a:xfrm>
            <a:off x="1475656" y="2508322"/>
            <a:ext cx="504057"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5" name="直線コネクタ 4"/>
          <p:cNvCxnSpPr>
            <a:stCxn id="4" idx="4"/>
          </p:cNvCxnSpPr>
          <p:nvPr/>
        </p:nvCxnSpPr>
        <p:spPr>
          <a:xfrm>
            <a:off x="1727685" y="3012378"/>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27685" y="3372418"/>
            <a:ext cx="25202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flipH="1">
            <a:off x="1475656" y="3372418"/>
            <a:ext cx="25202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1425342" y="3194112"/>
            <a:ext cx="612069"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円/楕円 11"/>
          <p:cNvSpPr/>
          <p:nvPr/>
        </p:nvSpPr>
        <p:spPr>
          <a:xfrm>
            <a:off x="6552219" y="2991800"/>
            <a:ext cx="504057"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13" name="直線コネクタ 12"/>
          <p:cNvCxnSpPr>
            <a:stCxn id="12" idx="4"/>
          </p:cNvCxnSpPr>
          <p:nvPr/>
        </p:nvCxnSpPr>
        <p:spPr>
          <a:xfrm>
            <a:off x="6804248" y="3495856"/>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6804248" y="3855896"/>
            <a:ext cx="25202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H="1">
            <a:off x="6552219" y="3855896"/>
            <a:ext cx="25202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6501905" y="3677590"/>
            <a:ext cx="612069"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2987824" y="2497470"/>
            <a:ext cx="2160240" cy="223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8" name="テキスト ボックス 17"/>
          <p:cNvSpPr txBox="1"/>
          <p:nvPr/>
        </p:nvSpPr>
        <p:spPr>
          <a:xfrm>
            <a:off x="2962850" y="2605482"/>
            <a:ext cx="2185214" cy="369332"/>
          </a:xfrm>
          <a:prstGeom prst="rect">
            <a:avLst/>
          </a:prstGeom>
          <a:noFill/>
        </p:spPr>
        <p:txBody>
          <a:bodyPr wrap="none" rtlCol="0">
            <a:spAutoFit/>
          </a:bodyPr>
          <a:lstStyle/>
          <a:p>
            <a:r>
              <a:rPr kumimoji="1" lang="ja-JP" altLang="en-US" dirty="0" smtClean="0"/>
              <a:t>従業員情報システム</a:t>
            </a:r>
            <a:endParaRPr kumimoji="1" lang="ja-JP" altLang="en-US" dirty="0"/>
          </a:p>
        </p:txBody>
      </p:sp>
      <p:sp>
        <p:nvSpPr>
          <p:cNvPr id="19" name="円/楕円 18"/>
          <p:cNvSpPr/>
          <p:nvPr/>
        </p:nvSpPr>
        <p:spPr>
          <a:xfrm>
            <a:off x="2987824" y="3217550"/>
            <a:ext cx="2160240" cy="48347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従業員情報を参照する</a:t>
            </a:r>
            <a:endParaRPr kumimoji="1" lang="ja-JP" altLang="en-US" dirty="0">
              <a:solidFill>
                <a:schemeClr val="tx1"/>
              </a:solidFill>
            </a:endParaRPr>
          </a:p>
        </p:txBody>
      </p:sp>
      <p:sp>
        <p:nvSpPr>
          <p:cNvPr id="20" name="円/楕円 19"/>
          <p:cNvSpPr/>
          <p:nvPr/>
        </p:nvSpPr>
        <p:spPr>
          <a:xfrm>
            <a:off x="2987824" y="3937630"/>
            <a:ext cx="2160240" cy="48347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メンテナンスする</a:t>
            </a:r>
            <a:endParaRPr kumimoji="1" lang="ja-JP" altLang="en-US" dirty="0">
              <a:solidFill>
                <a:schemeClr val="tx1"/>
              </a:solidFill>
            </a:endParaRPr>
          </a:p>
        </p:txBody>
      </p:sp>
      <p:cxnSp>
        <p:nvCxnSpPr>
          <p:cNvPr id="22" name="直線コネクタ 21"/>
          <p:cNvCxnSpPr>
            <a:endCxn id="19" idx="2"/>
          </p:cNvCxnSpPr>
          <p:nvPr/>
        </p:nvCxnSpPr>
        <p:spPr>
          <a:xfrm>
            <a:off x="2037411" y="3039244"/>
            <a:ext cx="950413" cy="420045"/>
          </a:xfrm>
          <a:prstGeom prst="line">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endCxn id="19" idx="6"/>
          </p:cNvCxnSpPr>
          <p:nvPr/>
        </p:nvCxnSpPr>
        <p:spPr>
          <a:xfrm flipH="1" flipV="1">
            <a:off x="5148064" y="3459289"/>
            <a:ext cx="1353841" cy="216587"/>
          </a:xfrm>
          <a:prstGeom prst="line">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endCxn id="20" idx="6"/>
          </p:cNvCxnSpPr>
          <p:nvPr/>
        </p:nvCxnSpPr>
        <p:spPr>
          <a:xfrm flipH="1">
            <a:off x="5148064" y="3677590"/>
            <a:ext cx="1353842" cy="501779"/>
          </a:xfrm>
          <a:prstGeom prst="line">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350788" y="4752548"/>
            <a:ext cx="2592376" cy="369332"/>
          </a:xfrm>
          <a:prstGeom prst="rect">
            <a:avLst/>
          </a:prstGeom>
          <a:noFill/>
        </p:spPr>
        <p:txBody>
          <a:bodyPr wrap="none" rtlCol="0">
            <a:spAutoFit/>
          </a:bodyPr>
          <a:lstStyle/>
          <a:p>
            <a:r>
              <a:rPr kumimoji="1" lang="ja-JP" altLang="en-US" dirty="0" smtClean="0"/>
              <a:t>①　「従業員」と「管理者」</a:t>
            </a:r>
            <a:endParaRPr kumimoji="1" lang="ja-JP" altLang="en-US" dirty="0"/>
          </a:p>
        </p:txBody>
      </p:sp>
      <p:sp>
        <p:nvSpPr>
          <p:cNvPr id="32" name="テキスト ボックス 31"/>
          <p:cNvSpPr txBox="1"/>
          <p:nvPr/>
        </p:nvSpPr>
        <p:spPr>
          <a:xfrm>
            <a:off x="1350788" y="5121880"/>
            <a:ext cx="5056192" cy="369332"/>
          </a:xfrm>
          <a:prstGeom prst="rect">
            <a:avLst/>
          </a:prstGeom>
          <a:noFill/>
        </p:spPr>
        <p:txBody>
          <a:bodyPr wrap="none" rtlCol="0">
            <a:spAutoFit/>
          </a:bodyPr>
          <a:lstStyle/>
          <a:p>
            <a:r>
              <a:rPr kumimoji="1" lang="ja-JP" altLang="en-US" dirty="0" smtClean="0"/>
              <a:t>②　「従業員情報を参照する」と「メンテナンスする」</a:t>
            </a:r>
            <a:endParaRPr kumimoji="1" lang="ja-JP" altLang="en-US" dirty="0"/>
          </a:p>
        </p:txBody>
      </p:sp>
      <p:sp>
        <p:nvSpPr>
          <p:cNvPr id="33" name="テキスト ボックス 32"/>
          <p:cNvSpPr txBox="1"/>
          <p:nvPr/>
        </p:nvSpPr>
        <p:spPr>
          <a:xfrm>
            <a:off x="1350788" y="5491212"/>
            <a:ext cx="7463903" cy="369332"/>
          </a:xfrm>
          <a:prstGeom prst="rect">
            <a:avLst/>
          </a:prstGeom>
          <a:noFill/>
        </p:spPr>
        <p:txBody>
          <a:bodyPr wrap="none" rtlCol="0">
            <a:spAutoFit/>
          </a:bodyPr>
          <a:lstStyle/>
          <a:p>
            <a:r>
              <a:rPr lang="ja-JP" altLang="en-US" dirty="0"/>
              <a:t>③</a:t>
            </a:r>
            <a:r>
              <a:rPr kumimoji="1" lang="ja-JP" altLang="en-US" dirty="0" smtClean="0"/>
              <a:t>　「従業員情報を参照する」と「メンテナンスする」と「従業員情報システム」</a:t>
            </a:r>
            <a:endParaRPr kumimoji="1" lang="ja-JP" altLang="en-US" dirty="0"/>
          </a:p>
        </p:txBody>
      </p:sp>
      <p:sp>
        <p:nvSpPr>
          <p:cNvPr id="35" name="テキスト ボックス 34"/>
          <p:cNvSpPr txBox="1"/>
          <p:nvPr/>
        </p:nvSpPr>
        <p:spPr>
          <a:xfrm>
            <a:off x="1350788" y="5860544"/>
            <a:ext cx="2800767" cy="369332"/>
          </a:xfrm>
          <a:prstGeom prst="rect">
            <a:avLst/>
          </a:prstGeom>
          <a:noFill/>
        </p:spPr>
        <p:txBody>
          <a:bodyPr wrap="none" rtlCol="0">
            <a:spAutoFit/>
          </a:bodyPr>
          <a:lstStyle/>
          <a:p>
            <a:r>
              <a:rPr lang="ja-JP" altLang="en-US" dirty="0"/>
              <a:t>④</a:t>
            </a:r>
            <a:r>
              <a:rPr kumimoji="1" lang="ja-JP" altLang="en-US" dirty="0" smtClean="0"/>
              <a:t>　「従業員情報システム」</a:t>
            </a:r>
            <a:endParaRPr kumimoji="1" lang="ja-JP" altLang="en-US" dirty="0"/>
          </a:p>
        </p:txBody>
      </p:sp>
      <p:sp>
        <p:nvSpPr>
          <p:cNvPr id="36" name="円/楕円 35"/>
          <p:cNvSpPr/>
          <p:nvPr/>
        </p:nvSpPr>
        <p:spPr>
          <a:xfrm>
            <a:off x="1315685" y="5121880"/>
            <a:ext cx="470903" cy="36933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 name="テキスト ボックス 8"/>
          <p:cNvSpPr txBox="1"/>
          <p:nvPr/>
        </p:nvSpPr>
        <p:spPr>
          <a:xfrm>
            <a:off x="1289102" y="3566994"/>
            <a:ext cx="877163" cy="369332"/>
          </a:xfrm>
          <a:prstGeom prst="rect">
            <a:avLst/>
          </a:prstGeom>
          <a:noFill/>
        </p:spPr>
        <p:txBody>
          <a:bodyPr wrap="none" rtlCol="0">
            <a:spAutoFit/>
          </a:bodyPr>
          <a:lstStyle/>
          <a:p>
            <a:r>
              <a:rPr kumimoji="1" lang="ja-JP" altLang="en-US" dirty="0" smtClean="0"/>
              <a:t>従業員</a:t>
            </a:r>
            <a:endParaRPr kumimoji="1" lang="ja-JP" altLang="en-US" dirty="0"/>
          </a:p>
        </p:txBody>
      </p:sp>
      <p:sp>
        <p:nvSpPr>
          <p:cNvPr id="27" name="テキスト ボックス 26"/>
          <p:cNvSpPr txBox="1"/>
          <p:nvPr/>
        </p:nvSpPr>
        <p:spPr>
          <a:xfrm>
            <a:off x="6375561" y="3994703"/>
            <a:ext cx="877163" cy="369332"/>
          </a:xfrm>
          <a:prstGeom prst="rect">
            <a:avLst/>
          </a:prstGeom>
          <a:noFill/>
        </p:spPr>
        <p:txBody>
          <a:bodyPr wrap="none" rtlCol="0">
            <a:spAutoFit/>
          </a:bodyPr>
          <a:lstStyle/>
          <a:p>
            <a:r>
              <a:rPr kumimoji="1" lang="ja-JP" altLang="en-US" dirty="0" smtClean="0"/>
              <a:t>管理者</a:t>
            </a:r>
            <a:endParaRPr kumimoji="1" lang="ja-JP" altLang="en-US" dirty="0"/>
          </a:p>
        </p:txBody>
      </p:sp>
    </p:spTree>
    <p:extLst>
      <p:ext uri="{BB962C8B-B14F-4D97-AF65-F5344CB8AC3E}">
        <p14:creationId xmlns:p14="http://schemas.microsoft.com/office/powerpoint/2010/main" val="1142115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1"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問題５</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ユースケース図の特徴を選択しなさい。</a:t>
            </a:r>
            <a:endParaRPr kumimoji="1" lang="en-US" altLang="ja-JP" dirty="0" smtClean="0"/>
          </a:p>
          <a:p>
            <a:pPr marL="0" indent="0">
              <a:buNone/>
            </a:pPr>
            <a:r>
              <a:rPr lang="ja-JP" altLang="en-US" sz="2800" dirty="0" smtClean="0"/>
              <a:t>①　システムの提供する機能とその利用者との関係を　　</a:t>
            </a:r>
            <a:r>
              <a:rPr lang="en-US" altLang="ja-JP" sz="2800" dirty="0" smtClean="0"/>
              <a:t>	</a:t>
            </a:r>
            <a:r>
              <a:rPr lang="ja-JP" altLang="en-US" sz="2800" dirty="0" smtClean="0"/>
              <a:t>明らかにする。</a:t>
            </a:r>
            <a:endParaRPr lang="en-US" altLang="ja-JP" sz="2800" dirty="0" smtClean="0"/>
          </a:p>
          <a:p>
            <a:pPr marL="0" indent="0">
              <a:buNone/>
            </a:pPr>
            <a:r>
              <a:rPr kumimoji="1" lang="ja-JP" altLang="en-US" sz="2800" dirty="0" smtClean="0"/>
              <a:t>②　システムの内部構造を明らかにする。</a:t>
            </a:r>
            <a:endParaRPr kumimoji="1" lang="en-US" altLang="ja-JP" sz="2800" dirty="0" smtClean="0"/>
          </a:p>
          <a:p>
            <a:pPr marL="0" indent="0">
              <a:buNone/>
            </a:pPr>
            <a:r>
              <a:rPr lang="ja-JP" altLang="en-US" sz="2800" dirty="0" smtClean="0"/>
              <a:t>③　システムのデータの流れを明らかにする。</a:t>
            </a:r>
            <a:endParaRPr lang="en-US" altLang="ja-JP" sz="2800" dirty="0" smtClean="0"/>
          </a:p>
          <a:p>
            <a:pPr marL="0" indent="0">
              <a:buNone/>
            </a:pPr>
            <a:r>
              <a:rPr kumimoji="1" lang="ja-JP" altLang="en-US" sz="2800" dirty="0" smtClean="0"/>
              <a:t>④　システムで使用するコンピュータなどのシステム</a:t>
            </a:r>
            <a:endParaRPr kumimoji="1" lang="en-US" altLang="ja-JP" sz="2800" dirty="0" smtClean="0"/>
          </a:p>
          <a:p>
            <a:pPr marL="0" indent="0">
              <a:buNone/>
            </a:pPr>
            <a:r>
              <a:rPr lang="en-US" altLang="ja-JP" sz="2800" dirty="0"/>
              <a:t>	</a:t>
            </a:r>
            <a:r>
              <a:rPr kumimoji="1" lang="ja-JP" altLang="en-US" sz="2800" dirty="0" smtClean="0"/>
              <a:t>構成を明らかにする。</a:t>
            </a:r>
            <a:endParaRPr kumimoji="1" lang="en-US" altLang="ja-JP" sz="2800" dirty="0" smtClean="0"/>
          </a:p>
          <a:p>
            <a:pPr marL="0" indent="0">
              <a:buNone/>
            </a:pPr>
            <a:r>
              <a:rPr lang="ja-JP" altLang="en-US" sz="2800" dirty="0" smtClean="0"/>
              <a:t>⑤　システムの状態の遷移を明らかにする。</a:t>
            </a:r>
            <a:endParaRPr kumimoji="1" lang="ja-JP" altLang="en-US" sz="2800" dirty="0"/>
          </a:p>
        </p:txBody>
      </p:sp>
      <p:sp>
        <p:nvSpPr>
          <p:cNvPr id="4" name="円/楕円 3"/>
          <p:cNvSpPr/>
          <p:nvPr/>
        </p:nvSpPr>
        <p:spPr>
          <a:xfrm>
            <a:off x="395536" y="2132856"/>
            <a:ext cx="648072" cy="61137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Tree>
    <p:extLst>
      <p:ext uri="{BB962C8B-B14F-4D97-AF65-F5344CB8AC3E}">
        <p14:creationId xmlns:p14="http://schemas.microsoft.com/office/powerpoint/2010/main" val="2427275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en-US" altLang="ja-JP" dirty="0" smtClean="0"/>
          </a:p>
          <a:p>
            <a:r>
              <a:rPr kumimoji="1" lang="ja-JP" altLang="en-US" dirty="0" smtClean="0"/>
              <a:t>ユースケース記述は、以下の３つを指します。</a:t>
            </a:r>
            <a:endParaRPr kumimoji="1" lang="en-US" altLang="ja-JP" dirty="0" smtClean="0"/>
          </a:p>
          <a:p>
            <a:endParaRPr lang="en-US" altLang="ja-JP" dirty="0"/>
          </a:p>
          <a:p>
            <a:r>
              <a:rPr kumimoji="1" lang="ja-JP" altLang="en-US" dirty="0" smtClean="0"/>
              <a:t>概要</a:t>
            </a:r>
            <a:endParaRPr kumimoji="1" lang="en-US" altLang="ja-JP" dirty="0" smtClean="0"/>
          </a:p>
          <a:p>
            <a:r>
              <a:rPr lang="ja-JP" altLang="en-US" dirty="0" smtClean="0"/>
              <a:t>シナリオ</a:t>
            </a:r>
            <a:endParaRPr lang="en-US" altLang="ja-JP" dirty="0" smtClean="0"/>
          </a:p>
          <a:p>
            <a:r>
              <a:rPr lang="ja-JP" altLang="en-US" dirty="0" smtClean="0"/>
              <a:t>イベントフロー</a:t>
            </a:r>
            <a:endParaRPr kumimoji="1" lang="ja-JP" altLang="en-US" dirty="0"/>
          </a:p>
        </p:txBody>
      </p:sp>
    </p:spTree>
    <p:extLst>
      <p:ext uri="{BB962C8B-B14F-4D97-AF65-F5344CB8AC3E}">
        <p14:creationId xmlns:p14="http://schemas.microsoft.com/office/powerpoint/2010/main" val="800907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ユースケースの役割、目的などを数行で記述する。</a:t>
            </a:r>
            <a:endParaRPr lang="en-US" altLang="ja-JP" sz="2800" dirty="0" smtClean="0"/>
          </a:p>
          <a:p>
            <a:endParaRPr kumimoji="1" lang="en-US" altLang="ja-JP" dirty="0"/>
          </a:p>
          <a:p>
            <a:r>
              <a:rPr lang="ja-JP" altLang="en-US" dirty="0" smtClean="0"/>
              <a:t>例えば、</a:t>
            </a:r>
            <a:r>
              <a:rPr lang="en-US" altLang="ja-JP" dirty="0" smtClean="0"/>
              <a:t>Web</a:t>
            </a:r>
            <a:r>
              <a:rPr lang="ja-JP" altLang="en-US" dirty="0" smtClean="0"/>
              <a:t>ショッピングシステムにおいて、　　　　　　</a:t>
            </a:r>
            <a:r>
              <a:rPr lang="ja-JP" altLang="en-US" dirty="0"/>
              <a:t>　</a:t>
            </a:r>
            <a:r>
              <a:rPr lang="ja-JP" altLang="en-US" dirty="0" smtClean="0"/>
              <a:t>「商品を購入するためには、会員になる必要があります。このユースケースは会員の登録を行います。」</a:t>
            </a:r>
            <a:endParaRPr lang="en-US" altLang="ja-JP" dirty="0" smtClean="0"/>
          </a:p>
          <a:p>
            <a:pPr marL="0" indent="0">
              <a:buNone/>
            </a:pPr>
            <a:r>
              <a:rPr kumimoji="1" lang="en-US" altLang="ja-JP" dirty="0"/>
              <a:t>	</a:t>
            </a:r>
            <a:r>
              <a:rPr kumimoji="1" lang="ja-JP" altLang="en-US" dirty="0" smtClean="0"/>
              <a:t>と記述します。</a:t>
            </a:r>
            <a:endParaRPr kumimoji="1" lang="en-US" altLang="ja-JP" dirty="0" smtClean="0"/>
          </a:p>
        </p:txBody>
      </p:sp>
    </p:spTree>
    <p:extLst>
      <p:ext uri="{BB962C8B-B14F-4D97-AF65-F5344CB8AC3E}">
        <p14:creationId xmlns:p14="http://schemas.microsoft.com/office/powerpoint/2010/main" val="38874566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シナリオ</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sz="2800" dirty="0" smtClean="0"/>
              <a:t>ユースケースの具体的な流れの１つを記述する。</a:t>
            </a:r>
            <a:endParaRPr kumimoji="1" lang="en-US" altLang="ja-JP" sz="2800" dirty="0" smtClean="0"/>
          </a:p>
          <a:p>
            <a:r>
              <a:rPr lang="ja-JP" altLang="en-US" sz="2800" dirty="0"/>
              <a:t>ここでの名前、数字などは具体的に記述</a:t>
            </a:r>
            <a:r>
              <a:rPr lang="ja-JP" altLang="en-US" sz="2800" dirty="0" smtClean="0"/>
              <a:t>する。</a:t>
            </a:r>
            <a:endParaRPr lang="en-US" altLang="ja-JP" sz="2800" dirty="0" smtClean="0"/>
          </a:p>
          <a:p>
            <a:endParaRPr kumimoji="1" lang="en-US" altLang="ja-JP" sz="2800" dirty="0" smtClean="0"/>
          </a:p>
          <a:p>
            <a:r>
              <a:rPr kumimoji="1" lang="ja-JP" altLang="en-US" sz="2800" dirty="0" smtClean="0"/>
              <a:t>つまり、システム</a:t>
            </a:r>
            <a:r>
              <a:rPr lang="ja-JP" altLang="en-US" sz="2800" dirty="0" smtClean="0"/>
              <a:t>を実際に使用した場合のやり取りをそのまま記述したようなものになる。</a:t>
            </a:r>
            <a:endParaRPr lang="en-US" altLang="ja-JP" sz="2800" dirty="0"/>
          </a:p>
          <a:p>
            <a:endParaRPr lang="en-US" altLang="ja-JP" sz="2800" dirty="0" smtClean="0"/>
          </a:p>
          <a:p>
            <a:r>
              <a:rPr lang="ja-JP" altLang="en-US" sz="2800" dirty="0" smtClean="0"/>
              <a:t>シナリオは１つのユースケースに複数存在することに</a:t>
            </a:r>
            <a:r>
              <a:rPr lang="ja-JP" altLang="en-US" sz="2800" dirty="0"/>
              <a:t>なるが</a:t>
            </a:r>
            <a:r>
              <a:rPr lang="ja-JP" altLang="en-US" sz="2800" dirty="0" smtClean="0"/>
              <a:t>、以下の２つに大別できる。</a:t>
            </a:r>
            <a:endParaRPr lang="en-US" altLang="ja-JP" sz="2800" dirty="0" smtClean="0"/>
          </a:p>
          <a:p>
            <a:pPr lvl="1"/>
            <a:r>
              <a:rPr lang="ja-JP" altLang="en-US" sz="2400" dirty="0" smtClean="0"/>
              <a:t>基本シナリオ・・・目的が達成できたシナリオ</a:t>
            </a:r>
            <a:endParaRPr lang="en-US" altLang="ja-JP" sz="2400" dirty="0" smtClean="0"/>
          </a:p>
          <a:p>
            <a:pPr lvl="1"/>
            <a:r>
              <a:rPr lang="ja-JP" altLang="en-US" sz="2400" dirty="0" smtClean="0"/>
              <a:t>例外シナリオ・・・目的が達成できなかったシナリオ</a:t>
            </a:r>
            <a:endParaRPr lang="en-US" altLang="ja-JP" sz="2400" dirty="0" smtClean="0"/>
          </a:p>
        </p:txBody>
      </p:sp>
    </p:spTree>
    <p:extLst>
      <p:ext uri="{BB962C8B-B14F-4D97-AF65-F5344CB8AC3E}">
        <p14:creationId xmlns:p14="http://schemas.microsoft.com/office/powerpoint/2010/main" val="1479095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normAutofit/>
          </a:bodyPr>
          <a:lstStyle/>
          <a:p>
            <a:r>
              <a:rPr lang="en-US" altLang="ja-JP" dirty="0"/>
              <a:t>Web</a:t>
            </a:r>
            <a:r>
              <a:rPr lang="ja-JP" altLang="en-US" dirty="0"/>
              <a:t>ショッピングシステムの会員登録するユースケースの</a:t>
            </a:r>
            <a:r>
              <a:rPr lang="ja-JP" altLang="en-US" dirty="0" smtClean="0"/>
              <a:t>例では、</a:t>
            </a:r>
            <a:endParaRPr lang="en-US" altLang="ja-JP" dirty="0" smtClean="0"/>
          </a:p>
          <a:p>
            <a:r>
              <a:rPr lang="ja-JP" altLang="en-US" sz="2800" dirty="0" smtClean="0"/>
              <a:t>基本シナリオ</a:t>
            </a:r>
            <a:endParaRPr lang="en-US" altLang="ja-JP" sz="2800" dirty="0" smtClean="0"/>
          </a:p>
          <a:p>
            <a:pPr lvl="1"/>
            <a:r>
              <a:rPr kumimoji="1" lang="ja-JP" altLang="en-US" dirty="0" smtClean="0"/>
              <a:t>実際に会員登録できた場合。</a:t>
            </a:r>
            <a:endParaRPr lang="en-US" altLang="ja-JP" dirty="0"/>
          </a:p>
          <a:p>
            <a:pPr marL="457200" lvl="1" indent="0">
              <a:buNone/>
            </a:pPr>
            <a:endParaRPr lang="en-US" altLang="ja-JP" sz="2800" dirty="0"/>
          </a:p>
          <a:p>
            <a:r>
              <a:rPr lang="ja-JP" altLang="en-US" sz="2800" dirty="0" smtClean="0"/>
              <a:t>例外シナリオ</a:t>
            </a:r>
            <a:endParaRPr lang="en-US" altLang="ja-JP" sz="2800" dirty="0" smtClean="0"/>
          </a:p>
          <a:p>
            <a:pPr lvl="1"/>
            <a:r>
              <a:rPr lang="ja-JP" altLang="en-US" dirty="0" smtClean="0"/>
              <a:t>クレジット</a:t>
            </a:r>
            <a:r>
              <a:rPr lang="ja-JP" altLang="en-US" dirty="0"/>
              <a:t>番号が照合できない</a:t>
            </a:r>
            <a:r>
              <a:rPr lang="ja-JP" altLang="en-US" dirty="0" smtClean="0"/>
              <a:t>など、会員として登録できなかった場合。</a:t>
            </a:r>
            <a:endParaRPr kumimoji="1" lang="ja-JP" altLang="en-US" dirty="0"/>
          </a:p>
        </p:txBody>
      </p:sp>
    </p:spTree>
    <p:extLst>
      <p:ext uri="{BB962C8B-B14F-4D97-AF65-F5344CB8AC3E}">
        <p14:creationId xmlns:p14="http://schemas.microsoft.com/office/powerpoint/2010/main" val="1690478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イベントフロー</a:t>
            </a:r>
            <a:endParaRPr kumimoji="1" lang="ja-JP" altLang="en-US" dirty="0"/>
          </a:p>
        </p:txBody>
      </p:sp>
      <p:sp>
        <p:nvSpPr>
          <p:cNvPr id="3" name="コンテンツ プレースホルダー 2"/>
          <p:cNvSpPr>
            <a:spLocks noGrp="1"/>
          </p:cNvSpPr>
          <p:nvPr>
            <p:ph idx="1"/>
          </p:nvPr>
        </p:nvSpPr>
        <p:spPr/>
        <p:txBody>
          <a:bodyPr/>
          <a:lstStyle/>
          <a:p>
            <a:endParaRPr kumimoji="1" lang="en-US" altLang="ja-JP" dirty="0" smtClean="0"/>
          </a:p>
          <a:p>
            <a:r>
              <a:rPr kumimoji="1" lang="ja-JP" altLang="en-US" dirty="0" smtClean="0"/>
              <a:t>ユースケース</a:t>
            </a:r>
            <a:r>
              <a:rPr lang="ja-JP" altLang="en-US" dirty="0" smtClean="0"/>
              <a:t>の</a:t>
            </a:r>
            <a:r>
              <a:rPr kumimoji="1" lang="ja-JP" altLang="en-US" dirty="0" smtClean="0"/>
              <a:t>流れをすべてを網羅するように記述する。</a:t>
            </a:r>
            <a:endParaRPr kumimoji="1" lang="en-US" altLang="ja-JP" dirty="0" smtClean="0"/>
          </a:p>
          <a:p>
            <a:endParaRPr kumimoji="1" lang="en-US" altLang="ja-JP" dirty="0" smtClean="0"/>
          </a:p>
          <a:p>
            <a:r>
              <a:rPr lang="ja-JP" altLang="en-US" dirty="0"/>
              <a:t>具体的な名前や数字は</a:t>
            </a:r>
            <a:r>
              <a:rPr lang="ja-JP" altLang="en-US" dirty="0" smtClean="0"/>
              <a:t>用いず、汎用的に表現する。</a:t>
            </a:r>
            <a:endParaRPr lang="en-US" altLang="ja-JP" dirty="0" smtClean="0"/>
          </a:p>
        </p:txBody>
      </p:sp>
    </p:spTree>
    <p:extLst>
      <p:ext uri="{BB962C8B-B14F-4D97-AF65-F5344CB8AC3E}">
        <p14:creationId xmlns:p14="http://schemas.microsoft.com/office/powerpoint/2010/main" val="40757695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以下がイベントフローで記述する項目。</a:t>
            </a:r>
            <a:endParaRPr kumimoji="1" lang="en-US" altLang="ja-JP" dirty="0" smtClean="0"/>
          </a:p>
          <a:p>
            <a:r>
              <a:rPr lang="ja-JP" altLang="en-US" sz="2400" dirty="0" smtClean="0"/>
              <a:t>事前条件</a:t>
            </a:r>
            <a:endParaRPr lang="en-US" altLang="ja-JP" sz="2400" dirty="0" smtClean="0"/>
          </a:p>
          <a:p>
            <a:pPr lvl="1"/>
            <a:r>
              <a:rPr lang="ja-JP" altLang="en-US" sz="2300" dirty="0"/>
              <a:t>ユースケースを開始できる状態に</a:t>
            </a:r>
            <a:r>
              <a:rPr lang="ja-JP" altLang="en-US" sz="2300" dirty="0" smtClean="0"/>
              <a:t>ついてのシステムに対する制約。</a:t>
            </a:r>
            <a:endParaRPr lang="en-US" altLang="ja-JP" sz="2300" dirty="0" smtClean="0"/>
          </a:p>
          <a:p>
            <a:r>
              <a:rPr kumimoji="1" lang="ja-JP" altLang="en-US" sz="2400" dirty="0"/>
              <a:t>事後</a:t>
            </a:r>
            <a:r>
              <a:rPr kumimoji="1" lang="ja-JP" altLang="en-US" sz="2400" dirty="0" smtClean="0"/>
              <a:t>条件</a:t>
            </a:r>
            <a:endParaRPr kumimoji="1" lang="en-US" altLang="ja-JP" sz="2400" dirty="0" smtClean="0"/>
          </a:p>
          <a:p>
            <a:pPr lvl="1"/>
            <a:r>
              <a:rPr lang="ja-JP" altLang="en-US" sz="2400" dirty="0" smtClean="0"/>
              <a:t>ユースケースが終了した後のシステムに対する制約。</a:t>
            </a:r>
            <a:endParaRPr kumimoji="1" lang="en-US" altLang="ja-JP" sz="2400" dirty="0" smtClean="0"/>
          </a:p>
          <a:p>
            <a:r>
              <a:rPr lang="ja-JP" altLang="en-US" sz="2400" dirty="0"/>
              <a:t>基本</a:t>
            </a:r>
            <a:r>
              <a:rPr lang="ja-JP" altLang="en-US" sz="2400" dirty="0" smtClean="0"/>
              <a:t>フロー</a:t>
            </a:r>
            <a:endParaRPr lang="en-US" altLang="ja-JP" sz="2400" dirty="0" smtClean="0"/>
          </a:p>
          <a:p>
            <a:pPr lvl="1"/>
            <a:r>
              <a:rPr lang="ja-JP" altLang="en-US" sz="2400" dirty="0" smtClean="0"/>
              <a:t>基本的な流れ。</a:t>
            </a:r>
            <a:endParaRPr lang="en-US" altLang="ja-JP" sz="2400" dirty="0" smtClean="0"/>
          </a:p>
          <a:p>
            <a:r>
              <a:rPr kumimoji="1" lang="ja-JP" altLang="en-US" sz="2400" dirty="0" smtClean="0"/>
              <a:t>代替フロー</a:t>
            </a:r>
            <a:endParaRPr kumimoji="1" lang="en-US" altLang="ja-JP" sz="2400" dirty="0" smtClean="0"/>
          </a:p>
          <a:p>
            <a:pPr lvl="1"/>
            <a:r>
              <a:rPr lang="ja-JP" altLang="en-US" sz="2400" dirty="0"/>
              <a:t>頻度</a:t>
            </a:r>
            <a:r>
              <a:rPr lang="ja-JP" altLang="en-US" sz="2400" dirty="0" smtClean="0"/>
              <a:t>が少ない正常</a:t>
            </a:r>
            <a:r>
              <a:rPr lang="ja-JP" altLang="en-US" sz="2400" dirty="0"/>
              <a:t>な</a:t>
            </a:r>
            <a:r>
              <a:rPr lang="ja-JP" altLang="en-US" sz="2400" dirty="0" smtClean="0"/>
              <a:t>流れ。</a:t>
            </a:r>
            <a:endParaRPr kumimoji="1" lang="en-US" altLang="ja-JP" sz="2400" dirty="0" smtClean="0"/>
          </a:p>
          <a:p>
            <a:r>
              <a:rPr lang="ja-JP" altLang="en-US" sz="2400" dirty="0"/>
              <a:t>例外</a:t>
            </a:r>
            <a:r>
              <a:rPr lang="ja-JP" altLang="en-US" sz="2400" dirty="0" smtClean="0"/>
              <a:t>フロー</a:t>
            </a:r>
            <a:endParaRPr lang="en-US" altLang="ja-JP" sz="2400" dirty="0" smtClean="0"/>
          </a:p>
          <a:p>
            <a:pPr lvl="1"/>
            <a:r>
              <a:rPr lang="ja-JP" altLang="en-US" sz="2400" dirty="0"/>
              <a:t>正常</a:t>
            </a:r>
            <a:r>
              <a:rPr lang="ja-JP" altLang="en-US" sz="2400" dirty="0" smtClean="0"/>
              <a:t>終了</a:t>
            </a:r>
            <a:r>
              <a:rPr lang="ja-JP" altLang="en-US" sz="2400" dirty="0"/>
              <a:t>しない</a:t>
            </a:r>
            <a:r>
              <a:rPr lang="ja-JP" altLang="en-US" sz="2400" dirty="0" smtClean="0"/>
              <a:t>流れ。</a:t>
            </a:r>
            <a:endParaRPr lang="en-US" altLang="ja-JP" sz="2400" dirty="0" smtClean="0"/>
          </a:p>
          <a:p>
            <a:endParaRPr kumimoji="1" lang="ja-JP" altLang="en-US" sz="2400" dirty="0"/>
          </a:p>
        </p:txBody>
      </p:sp>
    </p:spTree>
    <p:extLst>
      <p:ext uri="{BB962C8B-B14F-4D97-AF65-F5344CB8AC3E}">
        <p14:creationId xmlns:p14="http://schemas.microsoft.com/office/powerpoint/2010/main" val="3174605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ユースケース図で使用する関係</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関連</a:t>
            </a:r>
            <a:endParaRPr kumimoji="1" lang="en-US" altLang="ja-JP" dirty="0" smtClean="0"/>
          </a:p>
          <a:p>
            <a:pPr lvl="1"/>
            <a:r>
              <a:rPr lang="ja-JP" altLang="en-US" dirty="0"/>
              <a:t>アクター</a:t>
            </a:r>
            <a:r>
              <a:rPr lang="ja-JP" altLang="en-US" dirty="0" smtClean="0"/>
              <a:t>とユースケースの関係に使用。</a:t>
            </a:r>
            <a:endParaRPr kumimoji="1" lang="en-US" altLang="ja-JP" dirty="0" smtClean="0"/>
          </a:p>
          <a:p>
            <a:r>
              <a:rPr kumimoji="1" lang="ja-JP" altLang="en-US" dirty="0" smtClean="0"/>
              <a:t>包含</a:t>
            </a:r>
            <a:endParaRPr kumimoji="1" lang="en-US" altLang="ja-JP" dirty="0" smtClean="0"/>
          </a:p>
          <a:p>
            <a:pPr lvl="1"/>
            <a:r>
              <a:rPr lang="ja-JP" altLang="en-US" dirty="0" smtClean="0"/>
              <a:t>ユースケース</a:t>
            </a:r>
            <a:r>
              <a:rPr lang="ja-JP" altLang="en-US" dirty="0"/>
              <a:t>同士</a:t>
            </a:r>
            <a:r>
              <a:rPr lang="ja-JP" altLang="en-US" dirty="0" smtClean="0"/>
              <a:t>の関係に使用。</a:t>
            </a:r>
            <a:endParaRPr lang="en-US" altLang="ja-JP" dirty="0" smtClean="0"/>
          </a:p>
          <a:p>
            <a:r>
              <a:rPr lang="ja-JP" altLang="en-US" dirty="0" smtClean="0"/>
              <a:t>拡張</a:t>
            </a:r>
            <a:endParaRPr lang="en-US" altLang="ja-JP" dirty="0" smtClean="0"/>
          </a:p>
          <a:p>
            <a:pPr lvl="1"/>
            <a:r>
              <a:rPr lang="ja-JP" altLang="en-US" dirty="0" smtClean="0"/>
              <a:t>ユースケース同士の関係に使用。</a:t>
            </a:r>
            <a:endParaRPr lang="en-US" altLang="ja-JP" dirty="0" smtClean="0"/>
          </a:p>
          <a:p>
            <a:r>
              <a:rPr kumimoji="1" lang="ja-JP" altLang="en-US" dirty="0" smtClean="0"/>
              <a:t>汎化</a:t>
            </a:r>
            <a:endParaRPr kumimoji="1" lang="en-US" altLang="ja-JP" dirty="0" smtClean="0"/>
          </a:p>
          <a:p>
            <a:pPr lvl="1"/>
            <a:r>
              <a:rPr lang="ja-JP" altLang="en-US" dirty="0" smtClean="0"/>
              <a:t>ユースケース同士の関係に使用。</a:t>
            </a:r>
            <a:endParaRPr lang="en-US" altLang="ja-JP" dirty="0" smtClean="0"/>
          </a:p>
          <a:p>
            <a:pPr lvl="1"/>
            <a:r>
              <a:rPr lang="ja-JP" altLang="en-US" dirty="0"/>
              <a:t>アクター同士の関係に使用。</a:t>
            </a:r>
            <a:endParaRPr lang="en-US" altLang="ja-JP" dirty="0"/>
          </a:p>
          <a:p>
            <a:pPr lvl="1"/>
            <a:endParaRPr lang="en-US" altLang="ja-JP" dirty="0"/>
          </a:p>
          <a:p>
            <a:pPr lvl="1"/>
            <a:endParaRPr kumimoji="1" lang="ja-JP" altLang="en-US" dirty="0"/>
          </a:p>
        </p:txBody>
      </p:sp>
    </p:spTree>
    <p:extLst>
      <p:ext uri="{BB962C8B-B14F-4D97-AF65-F5344CB8AC3E}">
        <p14:creationId xmlns:p14="http://schemas.microsoft.com/office/powerpoint/2010/main" val="219167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1315</Words>
  <Application>Microsoft Office PowerPoint</Application>
  <PresentationFormat>画面に合わせる (4:3)</PresentationFormat>
  <Paragraphs>229</Paragraphs>
  <Slides>24</Slides>
  <Notes>1</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ユースケース図2-4～</vt:lpstr>
      <vt:lpstr>ユースケース記述とは。</vt:lpstr>
      <vt:lpstr>PowerPoint プレゼンテーション</vt:lpstr>
      <vt:lpstr>概要</vt:lpstr>
      <vt:lpstr>シナリオ</vt:lpstr>
      <vt:lpstr>PowerPoint プレゼンテーション</vt:lpstr>
      <vt:lpstr>イベントフロー</vt:lpstr>
      <vt:lpstr>PowerPoint プレゼンテーション</vt:lpstr>
      <vt:lpstr>ユースケース図で使用する関係</vt:lpstr>
      <vt:lpstr>関連</vt:lpstr>
      <vt:lpstr>包含</vt:lpstr>
      <vt:lpstr>PowerPoint プレゼンテーション</vt:lpstr>
      <vt:lpstr>拡張</vt:lpstr>
      <vt:lpstr>PowerPoint プレゼンテーション</vt:lpstr>
      <vt:lpstr>PowerPoint プレゼンテーション</vt:lpstr>
      <vt:lpstr>アクターの汎化</vt:lpstr>
      <vt:lpstr>抽象アクター</vt:lpstr>
      <vt:lpstr>ユースケースの汎化</vt:lpstr>
      <vt:lpstr>抽象ユースケース</vt:lpstr>
      <vt:lpstr>問題１</vt:lpstr>
      <vt:lpstr>問題２</vt:lpstr>
      <vt:lpstr>問題３</vt:lpstr>
      <vt:lpstr>問題４</vt:lpstr>
      <vt:lpstr>問題５</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ユースケース図2-4～</dc:title>
  <dc:creator>takuya</dc:creator>
  <cp:lastModifiedBy>hy</cp:lastModifiedBy>
  <cp:revision>38</cp:revision>
  <dcterms:created xsi:type="dcterms:W3CDTF">2011-05-08T11:50:58Z</dcterms:created>
  <dcterms:modified xsi:type="dcterms:W3CDTF">2011-05-12T06:19:01Z</dcterms:modified>
</cp:coreProperties>
</file>