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ja-JP" altLang="ja-JP" sz="2400">
                <a:latin typeface="Times New Roman" pitchFamily="18" charset="0"/>
              </a:endParaRPr>
            </a:p>
          </p:txBody>
        </p:sp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94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94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94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94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94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94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94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94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94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94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82A95A-1888-458E-A7C8-F0D1816F6D2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CDE7EF-5545-4EF3-8225-634D96CDE14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7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4C9A33-C297-460E-9A5E-B2FC8526846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767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186D79B-C274-4A8F-A80D-70FB0BD4AAD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153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98F21-2C91-499C-9F29-91A0311BD29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523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2161C9-3CD2-4572-8823-084FC4C87B7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535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AE7206-9177-4408-BF77-7B2C12DD001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764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D2FA61-4290-4221-B479-3F1120D7FEF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703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BF8A3B-124E-4201-81D7-6E857D93E4D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46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EE2CBB-2B8E-4E37-AF74-39B05EA6CD9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387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8047F8-197A-4994-9D22-1F6293ED36C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336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78F1C2-75F6-4570-AB7F-2E5A932C1CF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886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fld id="{07334EF5-EB5C-40E4-88CD-81167F279610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ja-JP" altLang="ja-JP">
                <a:solidFill>
                  <a:schemeClr val="accent2"/>
                </a:solidFill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ja-JP" altLang="ja-JP">
                <a:solidFill>
                  <a:schemeClr val="accent2"/>
                </a:solidFill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ja-JP" altLang="ja-JP">
                <a:solidFill>
                  <a:schemeClr val="accent2"/>
                </a:solidFill>
              </a:endParaRPr>
            </a:p>
          </p:txBody>
        </p:sp>
      </p:grpSp>
      <p:sp>
        <p:nvSpPr>
          <p:cNvPr id="184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76600" y="3141663"/>
            <a:ext cx="5715000" cy="952500"/>
          </a:xfrm>
        </p:spPr>
        <p:txBody>
          <a:bodyPr/>
          <a:lstStyle/>
          <a:p>
            <a:r>
              <a:rPr lang="en-US" altLang="ja-JP" sz="3200"/>
              <a:t>3-5</a:t>
            </a:r>
            <a:r>
              <a:rPr lang="ja-JP" altLang="en-US" sz="3200"/>
              <a:t>　クラス図の関係その３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ja-JP" altLang="en-US" sz="2400"/>
              <a:t>福本研究室</a:t>
            </a:r>
          </a:p>
          <a:p>
            <a:pPr algn="r"/>
            <a:r>
              <a:rPr lang="ja-JP" altLang="en-US" sz="2400"/>
              <a:t>神田　祐輔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関連クラス　　　　　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通常のクラスと同様に、属性、操作などを持つ関連である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37290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7147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37147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 altLang="ja-JP" sz="3200"/>
              <a:t>N</a:t>
            </a:r>
            <a:r>
              <a:rPr lang="ja-JP" altLang="en-US" sz="3200"/>
              <a:t>項関連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３つ以上のクラスの関連を表すときに用いる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508500"/>
            <a:ext cx="40481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40481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インターフェース、実現化関係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外部からの他の要素から見える操作の仕様で、クラス、コン</a:t>
            </a:r>
          </a:p>
          <a:p>
            <a:pPr>
              <a:buFont typeface="Wingdings" pitchFamily="2" charset="2"/>
              <a:buNone/>
            </a:pPr>
            <a:r>
              <a:rPr lang="ja-JP" altLang="en-US" sz="2400"/>
              <a:t>ポーネント、サブシステムなどに付ける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38957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9147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 altLang="ja-JP" sz="3200"/>
              <a:t>UML2.</a:t>
            </a:r>
            <a:r>
              <a:rPr lang="ja-JP" altLang="en-US" sz="3200"/>
              <a:t>ｘと</a:t>
            </a:r>
            <a:r>
              <a:rPr lang="en-US" altLang="ja-JP" sz="3200"/>
              <a:t>UML1.</a:t>
            </a:r>
            <a:r>
              <a:rPr lang="ja-JP" altLang="en-US" sz="3200"/>
              <a:t>ｘの表記の違い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提供インターフェースと要求フェース</a:t>
            </a:r>
          </a:p>
          <a:p>
            <a:pPr>
              <a:buFont typeface="Wingdings" pitchFamily="2" charset="2"/>
              <a:buNone/>
            </a:pPr>
            <a:r>
              <a:rPr lang="ja-JP" altLang="en-US" sz="2400"/>
              <a:t>　 	要求インターフェースは提供インターフェースが付いているクラスなどが提供するサービスの中で、要求インターフェースが付いているクラスが必要とするサービスを表現します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29000"/>
            <a:ext cx="59039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まとめ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400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・</a:t>
            </a:r>
            <a:r>
              <a:rPr lang="en-US" altLang="ja-JP" sz="2400"/>
              <a:t>UML</a:t>
            </a:r>
            <a:r>
              <a:rPr lang="ja-JP" altLang="en-US" sz="2400"/>
              <a:t>においてクラスは３つに分割され１番上はクラス名、中間　は属性名、一番下は操作名を表す</a:t>
            </a:r>
          </a:p>
          <a:p>
            <a:pPr>
              <a:buFont typeface="Wingdings" pitchFamily="2" charset="2"/>
              <a:buNone/>
            </a:pPr>
            <a:endParaRPr lang="ja-JP" altLang="en-US" sz="400"/>
          </a:p>
          <a:p>
            <a:pPr>
              <a:buFont typeface="Wingdings" pitchFamily="2" charset="2"/>
              <a:buNone/>
            </a:pPr>
            <a:r>
              <a:rPr lang="ja-JP" altLang="en-US" sz="2400"/>
              <a:t>・何枚ものクラス図を使用し注目したい情報のみ表示</a:t>
            </a:r>
          </a:p>
          <a:p>
            <a:pPr>
              <a:buFont typeface="Wingdings" pitchFamily="2" charset="2"/>
              <a:buNone/>
            </a:pPr>
            <a:endParaRPr lang="ja-JP" altLang="en-US" sz="400"/>
          </a:p>
          <a:p>
            <a:pPr>
              <a:buFont typeface="Wingdings" pitchFamily="2" charset="2"/>
              <a:buNone/>
            </a:pPr>
            <a:r>
              <a:rPr lang="ja-JP" altLang="en-US" sz="2400"/>
              <a:t>・カプセル化を実現する上で他のクラスから属性、操作が参照可能であるかを</a:t>
            </a:r>
            <a:r>
              <a:rPr lang="en-US" altLang="ja-JP" sz="2400"/>
              <a:t>public</a:t>
            </a:r>
            <a:r>
              <a:rPr lang="ja-JP" altLang="en-US" sz="2400"/>
              <a:t>、</a:t>
            </a:r>
            <a:r>
              <a:rPr lang="en-US" altLang="ja-JP" sz="2400"/>
              <a:t>private</a:t>
            </a:r>
            <a:r>
              <a:rPr lang="ja-JP" altLang="en-US" sz="2400"/>
              <a:t>、</a:t>
            </a:r>
            <a:r>
              <a:rPr lang="en-US" altLang="ja-JP" sz="2400"/>
              <a:t>protected</a:t>
            </a:r>
            <a:r>
              <a:rPr lang="ja-JP" altLang="en-US" sz="2400"/>
              <a:t>、</a:t>
            </a:r>
            <a:r>
              <a:rPr lang="en-US" altLang="ja-JP" sz="2400"/>
              <a:t>package</a:t>
            </a:r>
            <a:r>
              <a:rPr lang="ja-JP" altLang="en-US" sz="2400"/>
              <a:t>で区別</a:t>
            </a:r>
          </a:p>
          <a:p>
            <a:pPr>
              <a:buFont typeface="Wingdings" pitchFamily="2" charset="2"/>
              <a:buNone/>
            </a:pPr>
            <a:endParaRPr lang="ja-JP" altLang="en-US" sz="400"/>
          </a:p>
          <a:p>
            <a:pPr>
              <a:buFont typeface="Wingdings" pitchFamily="2" charset="2"/>
              <a:buNone/>
            </a:pPr>
            <a:r>
              <a:rPr lang="ja-JP" altLang="en-US" sz="2400"/>
              <a:t>・クラスとクラスは関係を使用して組み合わせることにより、構造化された情報の表現が可能</a:t>
            </a:r>
          </a:p>
          <a:p>
            <a:pPr>
              <a:buFont typeface="Wingdings" pitchFamily="2" charset="2"/>
              <a:buNone/>
            </a:pPr>
            <a:endParaRPr lang="ja-JP" altLang="en-US" sz="400"/>
          </a:p>
          <a:p>
            <a:pPr>
              <a:buFont typeface="Wingdings" pitchFamily="2" charset="2"/>
              <a:buNone/>
            </a:pPr>
            <a:r>
              <a:rPr lang="ja-JP" altLang="en-US" sz="2400"/>
              <a:t>・オブジェクト間の一時的な接続には依存関係を引く</a:t>
            </a:r>
          </a:p>
          <a:p>
            <a:pPr>
              <a:buFont typeface="Wingdings" pitchFamily="2" charset="2"/>
              <a:buNone/>
            </a:pPr>
            <a:endParaRPr lang="ja-JP" altLang="en-US" sz="400"/>
          </a:p>
          <a:p>
            <a:pPr>
              <a:buFont typeface="Wingdings" pitchFamily="2" charset="2"/>
              <a:buNone/>
            </a:pPr>
            <a:r>
              <a:rPr lang="ja-JP" altLang="en-US" sz="2400"/>
              <a:t>・関係の中で階層を表現するのが汎化関係</a:t>
            </a:r>
          </a:p>
          <a:p>
            <a:pPr>
              <a:buFont typeface="Wingdings" pitchFamily="2" charset="2"/>
              <a:buNone/>
            </a:pPr>
            <a:endParaRPr lang="ja-JP" altLang="en-US" sz="400"/>
          </a:p>
          <a:p>
            <a:pPr>
              <a:buFont typeface="Wingdings" pitchFamily="2" charset="2"/>
              <a:buNone/>
            </a:pPr>
            <a:r>
              <a:rPr lang="ja-JP" altLang="en-US" sz="2400"/>
              <a:t>・さらに詳細な表記として派生属性</a:t>
            </a:r>
            <a:r>
              <a:rPr lang="en-US" altLang="ja-JP" sz="2400"/>
              <a:t>/</a:t>
            </a:r>
            <a:r>
              <a:rPr lang="ja-JP" altLang="en-US" sz="2400"/>
              <a:t>派生関連、パラメタライズドクラス、制約、再帰的関連、関連クラス、限定子、</a:t>
            </a:r>
            <a:r>
              <a:rPr lang="en-US" altLang="ja-JP" sz="2400"/>
              <a:t>N</a:t>
            </a:r>
            <a:r>
              <a:rPr lang="ja-JP" altLang="en-US" sz="2400"/>
              <a:t>項関連、インターフェースなどがある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練習問題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000" dirty="0"/>
              <a:t>問題１				　　　　問題２</a:t>
            </a:r>
          </a:p>
          <a:p>
            <a:pPr>
              <a:buFont typeface="Wingdings" pitchFamily="2" charset="2"/>
              <a:buNone/>
            </a:pPr>
            <a:r>
              <a:rPr lang="ja-JP" altLang="en-US" sz="2000" dirty="0"/>
              <a:t>正しいアイコンを選択しなさい	　　　　次のクラス図が表す最も適切な説</a:t>
            </a:r>
          </a:p>
          <a:p>
            <a:pPr>
              <a:buFont typeface="Wingdings" pitchFamily="2" charset="2"/>
              <a:buNone/>
            </a:pPr>
            <a:r>
              <a:rPr lang="ja-JP" altLang="en-US" sz="2000" dirty="0"/>
              <a:t>					　　　　明文を選択しなさい</a:t>
            </a:r>
          </a:p>
          <a:p>
            <a:pPr>
              <a:buFont typeface="Wingdings" pitchFamily="2" charset="2"/>
              <a:buNone/>
            </a:pPr>
            <a:endParaRPr lang="ja-JP" altLang="en-US" sz="2400" dirty="0"/>
          </a:p>
          <a:p>
            <a:pPr>
              <a:buFont typeface="Wingdings" pitchFamily="2" charset="2"/>
              <a:buNone/>
            </a:pPr>
            <a:endParaRPr lang="ja-JP" altLang="en-US" sz="2400" dirty="0"/>
          </a:p>
          <a:p>
            <a:pPr>
              <a:buFont typeface="Wingdings" pitchFamily="2" charset="2"/>
              <a:buNone/>
            </a:pPr>
            <a:endParaRPr lang="ja-JP" altLang="en-US" sz="2400" dirty="0"/>
          </a:p>
          <a:p>
            <a:pPr>
              <a:buFont typeface="Wingdings" pitchFamily="2" charset="2"/>
              <a:buNone/>
            </a:pPr>
            <a:endParaRPr lang="ja-JP" altLang="en-US" sz="2400" dirty="0"/>
          </a:p>
          <a:p>
            <a:pPr>
              <a:buFont typeface="Wingdings" pitchFamily="2" charset="2"/>
              <a:buNone/>
            </a:pPr>
            <a:endParaRPr lang="ja-JP" altLang="en-US" sz="2400" dirty="0"/>
          </a:p>
          <a:p>
            <a:pPr>
              <a:buFont typeface="Wingdings" pitchFamily="2" charset="2"/>
              <a:buNone/>
            </a:pPr>
            <a:r>
              <a:rPr lang="ja-JP" altLang="en-US" sz="1600" dirty="0"/>
              <a:t>	①　					①　クラス</a:t>
            </a:r>
            <a:r>
              <a:rPr lang="en-US" altLang="ja-JP" sz="1600" dirty="0"/>
              <a:t>A</a:t>
            </a:r>
            <a:r>
              <a:rPr lang="ja-JP" altLang="en-US" sz="1600" dirty="0"/>
              <a:t>とクラス</a:t>
            </a:r>
            <a:r>
              <a:rPr lang="en-US" altLang="ja-JP" sz="1600" dirty="0"/>
              <a:t>B</a:t>
            </a:r>
            <a:r>
              <a:rPr lang="ja-JP" altLang="en-US" sz="1600" dirty="0"/>
              <a:t>は関連がある</a:t>
            </a:r>
          </a:p>
          <a:p>
            <a:pPr>
              <a:buFont typeface="Wingdings" pitchFamily="2" charset="2"/>
              <a:buNone/>
            </a:pPr>
            <a:r>
              <a:rPr lang="ja-JP" altLang="en-US" sz="1600" dirty="0"/>
              <a:t>	②　					②　クラス</a:t>
            </a:r>
            <a:r>
              <a:rPr lang="en-US" altLang="ja-JP" sz="1600" dirty="0"/>
              <a:t>B</a:t>
            </a:r>
            <a:r>
              <a:rPr lang="ja-JP" altLang="en-US" sz="1600" dirty="0"/>
              <a:t>とクラス</a:t>
            </a:r>
            <a:r>
              <a:rPr lang="en-US" altLang="ja-JP" sz="1600" dirty="0"/>
              <a:t>C</a:t>
            </a:r>
            <a:r>
              <a:rPr lang="ja-JP" altLang="en-US" sz="1600" dirty="0"/>
              <a:t>は関連がある</a:t>
            </a:r>
          </a:p>
          <a:p>
            <a:pPr>
              <a:buFont typeface="Wingdings" pitchFamily="2" charset="2"/>
              <a:buNone/>
            </a:pPr>
            <a:r>
              <a:rPr lang="ja-JP" altLang="en-US" sz="1600" dirty="0"/>
              <a:t>	③　					③　クラス</a:t>
            </a:r>
            <a:r>
              <a:rPr lang="en-US" altLang="ja-JP" sz="1600" dirty="0"/>
              <a:t>A</a:t>
            </a:r>
            <a:r>
              <a:rPr lang="ja-JP" altLang="en-US" sz="1600" dirty="0"/>
              <a:t>とクラス</a:t>
            </a:r>
            <a:r>
              <a:rPr lang="en-US" altLang="ja-JP" sz="1600" dirty="0"/>
              <a:t>C</a:t>
            </a:r>
            <a:r>
              <a:rPr lang="ja-JP" altLang="en-US" sz="1600" dirty="0"/>
              <a:t>は関連がある</a:t>
            </a:r>
          </a:p>
          <a:p>
            <a:pPr>
              <a:buFont typeface="Wingdings" pitchFamily="2" charset="2"/>
              <a:buNone/>
            </a:pPr>
            <a:r>
              <a:rPr lang="ja-JP" altLang="en-US" sz="1600" dirty="0"/>
              <a:t>	④　					④　①と③</a:t>
            </a:r>
          </a:p>
          <a:p>
            <a:pPr>
              <a:buFont typeface="Wingdings" pitchFamily="2" charset="2"/>
              <a:buNone/>
            </a:pPr>
            <a:r>
              <a:rPr lang="ja-JP" altLang="en-US" sz="1600" dirty="0"/>
              <a:t>	⑤　					⑤　①と②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30765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28860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856462" y="5445224"/>
            <a:ext cx="28803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085451" y="4563876"/>
            <a:ext cx="28803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endParaRPr lang="ja-JP" altLang="ja-JP" sz="32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000" dirty="0"/>
              <a:t>問題３　以下の図について最も適切なものを選択しなさい</a:t>
            </a:r>
          </a:p>
          <a:p>
            <a:pPr>
              <a:buFont typeface="Wingdings" pitchFamily="2" charset="2"/>
              <a:buNone/>
            </a:pPr>
            <a:endParaRPr lang="ja-JP" altLang="en-US" sz="200" dirty="0"/>
          </a:p>
          <a:p>
            <a:pPr>
              <a:buFont typeface="Wingdings" pitchFamily="2" charset="2"/>
              <a:buNone/>
            </a:pPr>
            <a:r>
              <a:rPr lang="ja-JP" altLang="en-US" sz="1600" dirty="0"/>
              <a:t>					①　クラス</a:t>
            </a:r>
            <a:r>
              <a:rPr lang="en-US" altLang="ja-JP" sz="1600" dirty="0"/>
              <a:t>B</a:t>
            </a:r>
            <a:r>
              <a:rPr lang="ja-JP" altLang="en-US" sz="1600" dirty="0"/>
              <a:t>はクラス</a:t>
            </a:r>
            <a:r>
              <a:rPr lang="en-US" altLang="ja-JP" sz="1600" dirty="0"/>
              <a:t>A</a:t>
            </a:r>
            <a:r>
              <a:rPr lang="ja-JP" altLang="en-US" sz="1600" dirty="0"/>
              <a:t>を使用している</a:t>
            </a:r>
          </a:p>
          <a:p>
            <a:pPr>
              <a:buFont typeface="Wingdings" pitchFamily="2" charset="2"/>
              <a:buNone/>
            </a:pPr>
            <a:r>
              <a:rPr lang="ja-JP" altLang="en-US" sz="1600" dirty="0"/>
              <a:t>					②　クラス</a:t>
            </a:r>
            <a:r>
              <a:rPr lang="en-US" altLang="ja-JP" sz="1600" dirty="0"/>
              <a:t>A</a:t>
            </a:r>
            <a:r>
              <a:rPr lang="ja-JP" altLang="en-US" sz="1600" dirty="0"/>
              <a:t>はクラス</a:t>
            </a:r>
            <a:r>
              <a:rPr lang="en-US" altLang="ja-JP" sz="1600" dirty="0"/>
              <a:t>B</a:t>
            </a:r>
            <a:r>
              <a:rPr lang="ja-JP" altLang="en-US" sz="1600" dirty="0"/>
              <a:t>を使用している</a:t>
            </a:r>
          </a:p>
          <a:p>
            <a:pPr>
              <a:buFont typeface="Wingdings" pitchFamily="2" charset="2"/>
              <a:buNone/>
            </a:pPr>
            <a:r>
              <a:rPr lang="ja-JP" altLang="en-US" sz="1600" dirty="0"/>
              <a:t>					③　クラス</a:t>
            </a:r>
            <a:r>
              <a:rPr lang="en-US" altLang="ja-JP" sz="1600" dirty="0"/>
              <a:t>B</a:t>
            </a:r>
            <a:r>
              <a:rPr lang="ja-JP" altLang="en-US" sz="1600" dirty="0"/>
              <a:t>はクラス</a:t>
            </a:r>
            <a:r>
              <a:rPr lang="en-US" altLang="ja-JP" sz="1600" dirty="0"/>
              <a:t>A</a:t>
            </a:r>
            <a:r>
              <a:rPr lang="ja-JP" altLang="en-US" sz="1600" dirty="0"/>
              <a:t>の部分である</a:t>
            </a:r>
          </a:p>
          <a:p>
            <a:pPr>
              <a:buFont typeface="Wingdings" pitchFamily="2" charset="2"/>
              <a:buNone/>
            </a:pPr>
            <a:r>
              <a:rPr lang="ja-JP" altLang="en-US" sz="1600" dirty="0"/>
              <a:t>					④　クラス</a:t>
            </a:r>
            <a:r>
              <a:rPr lang="en-US" altLang="ja-JP" sz="1600" dirty="0"/>
              <a:t>A</a:t>
            </a:r>
            <a:r>
              <a:rPr lang="ja-JP" altLang="en-US" sz="1600" dirty="0"/>
              <a:t>はクラス</a:t>
            </a:r>
            <a:r>
              <a:rPr lang="en-US" altLang="ja-JP" sz="1600" dirty="0"/>
              <a:t>B</a:t>
            </a:r>
            <a:r>
              <a:rPr lang="ja-JP" altLang="en-US" sz="1600" dirty="0"/>
              <a:t>の部分である</a:t>
            </a:r>
          </a:p>
          <a:p>
            <a:pPr>
              <a:buFont typeface="Wingdings" pitchFamily="2" charset="2"/>
              <a:buNone/>
            </a:pPr>
            <a:endParaRPr lang="ja-JP" altLang="en-US" sz="1600" dirty="0"/>
          </a:p>
          <a:p>
            <a:pPr>
              <a:buFont typeface="Wingdings" pitchFamily="2" charset="2"/>
              <a:buNone/>
            </a:pPr>
            <a:endParaRPr lang="ja-JP" altLang="en-US" sz="1600" dirty="0"/>
          </a:p>
          <a:p>
            <a:pPr>
              <a:buFont typeface="Wingdings" pitchFamily="2" charset="2"/>
              <a:buNone/>
            </a:pPr>
            <a:r>
              <a:rPr lang="ja-JP" altLang="en-US" sz="2000" dirty="0"/>
              <a:t>問題４　下記のクラスの中で、派生属性と考えられるものを選択しなさい</a:t>
            </a:r>
          </a:p>
          <a:p>
            <a:pPr>
              <a:buFont typeface="Wingdings" pitchFamily="2" charset="2"/>
              <a:buNone/>
            </a:pPr>
            <a:endParaRPr lang="ja-JP" altLang="en-US" sz="1000" dirty="0"/>
          </a:p>
          <a:p>
            <a:pPr>
              <a:buFont typeface="Wingdings" pitchFamily="2" charset="2"/>
              <a:buNone/>
            </a:pPr>
            <a:r>
              <a:rPr lang="ja-JP" altLang="en-US" sz="1600" dirty="0"/>
              <a:t>					①　</a:t>
            </a:r>
            <a:r>
              <a:rPr lang="en-US" altLang="ja-JP" sz="1600" dirty="0"/>
              <a:t>a</a:t>
            </a:r>
          </a:p>
          <a:p>
            <a:pPr>
              <a:buFont typeface="Wingdings" pitchFamily="2" charset="2"/>
              <a:buNone/>
            </a:pPr>
            <a:r>
              <a:rPr lang="en-US" altLang="ja-JP" sz="1600" dirty="0"/>
              <a:t>					②</a:t>
            </a:r>
            <a:r>
              <a:rPr lang="ja-JP" altLang="en-US" sz="1600" dirty="0"/>
              <a:t>　</a:t>
            </a:r>
            <a:r>
              <a:rPr lang="en-US" altLang="ja-JP" sz="1600" dirty="0"/>
              <a:t>b</a:t>
            </a:r>
          </a:p>
          <a:p>
            <a:pPr>
              <a:buFont typeface="Wingdings" pitchFamily="2" charset="2"/>
              <a:buNone/>
            </a:pPr>
            <a:r>
              <a:rPr lang="en-US" altLang="ja-JP" sz="1600" dirty="0"/>
              <a:t>					③</a:t>
            </a:r>
            <a:r>
              <a:rPr lang="ja-JP" altLang="en-US" sz="1600" dirty="0"/>
              <a:t>　</a:t>
            </a:r>
            <a:r>
              <a:rPr lang="en-US" altLang="ja-JP" sz="1600" dirty="0"/>
              <a:t>c</a:t>
            </a:r>
          </a:p>
          <a:p>
            <a:pPr>
              <a:buFont typeface="Wingdings" pitchFamily="2" charset="2"/>
              <a:buNone/>
            </a:pPr>
            <a:r>
              <a:rPr lang="en-US" altLang="ja-JP" sz="1600" dirty="0"/>
              <a:t>					④</a:t>
            </a:r>
            <a:r>
              <a:rPr lang="ja-JP" altLang="en-US" sz="1600" dirty="0"/>
              <a:t>　</a:t>
            </a:r>
            <a:r>
              <a:rPr lang="en-US" altLang="ja-JP" sz="1600" dirty="0"/>
              <a:t>d</a:t>
            </a:r>
          </a:p>
          <a:p>
            <a:pPr>
              <a:buFont typeface="Wingdings" pitchFamily="2" charset="2"/>
              <a:buNone/>
            </a:pPr>
            <a:r>
              <a:rPr lang="en-US" altLang="ja-JP" sz="1600" dirty="0"/>
              <a:t>					⑤</a:t>
            </a:r>
            <a:r>
              <a:rPr lang="ja-JP" altLang="en-US" sz="1600" dirty="0"/>
              <a:t>　</a:t>
            </a:r>
            <a:r>
              <a:rPr lang="en-US" altLang="ja-JP" sz="1600" dirty="0"/>
              <a:t>e</a:t>
            </a:r>
          </a:p>
          <a:p>
            <a:pPr>
              <a:buFont typeface="Wingdings" pitchFamily="2" charset="2"/>
              <a:buNone/>
            </a:pPr>
            <a:endParaRPr lang="en-US" altLang="ja-JP" sz="1600" dirty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29622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76700"/>
            <a:ext cx="11525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円/楕円 7"/>
          <p:cNvSpPr/>
          <p:nvPr/>
        </p:nvSpPr>
        <p:spPr>
          <a:xfrm>
            <a:off x="4177457" y="2556278"/>
            <a:ext cx="28803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177457" y="4857534"/>
            <a:ext cx="28803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endParaRPr lang="ja-JP" altLang="ja-JP" sz="32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/>
              <a:t>問題５　「ある会社では、１０の部があり、各々の部には複数の課があります。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/>
              <a:t>		社員はどこかの部に所属します。課長は３つまでの課を管理します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/>
              <a:t>		が所属する部は１つに限定されます。」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/>
              <a:t>		この文に適したモデルを選択しなさい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20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400"/>
              <a:t>		</a:t>
            </a:r>
            <a:r>
              <a:rPr lang="ja-JP" altLang="en-US" sz="1600"/>
              <a:t>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/>
              <a:t>		②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/>
              <a:t>		③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/>
              <a:t>		④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200"/>
              <a:t>								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ja-JP" alt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ja-JP" alt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ja-JP" alt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ja-JP" alt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200"/>
              <a:t>		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200"/>
              <a:t>		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ja-JP" sz="120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76475"/>
            <a:ext cx="4608512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1432526" y="2818432"/>
            <a:ext cx="28803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コンポジション集約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全体側のオブジェクトが部分側のオブジェクトを強く所有する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3437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関連、集約、コンポジション集約の違い</a:t>
            </a:r>
          </a:p>
        </p:txBody>
      </p:sp>
      <p:graphicFrame>
        <p:nvGraphicFramePr>
          <p:cNvPr id="47226" name="Group 122"/>
          <p:cNvGraphicFramePr>
            <a:graphicFrameLocks noGrp="1"/>
          </p:cNvGraphicFramePr>
          <p:nvPr>
            <p:ph sz="half" idx="2"/>
          </p:nvPr>
        </p:nvGraphicFramePr>
        <p:xfrm>
          <a:off x="755650" y="1700213"/>
          <a:ext cx="7850188" cy="4176713"/>
        </p:xfrm>
        <a:graphic>
          <a:graphicData uri="http://schemas.openxmlformats.org/drawingml/2006/table">
            <a:tbl>
              <a:tblPr/>
              <a:tblGrid>
                <a:gridCol w="2314575"/>
                <a:gridCol w="5535613"/>
              </a:tblGrid>
              <a:tr h="473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関連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関係はあるが全体と部分ではない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集約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全体と部分の関係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全体と部分のライフサイクルは独立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弱い所有関係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複数のオブジェクトによる部分の共有は可能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2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コンポジション集約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全体と部分の関係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全体と部分のライフサイクルが同一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強い所有関係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複数のオブジェクトによる部分の共有は不可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メタ属性その２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関連に対してもタグ付値をつけることが可能</a:t>
            </a:r>
          </a:p>
          <a:p>
            <a:pPr>
              <a:buFont typeface="Wingdings" pitchFamily="2" charset="2"/>
              <a:buNone/>
            </a:pPr>
            <a:r>
              <a:rPr lang="ja-JP" altLang="en-US" sz="2400"/>
              <a:t>・タグ付値とは</a:t>
            </a:r>
          </a:p>
          <a:p>
            <a:pPr>
              <a:buFont typeface="Wingdings" pitchFamily="2" charset="2"/>
              <a:buNone/>
            </a:pPr>
            <a:r>
              <a:rPr lang="ja-JP" altLang="en-US" sz="2400"/>
              <a:t>　</a:t>
            </a:r>
            <a:r>
              <a:rPr lang="en-US" altLang="ja-JP" sz="2400"/>
              <a:t>UML</a:t>
            </a:r>
            <a:r>
              <a:rPr lang="ja-JP" altLang="en-US" sz="2400"/>
              <a:t>でのモデル要素に情報を付加することができる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81300"/>
            <a:ext cx="4537075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制約その２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関連に対しても制約をつけることが可能</a:t>
            </a:r>
          </a:p>
          <a:p>
            <a:pPr>
              <a:buFont typeface="Wingdings" pitchFamily="2" charset="2"/>
              <a:buNone/>
            </a:pPr>
            <a:r>
              <a:rPr lang="ja-JP" altLang="en-US" sz="2400"/>
              <a:t>・制約とは</a:t>
            </a:r>
          </a:p>
          <a:p>
            <a:pPr>
              <a:buFont typeface="Wingdings" pitchFamily="2" charset="2"/>
              <a:buNone/>
            </a:pPr>
            <a:r>
              <a:rPr lang="ja-JP" altLang="en-US" sz="2400"/>
              <a:t>　モデルに条件や制限をつけることができる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58070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汎化　～区別子について～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それぞれ区別子と呼ばれるテキストラベルを持つことができる</a:t>
            </a:r>
          </a:p>
          <a:p>
            <a:pPr>
              <a:buFont typeface="Wingdings" pitchFamily="2" charset="2"/>
              <a:buNone/>
            </a:pPr>
            <a:endParaRPr lang="ja-JP" altLang="en-US" sz="1600"/>
          </a:p>
          <a:p>
            <a:pPr>
              <a:buFont typeface="Wingdings" pitchFamily="2" charset="2"/>
              <a:buNone/>
            </a:pPr>
            <a:r>
              <a:rPr lang="ja-JP" altLang="en-US" sz="1600"/>
              <a:t>「男」は「人間」である	　　　「子供」は「人間」である</a:t>
            </a:r>
          </a:p>
          <a:p>
            <a:pPr>
              <a:buFont typeface="Wingdings" pitchFamily="2" charset="2"/>
              <a:buNone/>
            </a:pPr>
            <a:r>
              <a:rPr lang="ja-JP" altLang="en-US" sz="1600"/>
              <a:t>「女」は「人間」である	　　　「大人」は「人間」である</a:t>
            </a:r>
          </a:p>
        </p:txBody>
      </p: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539750" y="2636838"/>
            <a:ext cx="8064500" cy="3240087"/>
            <a:chOff x="340" y="1525"/>
            <a:chExt cx="5080" cy="1814"/>
          </a:xfrm>
        </p:grpSpPr>
        <p:pic>
          <p:nvPicPr>
            <p:cNvPr id="512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525"/>
              <a:ext cx="2540" cy="1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525"/>
              <a:ext cx="2540" cy="1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汎化　～制約について～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3959225" cy="43926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ja-JP" sz="2400"/>
              <a:t>overlapping</a:t>
            </a:r>
          </a:p>
          <a:p>
            <a:pPr>
              <a:buFont typeface="Wingdings" pitchFamily="2" charset="2"/>
              <a:buNone/>
            </a:pPr>
            <a:r>
              <a:rPr lang="ja-JP" altLang="en-US" sz="1600"/>
              <a:t>あるスーパークラスのインスタンスは、２つ</a:t>
            </a:r>
          </a:p>
          <a:p>
            <a:pPr>
              <a:buFont typeface="Wingdings" pitchFamily="2" charset="2"/>
              <a:buNone/>
            </a:pPr>
            <a:r>
              <a:rPr lang="ja-JP" altLang="en-US" sz="1600"/>
              <a:t>以上のサブクラスを持つ可能性があります</a:t>
            </a:r>
          </a:p>
          <a:p>
            <a:pPr>
              <a:buFont typeface="Wingdings" pitchFamily="2" charset="2"/>
              <a:buNone/>
            </a:pPr>
            <a:endParaRPr lang="ja-JP" altLang="en-US" sz="200"/>
          </a:p>
          <a:p>
            <a:pPr>
              <a:buFont typeface="Wingdings" pitchFamily="2" charset="2"/>
              <a:buNone/>
            </a:pPr>
            <a:r>
              <a:rPr lang="en-US" altLang="ja-JP" sz="2400"/>
              <a:t>disjoint</a:t>
            </a:r>
          </a:p>
          <a:p>
            <a:pPr>
              <a:buFont typeface="Wingdings" pitchFamily="2" charset="2"/>
              <a:buNone/>
            </a:pPr>
            <a:r>
              <a:rPr lang="ja-JP" altLang="en-US" sz="1600"/>
              <a:t>あるスーパークラスのインスタンスは、２つ</a:t>
            </a:r>
          </a:p>
          <a:p>
            <a:pPr>
              <a:buFont typeface="Wingdings" pitchFamily="2" charset="2"/>
              <a:buNone/>
            </a:pPr>
            <a:r>
              <a:rPr lang="ja-JP" altLang="en-US" sz="1600"/>
              <a:t>以上のサブクラスを持つことができません</a:t>
            </a:r>
          </a:p>
          <a:p>
            <a:pPr>
              <a:buFont typeface="Wingdings" pitchFamily="2" charset="2"/>
              <a:buNone/>
            </a:pPr>
            <a:endParaRPr lang="ja-JP" altLang="en-US" sz="200"/>
          </a:p>
          <a:p>
            <a:pPr>
              <a:buFont typeface="Wingdings" pitchFamily="2" charset="2"/>
              <a:buNone/>
            </a:pPr>
            <a:r>
              <a:rPr lang="en-US" altLang="ja-JP" sz="2400"/>
              <a:t>complete</a:t>
            </a:r>
          </a:p>
          <a:p>
            <a:pPr>
              <a:buFont typeface="Wingdings" pitchFamily="2" charset="2"/>
              <a:buNone/>
            </a:pPr>
            <a:r>
              <a:rPr lang="ja-JP" altLang="en-US" sz="1600"/>
              <a:t>すべてのサブクラスが定義されており、新た</a:t>
            </a:r>
          </a:p>
          <a:p>
            <a:pPr>
              <a:buFont typeface="Wingdings" pitchFamily="2" charset="2"/>
              <a:buNone/>
            </a:pPr>
            <a:r>
              <a:rPr lang="ja-JP" altLang="en-US" sz="1600"/>
              <a:t>なサブクラスを追加することはできません</a:t>
            </a:r>
          </a:p>
          <a:p>
            <a:pPr>
              <a:buFont typeface="Wingdings" pitchFamily="2" charset="2"/>
              <a:buNone/>
            </a:pPr>
            <a:endParaRPr lang="ja-JP" altLang="en-US" sz="200"/>
          </a:p>
          <a:p>
            <a:pPr>
              <a:buFont typeface="Wingdings" pitchFamily="2" charset="2"/>
              <a:buNone/>
            </a:pPr>
            <a:r>
              <a:rPr lang="en-US" altLang="ja-JP" sz="2400"/>
              <a:t>incomplete</a:t>
            </a:r>
          </a:p>
          <a:p>
            <a:pPr>
              <a:buFont typeface="Wingdings" pitchFamily="2" charset="2"/>
              <a:buNone/>
            </a:pPr>
            <a:r>
              <a:rPr lang="ja-JP" altLang="en-US" sz="1600"/>
              <a:t>サブクラスが今後も追加される可能性が</a:t>
            </a:r>
          </a:p>
          <a:p>
            <a:pPr>
              <a:buFont typeface="Wingdings" pitchFamily="2" charset="2"/>
              <a:buNone/>
            </a:pPr>
            <a:r>
              <a:rPr lang="ja-JP" altLang="en-US" sz="1600"/>
              <a:t>あることを示します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425767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42481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再帰的関連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クラスは他のクラスに関連があるときと同様に、自分自身に</a:t>
            </a:r>
          </a:p>
          <a:p>
            <a:pPr>
              <a:buFont typeface="Wingdings" pitchFamily="2" charset="2"/>
              <a:buNone/>
            </a:pPr>
            <a:r>
              <a:rPr lang="ja-JP" altLang="en-US" sz="2400"/>
              <a:t>関連を引くことができる</a:t>
            </a:r>
          </a:p>
          <a:p>
            <a:pPr>
              <a:buFont typeface="Wingdings" pitchFamily="2" charset="2"/>
              <a:buNone/>
            </a:pPr>
            <a:r>
              <a:rPr lang="ja-JP" altLang="en-US" sz="2400"/>
              <a:t>モデルの意味については、通常の関連とかわりません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4195763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08500"/>
            <a:ext cx="4176713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ja-JP" altLang="en-US" sz="3200"/>
              <a:t>限定子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/>
              <a:t>１つ以上の属性値を使用して、あるオブジェクトから他のオブ</a:t>
            </a:r>
          </a:p>
          <a:p>
            <a:pPr>
              <a:buFont typeface="Wingdings" pitchFamily="2" charset="2"/>
              <a:buNone/>
            </a:pPr>
            <a:r>
              <a:rPr lang="ja-JP" altLang="en-US" sz="2400"/>
              <a:t>ジェクトへの関係を限定するものである</a:t>
            </a:r>
          </a:p>
          <a:p>
            <a:pPr>
              <a:buFont typeface="Wingdings" pitchFamily="2" charset="2"/>
              <a:buNone/>
            </a:pPr>
            <a:endParaRPr lang="en-US" altLang="ja-JP" sz="2400"/>
          </a:p>
        </p:txBody>
      </p:sp>
      <p:grpSp>
        <p:nvGrpSpPr>
          <p:cNvPr id="56328" name="Group 8"/>
          <p:cNvGrpSpPr>
            <a:grpSpLocks/>
          </p:cNvGrpSpPr>
          <p:nvPr/>
        </p:nvGrpSpPr>
        <p:grpSpPr bwMode="auto">
          <a:xfrm>
            <a:off x="755650" y="2924175"/>
            <a:ext cx="7358063" cy="2533650"/>
            <a:chOff x="385" y="1661"/>
            <a:chExt cx="4635" cy="1596"/>
          </a:xfrm>
        </p:grpSpPr>
        <p:pic>
          <p:nvPicPr>
            <p:cNvPr id="563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661"/>
              <a:ext cx="2314" cy="1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661"/>
              <a:ext cx="2321" cy="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341</TotalTime>
  <Words>370</Words>
  <Application>Microsoft Office PowerPoint</Application>
  <PresentationFormat>画面に合わせる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Arial</vt:lpstr>
      <vt:lpstr>ＭＳ Ｐゴシック</vt:lpstr>
      <vt:lpstr>Times New Roman</vt:lpstr>
      <vt:lpstr>Wingdings</vt:lpstr>
      <vt:lpstr>ＭＳ Ｐ明朝</vt:lpstr>
      <vt:lpstr>Arial Black</vt:lpstr>
      <vt:lpstr>Pixel</vt:lpstr>
      <vt:lpstr>3-5　クラス図の関係その３</vt:lpstr>
      <vt:lpstr>コンポジション集約</vt:lpstr>
      <vt:lpstr>関連、集約、コンポジション集約の違い</vt:lpstr>
      <vt:lpstr>メタ属性その２</vt:lpstr>
      <vt:lpstr>制約その２</vt:lpstr>
      <vt:lpstr>汎化　～区別子について～</vt:lpstr>
      <vt:lpstr>汎化　～制約について～</vt:lpstr>
      <vt:lpstr>再帰的関連</vt:lpstr>
      <vt:lpstr>限定子</vt:lpstr>
      <vt:lpstr>関連クラス　　　　　</vt:lpstr>
      <vt:lpstr>N項関連</vt:lpstr>
      <vt:lpstr>インターフェース、実現化関係</vt:lpstr>
      <vt:lpstr>UML2.ｘとUML1.ｘの表記の違い</vt:lpstr>
      <vt:lpstr>まとめ</vt:lpstr>
      <vt:lpstr>練習問題</vt:lpstr>
      <vt:lpstr>PowerPoint プレゼンテーション</vt:lpstr>
      <vt:lpstr>PowerPoint プレゼンテーション</vt:lpstr>
    </vt:vector>
  </TitlesOfParts>
  <Company>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3-5　クラス図の関係その３</dc:title>
  <dc:creator>神田　祐輔</dc:creator>
  <cp:lastModifiedBy>カンダ</cp:lastModifiedBy>
  <cp:revision>5</cp:revision>
  <dcterms:created xsi:type="dcterms:W3CDTF">2011-05-21T10:56:33Z</dcterms:created>
  <dcterms:modified xsi:type="dcterms:W3CDTF">2011-05-23T03:49:41Z</dcterms:modified>
</cp:coreProperties>
</file>