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1" d="100"/>
          <a:sy n="131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5B824-B428-4B6D-8654-BD99B35519FD}" type="datetimeFigureOut">
              <a:rPr kumimoji="1" lang="ja-JP" altLang="en-US" smtClean="0"/>
              <a:t>2011/11/1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0CF84-D8DA-4668-B536-A47F50B37F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10583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5B824-B428-4B6D-8654-BD99B35519FD}" type="datetimeFigureOut">
              <a:rPr kumimoji="1" lang="ja-JP" altLang="en-US" smtClean="0"/>
              <a:t>2011/11/1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0CF84-D8DA-4668-B536-A47F50B37F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03059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5B824-B428-4B6D-8654-BD99B35519FD}" type="datetimeFigureOut">
              <a:rPr kumimoji="1" lang="ja-JP" altLang="en-US" smtClean="0"/>
              <a:t>2011/11/1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0CF84-D8DA-4668-B536-A47F50B37F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69333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5B824-B428-4B6D-8654-BD99B35519FD}" type="datetimeFigureOut">
              <a:rPr kumimoji="1" lang="ja-JP" altLang="en-US" smtClean="0"/>
              <a:t>2011/11/1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0CF84-D8DA-4668-B536-A47F50B37F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7409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5B824-B428-4B6D-8654-BD99B35519FD}" type="datetimeFigureOut">
              <a:rPr kumimoji="1" lang="ja-JP" altLang="en-US" smtClean="0"/>
              <a:t>2011/11/1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0CF84-D8DA-4668-B536-A47F50B37F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87524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5B824-B428-4B6D-8654-BD99B35519FD}" type="datetimeFigureOut">
              <a:rPr kumimoji="1" lang="ja-JP" altLang="en-US" smtClean="0"/>
              <a:t>2011/11/1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0CF84-D8DA-4668-B536-A47F50B37F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98850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5B824-B428-4B6D-8654-BD99B35519FD}" type="datetimeFigureOut">
              <a:rPr kumimoji="1" lang="ja-JP" altLang="en-US" smtClean="0"/>
              <a:t>2011/11/1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0CF84-D8DA-4668-B536-A47F50B37F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68740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5B824-B428-4B6D-8654-BD99B35519FD}" type="datetimeFigureOut">
              <a:rPr kumimoji="1" lang="ja-JP" altLang="en-US" smtClean="0"/>
              <a:t>2011/11/1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0CF84-D8DA-4668-B536-A47F50B37F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06409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5B824-B428-4B6D-8654-BD99B35519FD}" type="datetimeFigureOut">
              <a:rPr kumimoji="1" lang="ja-JP" altLang="en-US" smtClean="0"/>
              <a:t>2011/11/1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0CF84-D8DA-4668-B536-A47F50B37F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4626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5B824-B428-4B6D-8654-BD99B35519FD}" type="datetimeFigureOut">
              <a:rPr kumimoji="1" lang="ja-JP" altLang="en-US" smtClean="0"/>
              <a:t>2011/11/1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0CF84-D8DA-4668-B536-A47F50B37F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15361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5B824-B428-4B6D-8654-BD99B35519FD}" type="datetimeFigureOut">
              <a:rPr kumimoji="1" lang="ja-JP" altLang="en-US" smtClean="0"/>
              <a:t>2011/11/1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0CF84-D8DA-4668-B536-A47F50B37F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72189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C5B824-B428-4B6D-8654-BD99B35519FD}" type="datetimeFigureOut">
              <a:rPr kumimoji="1" lang="ja-JP" altLang="en-US" smtClean="0"/>
              <a:t>2011/11/1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C0CF84-D8DA-4668-B536-A47F50B37F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46905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647564" y="764704"/>
            <a:ext cx="7848872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36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明朝E" pitchFamily="18" charset="-128"/>
                <a:ea typeface="HGP明朝E" pitchFamily="18" charset="-128"/>
              </a:rPr>
              <a:t>◆本日のチェック◆</a:t>
            </a:r>
            <a:endParaRPr lang="en-US" altLang="ja-JP" sz="3600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明朝E" pitchFamily="18" charset="-128"/>
              <a:ea typeface="HGP明朝E" pitchFamily="18" charset="-128"/>
            </a:endParaRPr>
          </a:p>
          <a:p>
            <a:endParaRPr lang="en-US" altLang="ja-JP" sz="2800" b="1" dirty="0" smtClean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  <a:p>
            <a:endParaRPr lang="en-US" altLang="ja-JP" sz="2800" b="1" dirty="0" smtClean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  <a:p>
            <a:r>
              <a:rPr lang="en-US" altLang="ja-JP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【</a:t>
            </a:r>
            <a:r>
              <a:rPr lang="ja-JP" altLang="en-US" sz="2800" b="1" dirty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１</a:t>
            </a:r>
            <a:r>
              <a:rPr lang="en-US" altLang="ja-JP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】</a:t>
            </a:r>
            <a:r>
              <a:rPr lang="ja-JP" altLang="en-US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 </a:t>
            </a:r>
            <a:r>
              <a:rPr lang="en-US" altLang="ja-JP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switch</a:t>
            </a:r>
            <a:r>
              <a:rPr lang="ja-JP" altLang="en-US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文は</a:t>
            </a:r>
            <a:r>
              <a:rPr lang="ja-JP" altLang="en-US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、</a:t>
            </a:r>
            <a:endParaRPr lang="en-US" altLang="ja-JP" sz="2800" b="1" dirty="0" smtClean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  <a:p>
            <a:endParaRPr lang="en-US" altLang="ja-JP" sz="2800" b="1" dirty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  <a:p>
            <a:r>
              <a:rPr lang="ja-JP" altLang="en-US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１．分岐処理</a:t>
            </a:r>
            <a:endParaRPr lang="en-US" altLang="ja-JP" sz="2800" b="1" dirty="0" smtClean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  <a:p>
            <a:endParaRPr lang="en-US" altLang="ja-JP" sz="2800" b="1" dirty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  <a:p>
            <a:r>
              <a:rPr lang="ja-JP" altLang="en-US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２</a:t>
            </a:r>
            <a:r>
              <a:rPr lang="ja-JP" altLang="en-US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．繰り返し処理</a:t>
            </a:r>
            <a:endParaRPr lang="en-US" altLang="ja-JP" sz="2800" b="1" dirty="0" smtClean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  <a:p>
            <a:endParaRPr lang="en-US" altLang="ja-JP" sz="2800" b="1" dirty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  <a:p>
            <a:r>
              <a:rPr lang="ja-JP" altLang="en-US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３</a:t>
            </a:r>
            <a:r>
              <a:rPr lang="ja-JP" altLang="en-US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．</a:t>
            </a:r>
            <a:r>
              <a:rPr lang="ja-JP" altLang="en-US" sz="2800" b="1" dirty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画面</a:t>
            </a:r>
            <a:r>
              <a:rPr lang="ja-JP" altLang="en-US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出力処理</a:t>
            </a:r>
            <a:endParaRPr lang="en-US" altLang="ja-JP" sz="2800" b="1" dirty="0" smtClean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  <a:p>
            <a:endParaRPr lang="en-US" altLang="ja-JP" sz="2800" b="1" dirty="0" smtClean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  <a:p>
            <a:r>
              <a:rPr lang="ja-JP" altLang="en-US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を行います。</a:t>
            </a:r>
            <a:endParaRPr lang="en-US" altLang="ja-JP" sz="2800" b="1" dirty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  <a:p>
            <a:endParaRPr lang="en-US" altLang="ja-JP" sz="2800" b="1" dirty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</p:txBody>
      </p:sp>
      <p:cxnSp>
        <p:nvCxnSpPr>
          <p:cNvPr id="6" name="直線コネクタ 5"/>
          <p:cNvCxnSpPr/>
          <p:nvPr/>
        </p:nvCxnSpPr>
        <p:spPr>
          <a:xfrm>
            <a:off x="1835696" y="680265"/>
            <a:ext cx="5616624" cy="0"/>
          </a:xfrm>
          <a:prstGeom prst="line">
            <a:avLst/>
          </a:prstGeom>
          <a:ln w="127000" cap="rnd">
            <a:solidFill>
              <a:schemeClr val="accent6">
                <a:lumMod val="50000"/>
              </a:schemeClr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9" name="直線コネクタ 8"/>
          <p:cNvCxnSpPr/>
          <p:nvPr/>
        </p:nvCxnSpPr>
        <p:spPr>
          <a:xfrm>
            <a:off x="1835696" y="1556792"/>
            <a:ext cx="5616624" cy="0"/>
          </a:xfrm>
          <a:prstGeom prst="line">
            <a:avLst/>
          </a:prstGeom>
          <a:ln w="127000" cap="rnd">
            <a:solidFill>
              <a:schemeClr val="accent6">
                <a:lumMod val="50000"/>
              </a:schemeClr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221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647564" y="764704"/>
            <a:ext cx="7848872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36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明朝E" pitchFamily="18" charset="-128"/>
                <a:ea typeface="HGP明朝E" pitchFamily="18" charset="-128"/>
              </a:rPr>
              <a:t>◆本日のチェック◆</a:t>
            </a:r>
            <a:endParaRPr lang="en-US" altLang="ja-JP" sz="3600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明朝E" pitchFamily="18" charset="-128"/>
              <a:ea typeface="HGP明朝E" pitchFamily="18" charset="-128"/>
            </a:endParaRPr>
          </a:p>
          <a:p>
            <a:endParaRPr lang="en-US" altLang="ja-JP" sz="2800" b="1" dirty="0" smtClean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  <a:p>
            <a:endParaRPr lang="en-US" altLang="ja-JP" sz="2800" b="1" dirty="0" smtClean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  <a:p>
            <a:r>
              <a:rPr lang="en-US" altLang="ja-JP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【</a:t>
            </a:r>
            <a:r>
              <a:rPr lang="ja-JP" altLang="en-US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２</a:t>
            </a:r>
            <a:r>
              <a:rPr lang="en-US" altLang="ja-JP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】 </a:t>
            </a:r>
            <a:r>
              <a:rPr lang="ja-JP" altLang="en-US" sz="2800" b="1" dirty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論理</a:t>
            </a:r>
            <a:r>
              <a:rPr lang="ja-JP" altLang="en-US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演算子 </a:t>
            </a:r>
            <a:r>
              <a:rPr lang="en-US" altLang="ja-JP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&amp;&amp; </a:t>
            </a:r>
            <a:r>
              <a:rPr lang="ja-JP" altLang="en-US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は、</a:t>
            </a:r>
            <a:endParaRPr lang="en-US" altLang="ja-JP" sz="2800" b="1" dirty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  <a:p>
            <a:endParaRPr lang="en-US" altLang="ja-JP" sz="2800" b="1" dirty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  <a:p>
            <a:r>
              <a:rPr lang="ja-JP" altLang="en-US" sz="2800" b="1" dirty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１</a:t>
            </a:r>
            <a:r>
              <a:rPr lang="ja-JP" altLang="en-US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．</a:t>
            </a:r>
            <a:r>
              <a:rPr lang="en-US" altLang="ja-JP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『</a:t>
            </a:r>
            <a:r>
              <a:rPr lang="ja-JP" altLang="en-US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または</a:t>
            </a:r>
            <a:r>
              <a:rPr lang="en-US" altLang="ja-JP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』</a:t>
            </a:r>
            <a:endParaRPr lang="en-US" altLang="ja-JP" sz="2800" b="1" dirty="0" smtClean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  <a:p>
            <a:endParaRPr lang="en-US" altLang="ja-JP" sz="2800" b="1" dirty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  <a:p>
            <a:r>
              <a:rPr lang="ja-JP" altLang="en-US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２</a:t>
            </a:r>
            <a:r>
              <a:rPr lang="ja-JP" altLang="en-US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．</a:t>
            </a:r>
            <a:r>
              <a:rPr lang="en-US" altLang="ja-JP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『</a:t>
            </a:r>
            <a:r>
              <a:rPr lang="ja-JP" altLang="en-US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かつ</a:t>
            </a:r>
            <a:r>
              <a:rPr lang="en-US" altLang="ja-JP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』</a:t>
            </a:r>
            <a:endParaRPr lang="en-US" altLang="ja-JP" sz="2800" b="1" dirty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  <a:p>
            <a:endParaRPr lang="en-US" altLang="ja-JP" sz="2800" b="1" dirty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  <a:p>
            <a:r>
              <a:rPr lang="ja-JP" altLang="en-US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３</a:t>
            </a:r>
            <a:r>
              <a:rPr lang="ja-JP" altLang="en-US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．</a:t>
            </a:r>
            <a:r>
              <a:rPr lang="en-US" altLang="ja-JP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『</a:t>
            </a:r>
            <a:r>
              <a:rPr lang="ja-JP" altLang="en-US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～ではない</a:t>
            </a:r>
            <a:r>
              <a:rPr lang="en-US" altLang="ja-JP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』</a:t>
            </a:r>
            <a:endParaRPr lang="en-US" altLang="ja-JP" sz="2800" b="1" dirty="0" smtClean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  <a:p>
            <a:endParaRPr lang="en-US" altLang="ja-JP" sz="2800" b="1" dirty="0" smtClean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  <a:p>
            <a:r>
              <a:rPr kumimoji="1" lang="ja-JP" altLang="en-US" sz="2800" b="1" dirty="0" err="1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を演</a:t>
            </a:r>
            <a:r>
              <a:rPr kumimoji="1" lang="ja-JP" altLang="en-US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算します。</a:t>
            </a:r>
            <a:endParaRPr kumimoji="1" lang="en-US" altLang="ja-JP" sz="2800" b="1" dirty="0" smtClean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</p:txBody>
      </p:sp>
      <p:cxnSp>
        <p:nvCxnSpPr>
          <p:cNvPr id="6" name="直線コネクタ 5"/>
          <p:cNvCxnSpPr/>
          <p:nvPr/>
        </p:nvCxnSpPr>
        <p:spPr>
          <a:xfrm>
            <a:off x="1835696" y="680265"/>
            <a:ext cx="5616624" cy="0"/>
          </a:xfrm>
          <a:prstGeom prst="line">
            <a:avLst/>
          </a:prstGeom>
          <a:ln w="127000" cap="rnd">
            <a:solidFill>
              <a:schemeClr val="accent6">
                <a:lumMod val="50000"/>
              </a:schemeClr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7" name="直線コネクタ 6"/>
          <p:cNvCxnSpPr/>
          <p:nvPr/>
        </p:nvCxnSpPr>
        <p:spPr>
          <a:xfrm>
            <a:off x="1835696" y="1556792"/>
            <a:ext cx="5616624" cy="0"/>
          </a:xfrm>
          <a:prstGeom prst="line">
            <a:avLst/>
          </a:prstGeom>
          <a:ln w="127000" cap="rnd">
            <a:solidFill>
              <a:schemeClr val="accent6">
                <a:lumMod val="50000"/>
              </a:schemeClr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599968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647564" y="764704"/>
            <a:ext cx="7848872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36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明朝E" pitchFamily="18" charset="-128"/>
                <a:ea typeface="HGP明朝E" pitchFamily="18" charset="-128"/>
              </a:rPr>
              <a:t>◆本日のチェック◆</a:t>
            </a:r>
            <a:endParaRPr lang="en-US" altLang="ja-JP" sz="3600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明朝E" pitchFamily="18" charset="-128"/>
              <a:ea typeface="HGP明朝E" pitchFamily="18" charset="-128"/>
            </a:endParaRPr>
          </a:p>
          <a:p>
            <a:endParaRPr lang="en-US" altLang="ja-JP" sz="2800" b="1" dirty="0" smtClean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  <a:p>
            <a:endParaRPr lang="en-US" altLang="ja-JP" sz="2800" b="1" dirty="0" smtClean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  <a:p>
            <a:r>
              <a:rPr lang="en-US" altLang="ja-JP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【</a:t>
            </a:r>
            <a:r>
              <a:rPr lang="ja-JP" altLang="en-US" sz="2800" b="1" dirty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３</a:t>
            </a:r>
            <a:r>
              <a:rPr lang="en-US" altLang="ja-JP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】 </a:t>
            </a:r>
            <a:r>
              <a:rPr lang="ja-JP" altLang="en-US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次のコードを実行したら、</a:t>
            </a:r>
            <a:endParaRPr lang="en-US" altLang="ja-JP" sz="2800" b="1" dirty="0" smtClean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  <a:p>
            <a:r>
              <a:rPr lang="en-US" altLang="ja-JP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int a=2; </a:t>
            </a:r>
          </a:p>
          <a:p>
            <a:r>
              <a:rPr lang="en-US" altLang="ja-JP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if(a&lt;5 | | a&gt;7) a=6; </a:t>
            </a:r>
            <a:endParaRPr lang="en-US" altLang="ja-JP" sz="2800" b="1" dirty="0" smtClean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  <a:p>
            <a:endParaRPr lang="en-US" altLang="ja-JP" sz="2800" b="1" dirty="0" smtClean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  <a:p>
            <a:r>
              <a:rPr lang="ja-JP" altLang="en-US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１．変数 </a:t>
            </a:r>
            <a:r>
              <a:rPr lang="en-US" altLang="ja-JP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a </a:t>
            </a:r>
            <a:r>
              <a:rPr lang="ja-JP" altLang="en-US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には </a:t>
            </a:r>
            <a:r>
              <a:rPr lang="en-US" altLang="ja-JP" sz="2800" b="1" dirty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6</a:t>
            </a:r>
            <a:r>
              <a:rPr lang="en-US" altLang="ja-JP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 </a:t>
            </a:r>
            <a:r>
              <a:rPr lang="ja-JP" altLang="en-US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が代入されます。</a:t>
            </a:r>
            <a:endParaRPr lang="en-US" altLang="ja-JP" sz="2800" b="1" dirty="0" smtClean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  <a:p>
            <a:endParaRPr lang="en-US" altLang="ja-JP" sz="2800" b="1" dirty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  <a:p>
            <a:r>
              <a:rPr lang="ja-JP" altLang="en-US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２．変数 </a:t>
            </a:r>
            <a:r>
              <a:rPr lang="en-US" altLang="ja-JP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a </a:t>
            </a:r>
            <a:r>
              <a:rPr lang="ja-JP" altLang="en-US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は </a:t>
            </a:r>
            <a:r>
              <a:rPr lang="en-US" altLang="ja-JP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2 </a:t>
            </a:r>
            <a:r>
              <a:rPr lang="ja-JP" altLang="en-US" sz="2800" b="1" dirty="0" err="1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のままです</a:t>
            </a:r>
            <a:r>
              <a:rPr lang="ja-JP" altLang="en-US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。</a:t>
            </a:r>
            <a:endParaRPr lang="en-US" altLang="ja-JP" sz="2800" b="1" dirty="0" smtClean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  <a:p>
            <a:endParaRPr lang="en-US" altLang="ja-JP" sz="2800" b="1" dirty="0" smtClean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  <a:p>
            <a:r>
              <a:rPr lang="ja-JP" altLang="en-US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３</a:t>
            </a:r>
            <a:r>
              <a:rPr lang="ja-JP" altLang="en-US" sz="2800" b="1" dirty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．変数 </a:t>
            </a:r>
            <a:r>
              <a:rPr lang="en-US" altLang="ja-JP" sz="2800" b="1" dirty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a </a:t>
            </a:r>
            <a:r>
              <a:rPr lang="ja-JP" altLang="en-US" sz="2800" b="1" dirty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には </a:t>
            </a:r>
            <a:r>
              <a:rPr lang="en-US" altLang="ja-JP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7 </a:t>
            </a:r>
            <a:r>
              <a:rPr lang="ja-JP" altLang="en-US" sz="2800" b="1" dirty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が代入されます</a:t>
            </a:r>
            <a:r>
              <a:rPr lang="ja-JP" altLang="en-US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。</a:t>
            </a:r>
            <a:endParaRPr lang="en-US" altLang="ja-JP" sz="2800" b="1" dirty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</p:txBody>
      </p:sp>
      <p:cxnSp>
        <p:nvCxnSpPr>
          <p:cNvPr id="6" name="直線コネクタ 5"/>
          <p:cNvCxnSpPr/>
          <p:nvPr/>
        </p:nvCxnSpPr>
        <p:spPr>
          <a:xfrm>
            <a:off x="1835696" y="680265"/>
            <a:ext cx="5616624" cy="0"/>
          </a:xfrm>
          <a:prstGeom prst="line">
            <a:avLst/>
          </a:prstGeom>
          <a:ln w="127000" cap="rnd">
            <a:solidFill>
              <a:schemeClr val="accent6">
                <a:lumMod val="50000"/>
              </a:schemeClr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7" name="直線コネクタ 6"/>
          <p:cNvCxnSpPr/>
          <p:nvPr/>
        </p:nvCxnSpPr>
        <p:spPr>
          <a:xfrm>
            <a:off x="1835696" y="1556792"/>
            <a:ext cx="5616624" cy="0"/>
          </a:xfrm>
          <a:prstGeom prst="line">
            <a:avLst/>
          </a:prstGeom>
          <a:ln w="127000" cap="rnd">
            <a:solidFill>
              <a:schemeClr val="accent6">
                <a:lumMod val="50000"/>
              </a:schemeClr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094729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647564" y="764704"/>
            <a:ext cx="7848872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36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明朝E" pitchFamily="18" charset="-128"/>
                <a:ea typeface="HGP明朝E" pitchFamily="18" charset="-128"/>
              </a:rPr>
              <a:t>◆本日のチェック◆</a:t>
            </a:r>
            <a:endParaRPr lang="en-US" altLang="ja-JP" sz="3600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明朝E" pitchFamily="18" charset="-128"/>
              <a:ea typeface="HGP明朝E" pitchFamily="18" charset="-128"/>
            </a:endParaRPr>
          </a:p>
          <a:p>
            <a:endParaRPr lang="en-US" altLang="ja-JP" sz="2800" b="1" dirty="0" smtClean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  <a:p>
            <a:endParaRPr lang="en-US" altLang="ja-JP" sz="2800" b="1" dirty="0" smtClean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  <a:p>
            <a:r>
              <a:rPr lang="en-US" altLang="ja-JP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【</a:t>
            </a:r>
            <a:r>
              <a:rPr lang="ja-JP" altLang="en-US" sz="2800" b="1" dirty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４</a:t>
            </a:r>
            <a:r>
              <a:rPr lang="en-US" altLang="ja-JP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】</a:t>
            </a:r>
            <a:r>
              <a:rPr lang="ja-JP" altLang="en-US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ある値 </a:t>
            </a:r>
            <a:r>
              <a:rPr lang="en-US" altLang="ja-JP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x </a:t>
            </a:r>
            <a:r>
              <a:rPr lang="ja-JP" altLang="en-US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の条件 </a:t>
            </a:r>
            <a:r>
              <a:rPr lang="en-US" altLang="ja-JP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0 &lt; x &lt; 5 </a:t>
            </a:r>
            <a:r>
              <a:rPr lang="ja-JP" altLang="en-US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を表現しているのは、</a:t>
            </a:r>
            <a:endParaRPr lang="en-US" altLang="ja-JP" sz="2800" b="1" dirty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  <a:p>
            <a:endParaRPr lang="en-US" altLang="ja-JP" sz="2800" b="1" dirty="0" smtClean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  <a:p>
            <a:r>
              <a:rPr lang="ja-JP" altLang="en-US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１</a:t>
            </a:r>
            <a:r>
              <a:rPr lang="ja-JP" altLang="en-US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．　</a:t>
            </a:r>
            <a:r>
              <a:rPr lang="en-US" altLang="ja-JP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if( 0&lt;x&lt;5 ){…}</a:t>
            </a:r>
            <a:endParaRPr lang="en-US" altLang="ja-JP" sz="2800" b="1" dirty="0" smtClean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  <a:p>
            <a:endParaRPr lang="en-US" altLang="ja-JP" sz="2800" b="1" dirty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  <a:p>
            <a:r>
              <a:rPr lang="ja-JP" altLang="en-US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２．　</a:t>
            </a:r>
            <a:r>
              <a:rPr lang="en-US" altLang="ja-JP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if</a:t>
            </a:r>
            <a:r>
              <a:rPr lang="en-US" altLang="ja-JP" sz="2800" b="1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( 5&lt;x </a:t>
            </a:r>
            <a:r>
              <a:rPr lang="en-US" altLang="ja-JP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| </a:t>
            </a:r>
            <a:r>
              <a:rPr lang="en-US" altLang="ja-JP" sz="2800" b="1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| x&lt;</a:t>
            </a:r>
            <a:r>
              <a:rPr lang="en-US" altLang="ja-JP" sz="2800" b="1" dirty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0</a:t>
            </a:r>
            <a:r>
              <a:rPr lang="en-US" altLang="ja-JP" sz="2800" b="1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 </a:t>
            </a:r>
            <a:r>
              <a:rPr lang="en-US" altLang="ja-JP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) </a:t>
            </a:r>
            <a:r>
              <a:rPr lang="en-US" altLang="ja-JP" sz="2800" b="1" dirty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{…}</a:t>
            </a:r>
            <a:endParaRPr lang="en-US" altLang="ja-JP" sz="2800" b="1" dirty="0" smtClean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  <a:p>
            <a:endParaRPr lang="en-US" altLang="ja-JP" sz="2800" b="1" dirty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  <a:p>
            <a:r>
              <a:rPr lang="ja-JP" altLang="en-US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３．　</a:t>
            </a:r>
            <a:r>
              <a:rPr lang="en-US" altLang="ja-JP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if( 0&lt;x &amp;&amp; x&lt;5 ) </a:t>
            </a:r>
            <a:r>
              <a:rPr lang="en-US" altLang="ja-JP" sz="2800" b="1" dirty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{…}</a:t>
            </a:r>
            <a:endParaRPr lang="en-US" altLang="ja-JP" sz="2800" b="1" dirty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  <a:p>
            <a:endParaRPr lang="en-US" altLang="ja-JP" sz="2800" b="1" dirty="0" smtClean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  <a:p>
            <a:r>
              <a:rPr lang="ja-JP" altLang="en-US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です。</a:t>
            </a:r>
            <a:endParaRPr lang="en-US" altLang="ja-JP" sz="2800" b="1" dirty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</p:txBody>
      </p:sp>
      <p:cxnSp>
        <p:nvCxnSpPr>
          <p:cNvPr id="6" name="直線コネクタ 5"/>
          <p:cNvCxnSpPr/>
          <p:nvPr/>
        </p:nvCxnSpPr>
        <p:spPr>
          <a:xfrm>
            <a:off x="1835696" y="680265"/>
            <a:ext cx="5616624" cy="0"/>
          </a:xfrm>
          <a:prstGeom prst="line">
            <a:avLst/>
          </a:prstGeom>
          <a:ln w="127000" cap="rnd">
            <a:solidFill>
              <a:schemeClr val="accent6">
                <a:lumMod val="50000"/>
              </a:schemeClr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7" name="直線コネクタ 6"/>
          <p:cNvCxnSpPr/>
          <p:nvPr/>
        </p:nvCxnSpPr>
        <p:spPr>
          <a:xfrm>
            <a:off x="1835696" y="1556792"/>
            <a:ext cx="5616624" cy="0"/>
          </a:xfrm>
          <a:prstGeom prst="line">
            <a:avLst/>
          </a:prstGeom>
          <a:ln w="127000" cap="rnd">
            <a:solidFill>
              <a:schemeClr val="accent6">
                <a:lumMod val="50000"/>
              </a:schemeClr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66287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253</TotalTime>
  <Words>145</Words>
  <Application>Microsoft Office PowerPoint</Application>
  <PresentationFormat>画面に合わせる (4:3)</PresentationFormat>
  <Paragraphs>48</Paragraphs>
  <Slides>4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5" baseType="lpstr">
      <vt:lpstr>Office ​​テーマ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root</dc:creator>
  <cp:lastModifiedBy>root</cp:lastModifiedBy>
  <cp:revision>66</cp:revision>
  <dcterms:created xsi:type="dcterms:W3CDTF">2011-09-20T08:30:44Z</dcterms:created>
  <dcterms:modified xsi:type="dcterms:W3CDTF">2011-11-01T10:13:45Z</dcterms:modified>
</cp:coreProperties>
</file>