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85" r:id="rId10"/>
    <p:sldId id="265" r:id="rId11"/>
    <p:sldId id="266" r:id="rId12"/>
    <p:sldId id="286" r:id="rId13"/>
    <p:sldId id="267" r:id="rId14"/>
    <p:sldId id="268" r:id="rId15"/>
    <p:sldId id="269" r:id="rId16"/>
    <p:sldId id="287" r:id="rId17"/>
    <p:sldId id="289" r:id="rId18"/>
    <p:sldId id="270" r:id="rId19"/>
    <p:sldId id="290" r:id="rId20"/>
    <p:sldId id="291" r:id="rId21"/>
    <p:sldId id="292" r:id="rId22"/>
    <p:sldId id="293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94" r:id="rId38"/>
    <p:sldId id="295" r:id="rId39"/>
    <p:sldId id="296" r:id="rId40"/>
    <p:sldId id="297" r:id="rId4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40" autoAdjust="0"/>
    <p:restoredTop sz="94660"/>
  </p:normalViewPr>
  <p:slideViewPr>
    <p:cSldViewPr>
      <p:cViewPr varScale="1">
        <p:scale>
          <a:sx n="110" d="100"/>
          <a:sy n="110" d="100"/>
        </p:scale>
        <p:origin x="-212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83F6-D1A1-4EA3-9622-83061FF6EC67}" type="datetimeFigureOut">
              <a:rPr kumimoji="1" lang="ja-JP" altLang="en-US" smtClean="0"/>
              <a:pPr/>
              <a:t>2012/5/14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A4682-68E8-4AAA-BB83-281CC031F2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2438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83F6-D1A1-4EA3-9622-83061FF6EC67}" type="datetimeFigureOut">
              <a:rPr kumimoji="1" lang="ja-JP" altLang="en-US" smtClean="0"/>
              <a:pPr/>
              <a:t>2012/5/14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A4682-68E8-4AAA-BB83-281CC031F2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069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83F6-D1A1-4EA3-9622-83061FF6EC67}" type="datetimeFigureOut">
              <a:rPr kumimoji="1" lang="ja-JP" altLang="en-US" smtClean="0"/>
              <a:pPr/>
              <a:t>2012/5/14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A4682-68E8-4AAA-BB83-281CC031F2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4659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83F6-D1A1-4EA3-9622-83061FF6EC67}" type="datetimeFigureOut">
              <a:rPr kumimoji="1" lang="ja-JP" altLang="en-US" smtClean="0"/>
              <a:pPr/>
              <a:t>2012/5/14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A4682-68E8-4AAA-BB83-281CC031F2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5995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83F6-D1A1-4EA3-9622-83061FF6EC67}" type="datetimeFigureOut">
              <a:rPr kumimoji="1" lang="ja-JP" altLang="en-US" smtClean="0"/>
              <a:pPr/>
              <a:t>2012/5/14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A4682-68E8-4AAA-BB83-281CC031F2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6468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83F6-D1A1-4EA3-9622-83061FF6EC67}" type="datetimeFigureOut">
              <a:rPr kumimoji="1" lang="ja-JP" altLang="en-US" smtClean="0"/>
              <a:pPr/>
              <a:t>2012/5/14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A4682-68E8-4AAA-BB83-281CC031F2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3991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83F6-D1A1-4EA3-9622-83061FF6EC67}" type="datetimeFigureOut">
              <a:rPr kumimoji="1" lang="ja-JP" altLang="en-US" smtClean="0"/>
              <a:pPr/>
              <a:t>2012/5/14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A4682-68E8-4AAA-BB83-281CC031F2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07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83F6-D1A1-4EA3-9622-83061FF6EC67}" type="datetimeFigureOut">
              <a:rPr kumimoji="1" lang="ja-JP" altLang="en-US" smtClean="0"/>
              <a:pPr/>
              <a:t>2012/5/14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A4682-68E8-4AAA-BB83-281CC031F2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1163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83F6-D1A1-4EA3-9622-83061FF6EC67}" type="datetimeFigureOut">
              <a:rPr kumimoji="1" lang="ja-JP" altLang="en-US" smtClean="0"/>
              <a:pPr/>
              <a:t>2012/5/14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A4682-68E8-4AAA-BB83-281CC031F2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419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83F6-D1A1-4EA3-9622-83061FF6EC67}" type="datetimeFigureOut">
              <a:rPr kumimoji="1" lang="ja-JP" altLang="en-US" smtClean="0"/>
              <a:pPr/>
              <a:t>2012/5/14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A4682-68E8-4AAA-BB83-281CC031F2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975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83F6-D1A1-4EA3-9622-83061FF6EC67}" type="datetimeFigureOut">
              <a:rPr kumimoji="1" lang="ja-JP" altLang="en-US" smtClean="0"/>
              <a:pPr/>
              <a:t>2012/5/14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A4682-68E8-4AAA-BB83-281CC031F2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34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783F6-D1A1-4EA3-9622-83061FF6EC67}" type="datetimeFigureOut">
              <a:rPr kumimoji="1" lang="ja-JP" altLang="en-US" smtClean="0"/>
              <a:pPr/>
              <a:t>2012/5/14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A4682-68E8-4AAA-BB83-281CC031F23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749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クラス図</a:t>
            </a:r>
            <a:r>
              <a:rPr lang="ja-JP" altLang="en-US" dirty="0"/>
              <a:t>（１）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FM12013</a:t>
            </a:r>
            <a:r>
              <a:rPr kumimoji="1" lang="ja-JP" altLang="en-US" dirty="0" smtClean="0"/>
              <a:t>　山口　亨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2593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クラス図の関係その１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より</a:t>
            </a:r>
            <a:r>
              <a:rPr lang="ja-JP" altLang="en-US" dirty="0" smtClean="0"/>
              <a:t>良い</a:t>
            </a:r>
            <a:r>
              <a:rPr lang="ja-JP" altLang="en-US" dirty="0"/>
              <a:t>構造化</a:t>
            </a:r>
            <a:r>
              <a:rPr lang="ja-JP" altLang="en-US" dirty="0" smtClean="0"/>
              <a:t>を</a:t>
            </a:r>
            <a:r>
              <a:rPr lang="ja-JP" altLang="en-US" dirty="0"/>
              <a:t>行うに</a:t>
            </a:r>
            <a:r>
              <a:rPr lang="ja-JP" altLang="en-US" dirty="0" smtClean="0"/>
              <a:t>は、他のクラスとの関係性を表現する必要がある</a:t>
            </a:r>
            <a:endParaRPr lang="en-US" altLang="ja-JP" dirty="0"/>
          </a:p>
          <a:p>
            <a:r>
              <a:rPr kumimoji="1" lang="en-US" altLang="ja-JP" dirty="0" smtClean="0"/>
              <a:t>UML</a:t>
            </a:r>
            <a:r>
              <a:rPr kumimoji="1" lang="ja-JP" altLang="en-US" dirty="0" smtClean="0"/>
              <a:t>では、関連（集約）、依存（実現）、汎化、フローを総称して関係と呼ぶ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7506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関連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クラス間に構造的</a:t>
            </a:r>
            <a:r>
              <a:rPr lang="ja-JP" altLang="en-US" dirty="0"/>
              <a:t>な</a:t>
            </a:r>
            <a:r>
              <a:rPr kumimoji="1" lang="ja-JP" altLang="en-US" dirty="0" smtClean="0"/>
              <a:t>関係がある場合に使用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1686483" y="3429000"/>
            <a:ext cx="1440160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/>
          <p:nvPr/>
        </p:nvCxnSpPr>
        <p:spPr>
          <a:xfrm>
            <a:off x="1686483" y="3789040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1686483" y="4149080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1953914" y="3429000"/>
            <a:ext cx="90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受験生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6084168" y="3429000"/>
            <a:ext cx="1440160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コネクタ 9"/>
          <p:cNvCxnSpPr/>
          <p:nvPr/>
        </p:nvCxnSpPr>
        <p:spPr>
          <a:xfrm>
            <a:off x="6084168" y="3789040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6084168" y="4149080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6475015" y="3429000"/>
            <a:ext cx="90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大学</a:t>
            </a:r>
            <a:endParaRPr kumimoji="1" lang="ja-JP" altLang="en-US" dirty="0"/>
          </a:p>
        </p:txBody>
      </p:sp>
      <p:cxnSp>
        <p:nvCxnSpPr>
          <p:cNvPr id="14" name="直線コネクタ 13"/>
          <p:cNvCxnSpPr>
            <a:stCxn id="5" idx="3"/>
            <a:endCxn id="9" idx="1"/>
          </p:cNvCxnSpPr>
          <p:nvPr/>
        </p:nvCxnSpPr>
        <p:spPr>
          <a:xfrm>
            <a:off x="3126643" y="3969060"/>
            <a:ext cx="29575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3813317" y="350100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志望校である</a:t>
            </a:r>
            <a:endParaRPr kumimoji="1" lang="ja-JP" altLang="en-US" dirty="0"/>
          </a:p>
        </p:txBody>
      </p:sp>
      <p:sp>
        <p:nvSpPr>
          <p:cNvPr id="16" name="二等辺三角形 15"/>
          <p:cNvSpPr/>
          <p:nvPr/>
        </p:nvSpPr>
        <p:spPr>
          <a:xfrm rot="5400000">
            <a:off x="5217473" y="3528302"/>
            <a:ext cx="360040" cy="3240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76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役割（ロール）名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mtClean="0"/>
              <a:t>あるクラスが他のクラスから見た時に、どの様な役割を持つか示すのに使用</a:t>
            </a:r>
            <a:endParaRPr kumimoji="1"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役割（ロール）名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568265" y="1882916"/>
            <a:ext cx="1440160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>
          <a:xfrm>
            <a:off x="1568265" y="2242956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1568265" y="2602996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1835696" y="1882916"/>
            <a:ext cx="90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受験生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5965950" y="1882916"/>
            <a:ext cx="1440160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/>
          <p:cNvCxnSpPr/>
          <p:nvPr/>
        </p:nvCxnSpPr>
        <p:spPr>
          <a:xfrm>
            <a:off x="5965950" y="2242956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5965950" y="2602996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356797" y="1882916"/>
            <a:ext cx="90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大学</a:t>
            </a:r>
            <a:endParaRPr kumimoji="1" lang="ja-JP" altLang="en-US" dirty="0"/>
          </a:p>
        </p:txBody>
      </p:sp>
      <p:cxnSp>
        <p:nvCxnSpPr>
          <p:cNvPr id="12" name="直線コネクタ 11"/>
          <p:cNvCxnSpPr>
            <a:stCxn id="4" idx="3"/>
            <a:endCxn id="8" idx="1"/>
          </p:cNvCxnSpPr>
          <p:nvPr/>
        </p:nvCxnSpPr>
        <p:spPr>
          <a:xfrm>
            <a:off x="3008425" y="2422976"/>
            <a:ext cx="29575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3085630" y="195492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受験者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885830" y="195138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志望校</a:t>
            </a:r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5990199" y="4706167"/>
            <a:ext cx="1440160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直線コネクタ 18"/>
          <p:cNvCxnSpPr/>
          <p:nvPr/>
        </p:nvCxnSpPr>
        <p:spPr>
          <a:xfrm>
            <a:off x="5990199" y="5066207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5990199" y="5426247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6381046" y="4706167"/>
            <a:ext cx="90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教授</a:t>
            </a:r>
            <a:endParaRPr kumimoji="1" lang="ja-JP" altLang="en-US" dirty="0"/>
          </a:p>
        </p:txBody>
      </p:sp>
      <p:cxnSp>
        <p:nvCxnSpPr>
          <p:cNvPr id="23" name="直線コネクタ 22"/>
          <p:cNvCxnSpPr>
            <a:stCxn id="8" idx="2"/>
          </p:cNvCxnSpPr>
          <p:nvPr/>
        </p:nvCxnSpPr>
        <p:spPr>
          <a:xfrm>
            <a:off x="6686030" y="2963036"/>
            <a:ext cx="0" cy="174313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6858395" y="314096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勤務先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471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多重度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他のクラスから接続される可能性のある関係の数を</a:t>
            </a:r>
            <a:r>
              <a:rPr lang="ja-JP" altLang="en-US" dirty="0" smtClean="0"/>
              <a:t>記述</a:t>
            </a:r>
          </a:p>
          <a:p>
            <a:r>
              <a:rPr lang="ja-JP" altLang="en-US" dirty="0" smtClean="0"/>
              <a:t>以下のように表記</a:t>
            </a: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841608" y="3863190"/>
            <a:ext cx="956165" cy="397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861668" y="3891219"/>
            <a:ext cx="10541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クラス</a:t>
            </a:r>
            <a:r>
              <a:rPr kumimoji="1" lang="en-US" altLang="ja-JP" sz="2000" dirty="0" smtClean="0"/>
              <a:t>A</a:t>
            </a:r>
            <a:endParaRPr kumimoji="1" lang="ja-JP" altLang="en-US" sz="2000" dirty="0"/>
          </a:p>
        </p:txBody>
      </p:sp>
      <p:sp>
        <p:nvSpPr>
          <p:cNvPr id="6" name="正方形/長方形 5"/>
          <p:cNvSpPr/>
          <p:nvPr/>
        </p:nvSpPr>
        <p:spPr>
          <a:xfrm>
            <a:off x="5992099" y="3861048"/>
            <a:ext cx="956165" cy="397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12160" y="3889077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クラス</a:t>
            </a:r>
            <a:r>
              <a:rPr kumimoji="1" lang="en-US" altLang="ja-JP" sz="2000" dirty="0" smtClean="0"/>
              <a:t>A</a:t>
            </a:r>
            <a:endParaRPr kumimoji="1" lang="ja-JP" altLang="en-US" sz="2000" dirty="0"/>
          </a:p>
        </p:txBody>
      </p:sp>
      <p:cxnSp>
        <p:nvCxnSpPr>
          <p:cNvPr id="9" name="直線コネクタ 8"/>
          <p:cNvCxnSpPr>
            <a:stCxn id="4" idx="3"/>
            <a:endCxn id="6" idx="1"/>
          </p:cNvCxnSpPr>
          <p:nvPr/>
        </p:nvCxnSpPr>
        <p:spPr>
          <a:xfrm flipV="1">
            <a:off x="2797773" y="4059729"/>
            <a:ext cx="3194326" cy="214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2827006" y="4075885"/>
            <a:ext cx="376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/>
              <a:t>1</a:t>
            </a:r>
            <a:endParaRPr kumimoji="1" lang="ja-JP" altLang="en-US" sz="20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376179" y="4075885"/>
            <a:ext cx="609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/>
              <a:t>0..*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97233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多重度</a:t>
            </a:r>
            <a:endParaRPr kumimoji="1" lang="ja-JP" altLang="en-US" dirty="0"/>
          </a:p>
        </p:txBody>
      </p:sp>
      <p:graphicFrame>
        <p:nvGraphicFramePr>
          <p:cNvPr id="7" name="コンテンツ プレースホルダー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2933927"/>
              </p:ext>
            </p:extLst>
          </p:nvPr>
        </p:nvGraphicFramePr>
        <p:xfrm>
          <a:off x="1547664" y="2750661"/>
          <a:ext cx="519492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8519"/>
                <a:gridCol w="3636401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表記</a:t>
                      </a:r>
                      <a:endParaRPr kumimoji="1" lang="ja-JP" altLang="en-US" dirty="0"/>
                    </a:p>
                  </a:txBody>
                  <a:tcPr marL="165917" marR="165917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接続される可能性のある数</a:t>
                      </a:r>
                      <a:endParaRPr kumimoji="1" lang="ja-JP" altLang="en-US" dirty="0"/>
                    </a:p>
                  </a:txBody>
                  <a:tcPr marL="165917" marR="16591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0..1</a:t>
                      </a:r>
                      <a:endParaRPr kumimoji="1" lang="ja-JP" altLang="en-US" dirty="0"/>
                    </a:p>
                  </a:txBody>
                  <a:tcPr marL="165917" marR="165917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 </a:t>
                      </a:r>
                      <a:r>
                        <a:rPr kumimoji="1" lang="ja-JP" altLang="en-US" dirty="0" smtClean="0"/>
                        <a:t>か 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 marL="165917" marR="16591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 marL="165917" marR="165917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</a:t>
                      </a:r>
                      <a:r>
                        <a:rPr kumimoji="1" lang="ja-JP" altLang="en-US" dirty="0" smtClean="0"/>
                        <a:t>のみ</a:t>
                      </a:r>
                      <a:endParaRPr kumimoji="1" lang="ja-JP" altLang="en-US" dirty="0"/>
                    </a:p>
                  </a:txBody>
                  <a:tcPr marL="165917" marR="16591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0..* </a:t>
                      </a:r>
                      <a:r>
                        <a:rPr kumimoji="1" lang="ja-JP" altLang="en-US" dirty="0" smtClean="0"/>
                        <a:t>または </a:t>
                      </a:r>
                      <a:r>
                        <a:rPr kumimoji="1" lang="en-US" altLang="ja-JP" dirty="0" smtClean="0"/>
                        <a:t>*</a:t>
                      </a:r>
                      <a:endParaRPr kumimoji="1" lang="ja-JP" altLang="en-US" dirty="0"/>
                    </a:p>
                  </a:txBody>
                  <a:tcPr marL="165917" marR="165917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 </a:t>
                      </a:r>
                      <a:r>
                        <a:rPr kumimoji="1" lang="ja-JP" altLang="en-US" dirty="0" smtClean="0"/>
                        <a:t>以上</a:t>
                      </a:r>
                      <a:endParaRPr kumimoji="1" lang="ja-JP" altLang="en-US" dirty="0"/>
                    </a:p>
                  </a:txBody>
                  <a:tcPr marL="165917" marR="16591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1..*</a:t>
                      </a:r>
                      <a:endParaRPr kumimoji="1" lang="ja-JP" altLang="en-US" dirty="0"/>
                    </a:p>
                  </a:txBody>
                  <a:tcPr marL="165917" marR="165917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</a:t>
                      </a:r>
                      <a:r>
                        <a:rPr kumimoji="1" lang="ja-JP" altLang="en-US" dirty="0" smtClean="0"/>
                        <a:t>以上</a:t>
                      </a:r>
                      <a:endParaRPr kumimoji="1" lang="ja-JP" altLang="en-US" dirty="0"/>
                    </a:p>
                  </a:txBody>
                  <a:tcPr marL="165917" marR="16591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3..10</a:t>
                      </a:r>
                      <a:endParaRPr kumimoji="1" lang="ja-JP" altLang="en-US" dirty="0"/>
                    </a:p>
                  </a:txBody>
                  <a:tcPr marL="165917" marR="165917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 marL="165917" marR="165917"/>
                </a:tc>
              </a:tr>
            </a:tbl>
          </a:graphicData>
        </a:graphic>
      </p:graphicFrame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多重度</a:t>
            </a:r>
            <a:r>
              <a:rPr lang="ja-JP" altLang="en-US"/>
              <a:t>に</a:t>
            </a:r>
            <a:r>
              <a:rPr lang="ja-JP" altLang="en-US" smtClean="0"/>
              <a:t>はこのような表記</a:t>
            </a:r>
            <a:r>
              <a:rPr lang="ja-JP" altLang="en-US" dirty="0" smtClean="0"/>
              <a:t>が可能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3272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多重度（例）</a:t>
            </a:r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691680" y="2636912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mtClean="0"/>
              <a:t>受験生Ａ</a:t>
            </a:r>
            <a:endParaRPr kumimoji="1" lang="ja-JP" altLang="en-US"/>
          </a:p>
        </p:txBody>
      </p:sp>
      <p:sp>
        <p:nvSpPr>
          <p:cNvPr id="7" name="二等辺三角形 6"/>
          <p:cNvSpPr/>
          <p:nvPr/>
        </p:nvSpPr>
        <p:spPr>
          <a:xfrm>
            <a:off x="1835696" y="2132856"/>
            <a:ext cx="576064" cy="50405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1979712" y="184482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691680" y="3861048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mtClean="0"/>
              <a:t>受験生Ｂ</a:t>
            </a:r>
            <a:endParaRPr kumimoji="1" lang="ja-JP" altLang="en-US"/>
          </a:p>
        </p:txBody>
      </p:sp>
      <p:sp>
        <p:nvSpPr>
          <p:cNvPr id="10" name="二等辺三角形 9"/>
          <p:cNvSpPr/>
          <p:nvPr/>
        </p:nvSpPr>
        <p:spPr>
          <a:xfrm>
            <a:off x="1835696" y="3356992"/>
            <a:ext cx="576064" cy="50405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1979712" y="3068960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691680" y="5229200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mtClean="0"/>
              <a:t>受験生Ｃ</a:t>
            </a:r>
            <a:endParaRPr kumimoji="1" lang="ja-JP" altLang="en-US"/>
          </a:p>
        </p:txBody>
      </p:sp>
      <p:sp>
        <p:nvSpPr>
          <p:cNvPr id="13" name="二等辺三角形 12"/>
          <p:cNvSpPr/>
          <p:nvPr/>
        </p:nvSpPr>
        <p:spPr>
          <a:xfrm>
            <a:off x="1835696" y="4725144"/>
            <a:ext cx="576064" cy="50405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1979712" y="4437112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6372200" y="2123564"/>
            <a:ext cx="93610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372200" y="269962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甲大学</a:t>
            </a:r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6372200" y="3347700"/>
            <a:ext cx="93610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372200" y="392376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mtClean="0"/>
              <a:t>乙</a:t>
            </a:r>
            <a:r>
              <a:rPr kumimoji="1" lang="ja-JP" altLang="en-US" smtClean="0"/>
              <a:t>大学</a:t>
            </a:r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6372200" y="4427820"/>
            <a:ext cx="93610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372200" y="500388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丙大学</a:t>
            </a:r>
            <a:endParaRPr kumimoji="1" lang="ja-JP" altLang="en-US"/>
          </a:p>
        </p:txBody>
      </p:sp>
      <p:cxnSp>
        <p:nvCxnSpPr>
          <p:cNvPr id="23" name="直線矢印コネクタ 22"/>
          <p:cNvCxnSpPr>
            <a:endCxn id="15" idx="1"/>
          </p:cNvCxnSpPr>
          <p:nvPr/>
        </p:nvCxnSpPr>
        <p:spPr>
          <a:xfrm flipV="1">
            <a:off x="2843808" y="2411596"/>
            <a:ext cx="3528392" cy="929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>
            <a:endCxn id="18" idx="1"/>
          </p:cNvCxnSpPr>
          <p:nvPr/>
        </p:nvCxnSpPr>
        <p:spPr>
          <a:xfrm>
            <a:off x="2843808" y="2420888"/>
            <a:ext cx="3528392" cy="121484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flipV="1">
            <a:off x="2699792" y="3645024"/>
            <a:ext cx="3600400" cy="129614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>
            <a:endCxn id="15" idx="1"/>
          </p:cNvCxnSpPr>
          <p:nvPr/>
        </p:nvCxnSpPr>
        <p:spPr>
          <a:xfrm flipV="1">
            <a:off x="2555776" y="2411596"/>
            <a:ext cx="3816424" cy="11614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多重度（例）</a:t>
            </a:r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568265" y="2996952"/>
            <a:ext cx="1440160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>
          <a:xfrm>
            <a:off x="1568265" y="3356992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1568265" y="3717032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1835696" y="2996952"/>
            <a:ext cx="90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受験生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6156176" y="2996952"/>
            <a:ext cx="1440160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/>
          <p:cNvCxnSpPr/>
          <p:nvPr/>
        </p:nvCxnSpPr>
        <p:spPr>
          <a:xfrm>
            <a:off x="6156176" y="3356992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6156176" y="3717032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516216" y="2996952"/>
            <a:ext cx="90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大学</a:t>
            </a:r>
            <a:endParaRPr kumimoji="1" lang="ja-JP" altLang="en-US" dirty="0"/>
          </a:p>
        </p:txBody>
      </p:sp>
      <p:cxnSp>
        <p:nvCxnSpPr>
          <p:cNvPr id="13" name="直線コネクタ 12"/>
          <p:cNvCxnSpPr>
            <a:stCxn id="4" idx="3"/>
            <a:endCxn id="8" idx="1"/>
          </p:cNvCxnSpPr>
          <p:nvPr/>
        </p:nvCxnSpPr>
        <p:spPr>
          <a:xfrm>
            <a:off x="3008425" y="3537012"/>
            <a:ext cx="314775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3761910" y="314096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志望校である</a:t>
            </a:r>
            <a:endParaRPr kumimoji="1" lang="ja-JP" altLang="en-US" dirty="0"/>
          </a:p>
        </p:txBody>
      </p:sp>
      <p:sp>
        <p:nvSpPr>
          <p:cNvPr id="16" name="二等辺三角形 15"/>
          <p:cNvSpPr/>
          <p:nvPr/>
        </p:nvSpPr>
        <p:spPr>
          <a:xfrm rot="5400000">
            <a:off x="5166066" y="3168262"/>
            <a:ext cx="360040" cy="3240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987824" y="3532946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０</a:t>
            </a:r>
            <a:r>
              <a:rPr lang="en-US" altLang="ja-JP" sz="2000" dirty="0"/>
              <a:t>..</a:t>
            </a:r>
            <a:r>
              <a:rPr lang="ja-JP" altLang="en-US" sz="2000" dirty="0"/>
              <a:t>＊</a:t>
            </a:r>
            <a:endParaRPr kumimoji="1" lang="ja-JP" altLang="en-US" sz="2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508104" y="3532946"/>
            <a:ext cx="736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smtClean="0"/>
              <a:t>1..</a:t>
            </a:r>
            <a:r>
              <a:rPr kumimoji="1" lang="ja-JP" altLang="en-US" sz="2000" smtClean="0"/>
              <a:t>＊</a:t>
            </a:r>
            <a:endParaRPr kumimoji="1"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関連の方向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関連の棒線に矢印をつける事で、参照の方向を指定する事が出来る</a:t>
            </a:r>
            <a:endParaRPr lang="en-US" altLang="ja-JP" smtClean="0"/>
          </a:p>
          <a:p>
            <a:r>
              <a:rPr kumimoji="1" lang="en-US" altLang="ja-JP" smtClean="0"/>
              <a:t>UML1.X</a:t>
            </a:r>
            <a:r>
              <a:rPr kumimoji="1" lang="ja-JP" altLang="en-US" smtClean="0"/>
              <a:t>と</a:t>
            </a:r>
            <a:r>
              <a:rPr kumimoji="1" lang="en-US" altLang="ja-JP" smtClean="0"/>
              <a:t>UML2.X</a:t>
            </a:r>
            <a:r>
              <a:rPr kumimoji="1" lang="ja-JP" altLang="en-US" smtClean="0"/>
              <a:t>では、指定方法が違う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228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関連</a:t>
            </a:r>
            <a:r>
              <a:rPr kumimoji="1" lang="ja-JP" altLang="en-US" smtClean="0"/>
              <a:t>の方向</a:t>
            </a:r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441746" y="2708920"/>
            <a:ext cx="1584176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15948" y="2708920"/>
            <a:ext cx="1609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u="sng" smtClean="0"/>
              <a:t>Object1</a:t>
            </a:r>
            <a:r>
              <a:rPr kumimoji="1" lang="ja-JP" altLang="en-US" u="sng" smtClean="0"/>
              <a:t>：</a:t>
            </a:r>
            <a:r>
              <a:rPr kumimoji="1" lang="en-US" altLang="ja-JP" u="sng" smtClean="0"/>
              <a:t>Class1</a:t>
            </a:r>
            <a:endParaRPr kumimoji="1" lang="ja-JP" altLang="en-US" u="sng" dirty="0"/>
          </a:p>
        </p:txBody>
      </p:sp>
      <p:sp>
        <p:nvSpPr>
          <p:cNvPr id="10" name="正方形/長方形 9"/>
          <p:cNvSpPr/>
          <p:nvPr/>
        </p:nvSpPr>
        <p:spPr>
          <a:xfrm>
            <a:off x="2411760" y="2708920"/>
            <a:ext cx="1584176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385962" y="2708920"/>
            <a:ext cx="1609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u="sng" smtClean="0"/>
              <a:t>Object2</a:t>
            </a:r>
            <a:r>
              <a:rPr kumimoji="1" lang="ja-JP" altLang="en-US" u="sng" smtClean="0"/>
              <a:t>：</a:t>
            </a:r>
            <a:r>
              <a:rPr kumimoji="1" lang="en-US" altLang="ja-JP" u="sng" smtClean="0"/>
              <a:t>Class2</a:t>
            </a:r>
            <a:endParaRPr kumimoji="1" lang="ja-JP" altLang="en-US" u="sng" dirty="0"/>
          </a:p>
        </p:txBody>
      </p:sp>
      <p:cxnSp>
        <p:nvCxnSpPr>
          <p:cNvPr id="13" name="直線コネクタ 12"/>
          <p:cNvCxnSpPr>
            <a:stCxn id="7" idx="2"/>
          </p:cNvCxnSpPr>
          <p:nvPr/>
        </p:nvCxnSpPr>
        <p:spPr>
          <a:xfrm>
            <a:off x="1220935" y="3078252"/>
            <a:ext cx="38697" cy="1286852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3250058" y="3068960"/>
            <a:ext cx="25798" cy="1296144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/>
          <p:nvPr/>
        </p:nvCxnSpPr>
        <p:spPr>
          <a:xfrm>
            <a:off x="1233834" y="3573016"/>
            <a:ext cx="201622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1532274" y="3203684"/>
            <a:ext cx="1357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mtClean="0"/>
              <a:t>Message1</a:t>
            </a:r>
            <a:r>
              <a:rPr lang="ja-JP" altLang="en-US" smtClean="0"/>
              <a:t>（）</a:t>
            </a:r>
            <a:endParaRPr kumimoji="1" lang="ja-JP" altLang="en-US"/>
          </a:p>
        </p:txBody>
      </p:sp>
      <p:cxnSp>
        <p:nvCxnSpPr>
          <p:cNvPr id="24" name="直線矢印コネクタ 23"/>
          <p:cNvCxnSpPr/>
          <p:nvPr/>
        </p:nvCxnSpPr>
        <p:spPr>
          <a:xfrm>
            <a:off x="1233834" y="4077072"/>
            <a:ext cx="2016224" cy="0"/>
          </a:xfrm>
          <a:prstGeom prst="straightConnector1">
            <a:avLst/>
          </a:prstGeom>
          <a:ln w="381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1532274" y="3707740"/>
            <a:ext cx="1357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mtClean="0"/>
              <a:t>Message2</a:t>
            </a:r>
            <a:r>
              <a:rPr lang="ja-JP" altLang="en-US" smtClean="0"/>
              <a:t>（）</a:t>
            </a:r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5148064" y="2708920"/>
            <a:ext cx="1584176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122266" y="2708920"/>
            <a:ext cx="1609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u="sng" smtClean="0"/>
              <a:t>Object3</a:t>
            </a:r>
            <a:r>
              <a:rPr kumimoji="1" lang="ja-JP" altLang="en-US" u="sng" smtClean="0"/>
              <a:t>：</a:t>
            </a:r>
            <a:r>
              <a:rPr kumimoji="1" lang="en-US" altLang="ja-JP" u="sng" smtClean="0"/>
              <a:t>Class3</a:t>
            </a:r>
            <a:endParaRPr kumimoji="1" lang="ja-JP" altLang="en-US" u="sng" dirty="0"/>
          </a:p>
        </p:txBody>
      </p:sp>
      <p:sp>
        <p:nvSpPr>
          <p:cNvPr id="32" name="正方形/長方形 31"/>
          <p:cNvSpPr/>
          <p:nvPr/>
        </p:nvSpPr>
        <p:spPr>
          <a:xfrm>
            <a:off x="7118078" y="2708920"/>
            <a:ext cx="1584176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092280" y="2708920"/>
            <a:ext cx="1609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u="sng" smtClean="0"/>
              <a:t>Object4</a:t>
            </a:r>
            <a:r>
              <a:rPr kumimoji="1" lang="ja-JP" altLang="en-US" u="sng" smtClean="0"/>
              <a:t>：</a:t>
            </a:r>
            <a:r>
              <a:rPr kumimoji="1" lang="en-US" altLang="ja-JP" u="sng" smtClean="0"/>
              <a:t>Class4</a:t>
            </a:r>
            <a:endParaRPr kumimoji="1" lang="ja-JP" altLang="en-US" u="sng" dirty="0"/>
          </a:p>
        </p:txBody>
      </p:sp>
      <p:cxnSp>
        <p:nvCxnSpPr>
          <p:cNvPr id="34" name="直線コネクタ 33"/>
          <p:cNvCxnSpPr>
            <a:stCxn id="31" idx="2"/>
          </p:cNvCxnSpPr>
          <p:nvPr/>
        </p:nvCxnSpPr>
        <p:spPr>
          <a:xfrm>
            <a:off x="5927253" y="3078252"/>
            <a:ext cx="12899" cy="782796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>
            <a:off x="7956376" y="3068960"/>
            <a:ext cx="0" cy="792088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/>
          <p:nvPr/>
        </p:nvCxnSpPr>
        <p:spPr>
          <a:xfrm>
            <a:off x="5940152" y="3573016"/>
            <a:ext cx="201622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6238592" y="3203684"/>
            <a:ext cx="1357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mtClean="0"/>
              <a:t>Message3</a:t>
            </a:r>
            <a:r>
              <a:rPr lang="ja-JP" altLang="en-US" smtClean="0"/>
              <a:t>（）</a:t>
            </a:r>
            <a:endParaRPr kumimoji="1" lang="ja-JP" altLang="en-US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043608" y="4869160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双方向の呼び出し</a:t>
            </a:r>
            <a:endParaRPr kumimoji="1" lang="ja-JP" altLang="en-US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868144" y="4869160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mtClean="0"/>
              <a:t>片</a:t>
            </a:r>
            <a:r>
              <a:rPr kumimoji="1" lang="ja-JP" altLang="en-US" smtClean="0"/>
              <a:t>方向の呼び出し</a:t>
            </a:r>
            <a:endParaRPr kumimoji="1"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クラスとは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現実に存在する“物体”（オブジェクト）の構造や</a:t>
            </a:r>
            <a:r>
              <a:rPr lang="ja-JP" altLang="en-US" dirty="0"/>
              <a:t>振る舞い</a:t>
            </a:r>
            <a:r>
              <a:rPr kumimoji="1" lang="ja-JP" altLang="en-US" dirty="0" smtClean="0"/>
              <a:t>などに着目して注目し抽象化したもの</a:t>
            </a:r>
            <a:endParaRPr kumimoji="1" lang="en-US" altLang="ja-JP" dirty="0" smtClean="0"/>
          </a:p>
          <a:p>
            <a:r>
              <a:rPr lang="ja-JP" altLang="en-US" dirty="0" smtClean="0"/>
              <a:t>クラス図を含む</a:t>
            </a:r>
            <a:r>
              <a:rPr lang="en-US" altLang="ja-JP" dirty="0" smtClean="0"/>
              <a:t>UML</a:t>
            </a:r>
            <a:r>
              <a:rPr lang="ja-JP" altLang="en-US" dirty="0" smtClean="0"/>
              <a:t>のほとんどの図で使用されている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3626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関連の方向</a:t>
            </a:r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539552" y="1844824"/>
            <a:ext cx="93610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/>
          <p:cNvCxnSpPr/>
          <p:nvPr/>
        </p:nvCxnSpPr>
        <p:spPr>
          <a:xfrm>
            <a:off x="539552" y="220486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539552" y="256490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39552" y="18448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Ｃｌａｓｓ１</a:t>
            </a:r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2411760" y="1844824"/>
            <a:ext cx="93610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直線コネクタ 17"/>
          <p:cNvCxnSpPr/>
          <p:nvPr/>
        </p:nvCxnSpPr>
        <p:spPr>
          <a:xfrm>
            <a:off x="2411760" y="220486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2411760" y="256490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411760" y="18448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Ｃｌａｓｓ２</a:t>
            </a:r>
            <a:endParaRPr kumimoji="1" lang="ja-JP" altLang="en-US" dirty="0"/>
          </a:p>
        </p:txBody>
      </p:sp>
      <p:cxnSp>
        <p:nvCxnSpPr>
          <p:cNvPr id="22" name="直線コネクタ 21"/>
          <p:cNvCxnSpPr>
            <a:stCxn id="8" idx="3"/>
            <a:endCxn id="17" idx="1"/>
          </p:cNvCxnSpPr>
          <p:nvPr/>
        </p:nvCxnSpPr>
        <p:spPr>
          <a:xfrm>
            <a:off x="1475656" y="2384884"/>
            <a:ext cx="93610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683568" y="3068960"/>
            <a:ext cx="2590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双方向の関連（</a:t>
            </a:r>
            <a:r>
              <a:rPr kumimoji="1" lang="en-US" altLang="ja-JP" smtClean="0"/>
              <a:t>UML 1.X</a:t>
            </a:r>
            <a:r>
              <a:rPr kumimoji="1" lang="ja-JP" altLang="en-US" smtClean="0"/>
              <a:t>）</a:t>
            </a:r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539552" y="4005064"/>
            <a:ext cx="93610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/>
          <p:nvPr/>
        </p:nvCxnSpPr>
        <p:spPr>
          <a:xfrm>
            <a:off x="539552" y="436510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539552" y="472514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539552" y="400506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Ｃｌａｓｓ１</a:t>
            </a:r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2411760" y="4005064"/>
            <a:ext cx="93610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9" name="直線コネクタ 28"/>
          <p:cNvCxnSpPr/>
          <p:nvPr/>
        </p:nvCxnSpPr>
        <p:spPr>
          <a:xfrm>
            <a:off x="2411760" y="436510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2411760" y="472514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2411760" y="400506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Ｃｌａｓｓ２</a:t>
            </a:r>
            <a:endParaRPr kumimoji="1" lang="ja-JP" altLang="en-US" dirty="0"/>
          </a:p>
        </p:txBody>
      </p:sp>
      <p:cxnSp>
        <p:nvCxnSpPr>
          <p:cNvPr id="32" name="直線コネクタ 31"/>
          <p:cNvCxnSpPr>
            <a:stCxn id="24" idx="3"/>
            <a:endCxn id="28" idx="1"/>
          </p:cNvCxnSpPr>
          <p:nvPr/>
        </p:nvCxnSpPr>
        <p:spPr>
          <a:xfrm>
            <a:off x="1475656" y="4545124"/>
            <a:ext cx="936104" cy="0"/>
          </a:xfrm>
          <a:prstGeom prst="line">
            <a:avLst/>
          </a:prstGeom>
          <a:ln w="38100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683568" y="5229200"/>
            <a:ext cx="2590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双方向の関連（</a:t>
            </a:r>
            <a:r>
              <a:rPr kumimoji="1" lang="en-US" altLang="ja-JP" smtClean="0"/>
              <a:t>UML 2.X</a:t>
            </a:r>
            <a:r>
              <a:rPr kumimoji="1" lang="ja-JP" altLang="en-US" smtClean="0"/>
              <a:t>）</a:t>
            </a:r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508104" y="1844824"/>
            <a:ext cx="93610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コネクタ 34"/>
          <p:cNvCxnSpPr/>
          <p:nvPr/>
        </p:nvCxnSpPr>
        <p:spPr>
          <a:xfrm>
            <a:off x="5508104" y="220486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/>
        </p:nvCxnSpPr>
        <p:spPr>
          <a:xfrm>
            <a:off x="5508104" y="256490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5508104" y="18448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Ｃｌａｓｓ１</a:t>
            </a:r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7380312" y="1844824"/>
            <a:ext cx="93610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コネクタ 38"/>
          <p:cNvCxnSpPr/>
          <p:nvPr/>
        </p:nvCxnSpPr>
        <p:spPr>
          <a:xfrm>
            <a:off x="7380312" y="220486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>
            <a:off x="7380312" y="256490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7380312" y="18448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Ｃｌａｓｓ２</a:t>
            </a:r>
            <a:endParaRPr kumimoji="1" lang="ja-JP" altLang="en-US" dirty="0"/>
          </a:p>
        </p:txBody>
      </p:sp>
      <p:cxnSp>
        <p:nvCxnSpPr>
          <p:cNvPr id="42" name="直線コネクタ 41"/>
          <p:cNvCxnSpPr>
            <a:stCxn id="34" idx="3"/>
            <a:endCxn id="38" idx="1"/>
          </p:cNvCxnSpPr>
          <p:nvPr/>
        </p:nvCxnSpPr>
        <p:spPr>
          <a:xfrm>
            <a:off x="6444208" y="2384884"/>
            <a:ext cx="936104" cy="0"/>
          </a:xfrm>
          <a:prstGeom prst="line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/>
          <p:cNvSpPr txBox="1"/>
          <p:nvPr/>
        </p:nvSpPr>
        <p:spPr>
          <a:xfrm>
            <a:off x="5652120" y="3068960"/>
            <a:ext cx="2590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片方向の関連（</a:t>
            </a:r>
            <a:r>
              <a:rPr kumimoji="1" lang="en-US" altLang="ja-JP" smtClean="0"/>
              <a:t>UML 1.X</a:t>
            </a:r>
            <a:r>
              <a:rPr kumimoji="1" lang="ja-JP" altLang="en-US" smtClean="0"/>
              <a:t>）</a:t>
            </a:r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5508104" y="4005064"/>
            <a:ext cx="93610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5" name="直線コネクタ 44"/>
          <p:cNvCxnSpPr/>
          <p:nvPr/>
        </p:nvCxnSpPr>
        <p:spPr>
          <a:xfrm>
            <a:off x="5508104" y="436510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>
            <a:off x="5508104" y="472514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5508104" y="400506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Ｃｌａｓｓ１</a:t>
            </a:r>
            <a:endParaRPr kumimoji="1" lang="ja-JP" altLang="en-US" dirty="0"/>
          </a:p>
        </p:txBody>
      </p:sp>
      <p:sp>
        <p:nvSpPr>
          <p:cNvPr id="48" name="正方形/長方形 47"/>
          <p:cNvSpPr/>
          <p:nvPr/>
        </p:nvSpPr>
        <p:spPr>
          <a:xfrm>
            <a:off x="7380312" y="4005064"/>
            <a:ext cx="93610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9" name="直線コネクタ 48"/>
          <p:cNvCxnSpPr/>
          <p:nvPr/>
        </p:nvCxnSpPr>
        <p:spPr>
          <a:xfrm>
            <a:off x="7380312" y="436510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>
            <a:off x="7380312" y="472514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/>
          <p:cNvSpPr txBox="1"/>
          <p:nvPr/>
        </p:nvSpPr>
        <p:spPr>
          <a:xfrm>
            <a:off x="7380312" y="400506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Ｃｌａｓｓ２</a:t>
            </a:r>
            <a:endParaRPr kumimoji="1" lang="ja-JP" altLang="en-US" dirty="0"/>
          </a:p>
        </p:txBody>
      </p:sp>
      <p:cxnSp>
        <p:nvCxnSpPr>
          <p:cNvPr id="52" name="直線コネクタ 51"/>
          <p:cNvCxnSpPr>
            <a:stCxn id="44" idx="3"/>
            <a:endCxn id="48" idx="1"/>
          </p:cNvCxnSpPr>
          <p:nvPr/>
        </p:nvCxnSpPr>
        <p:spPr>
          <a:xfrm>
            <a:off x="6444208" y="4545124"/>
            <a:ext cx="936104" cy="0"/>
          </a:xfrm>
          <a:prstGeom prst="line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テキスト ボックス 52"/>
          <p:cNvSpPr txBox="1"/>
          <p:nvPr/>
        </p:nvSpPr>
        <p:spPr>
          <a:xfrm>
            <a:off x="5652120" y="5229200"/>
            <a:ext cx="2590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mtClean="0"/>
              <a:t>片</a:t>
            </a:r>
            <a:r>
              <a:rPr kumimoji="1" lang="ja-JP" altLang="en-US" smtClean="0"/>
              <a:t>方向の関連（</a:t>
            </a:r>
            <a:r>
              <a:rPr kumimoji="1" lang="en-US" altLang="ja-JP" smtClean="0"/>
              <a:t>UML 2.X</a:t>
            </a:r>
            <a:r>
              <a:rPr kumimoji="1" lang="ja-JP" altLang="en-US" smtClean="0"/>
              <a:t>）</a:t>
            </a:r>
            <a:endParaRPr kumimoji="1" lang="ja-JP" altLang="en-US"/>
          </a:p>
        </p:txBody>
      </p:sp>
      <p:sp>
        <p:nvSpPr>
          <p:cNvPr id="55" name="乗算記号 54"/>
          <p:cNvSpPr/>
          <p:nvPr/>
        </p:nvSpPr>
        <p:spPr>
          <a:xfrm>
            <a:off x="6372200" y="4293096"/>
            <a:ext cx="504056" cy="504056"/>
          </a:xfrm>
          <a:prstGeom prst="mathMultiply">
            <a:avLst>
              <a:gd name="adj1" fmla="val 72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UML1.X</a:t>
            </a:r>
            <a:r>
              <a:rPr lang="ja-JP" altLang="en-US" smtClean="0"/>
              <a:t>の方向表記</a:t>
            </a:r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3219867" y="2275131"/>
            <a:ext cx="936104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507899" y="2409855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Ｂ</a:t>
            </a:r>
            <a:endParaRPr kumimoji="1" lang="ja-JP" altLang="en-US" dirty="0"/>
          </a:p>
        </p:txBody>
      </p:sp>
      <p:cxnSp>
        <p:nvCxnSpPr>
          <p:cNvPr id="13" name="直線コネクタ 12"/>
          <p:cNvCxnSpPr>
            <a:stCxn id="15" idx="3"/>
            <a:endCxn id="9" idx="1"/>
          </p:cNvCxnSpPr>
          <p:nvPr/>
        </p:nvCxnSpPr>
        <p:spPr>
          <a:xfrm>
            <a:off x="2283763" y="2563163"/>
            <a:ext cx="93610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/>
          <p:cNvSpPr/>
          <p:nvPr/>
        </p:nvSpPr>
        <p:spPr>
          <a:xfrm>
            <a:off x="1347659" y="2275131"/>
            <a:ext cx="936104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635691" y="2409855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Ａ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588019" y="2204864"/>
            <a:ext cx="34403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ＡからＢへの方向性の指定がある</a:t>
            </a:r>
            <a:endParaRPr kumimoji="1" lang="en-US" altLang="ja-JP" smtClean="0"/>
          </a:p>
          <a:p>
            <a:r>
              <a:rPr lang="ja-JP" altLang="en-US" smtClean="0"/>
              <a:t>ＢからＡへの方向性の指定がある</a:t>
            </a:r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3219867" y="3641542"/>
            <a:ext cx="936104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507899" y="377626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Ｂ</a:t>
            </a:r>
            <a:endParaRPr kumimoji="1" lang="ja-JP" altLang="en-US" dirty="0"/>
          </a:p>
        </p:txBody>
      </p:sp>
      <p:cxnSp>
        <p:nvCxnSpPr>
          <p:cNvPr id="21" name="直線コネクタ 20"/>
          <p:cNvCxnSpPr>
            <a:stCxn id="22" idx="3"/>
            <a:endCxn id="19" idx="1"/>
          </p:cNvCxnSpPr>
          <p:nvPr/>
        </p:nvCxnSpPr>
        <p:spPr>
          <a:xfrm>
            <a:off x="2283763" y="3929574"/>
            <a:ext cx="936104" cy="0"/>
          </a:xfrm>
          <a:prstGeom prst="line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1347659" y="3641542"/>
            <a:ext cx="936104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635691" y="377626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Ａ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588019" y="3571275"/>
            <a:ext cx="34403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ＡからＢへの方向性の指定がある</a:t>
            </a:r>
            <a:endParaRPr kumimoji="1" lang="en-US" altLang="ja-JP" smtClean="0"/>
          </a:p>
          <a:p>
            <a:r>
              <a:rPr lang="ja-JP" altLang="en-US" smtClean="0"/>
              <a:t>ＢからＡへの方向性はなし</a:t>
            </a:r>
            <a:endParaRPr kumimoji="1" lang="ja-JP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UML2.X</a:t>
            </a:r>
            <a:r>
              <a:rPr lang="ja-JP" altLang="en-US" smtClean="0"/>
              <a:t>の方向表記</a:t>
            </a:r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3219867" y="1558533"/>
            <a:ext cx="936104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07899" y="169325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Ｂ</a:t>
            </a:r>
            <a:endParaRPr kumimoji="1" lang="ja-JP" altLang="en-US" dirty="0"/>
          </a:p>
        </p:txBody>
      </p:sp>
      <p:cxnSp>
        <p:nvCxnSpPr>
          <p:cNvPr id="6" name="直線コネクタ 5"/>
          <p:cNvCxnSpPr>
            <a:stCxn id="7" idx="3"/>
            <a:endCxn id="4" idx="1"/>
          </p:cNvCxnSpPr>
          <p:nvPr/>
        </p:nvCxnSpPr>
        <p:spPr>
          <a:xfrm>
            <a:off x="2283763" y="1846565"/>
            <a:ext cx="93610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1347659" y="1558533"/>
            <a:ext cx="936104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635691" y="169325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Ａ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588019" y="1488266"/>
            <a:ext cx="30235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ＡからＢへの方向性は未定義</a:t>
            </a:r>
            <a:endParaRPr kumimoji="1" lang="en-US" altLang="ja-JP" smtClean="0"/>
          </a:p>
          <a:p>
            <a:r>
              <a:rPr lang="ja-JP" altLang="en-US" smtClean="0"/>
              <a:t>ＢからＡへの方向性は未定義</a:t>
            </a:r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3219867" y="2419147"/>
            <a:ext cx="936104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507899" y="255387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Ｂ</a:t>
            </a:r>
            <a:endParaRPr kumimoji="1" lang="ja-JP" altLang="en-US" dirty="0"/>
          </a:p>
        </p:txBody>
      </p:sp>
      <p:cxnSp>
        <p:nvCxnSpPr>
          <p:cNvPr id="12" name="直線コネクタ 11"/>
          <p:cNvCxnSpPr>
            <a:stCxn id="13" idx="3"/>
            <a:endCxn id="10" idx="1"/>
          </p:cNvCxnSpPr>
          <p:nvPr/>
        </p:nvCxnSpPr>
        <p:spPr>
          <a:xfrm>
            <a:off x="2283763" y="2707179"/>
            <a:ext cx="936104" cy="0"/>
          </a:xfrm>
          <a:prstGeom prst="line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/>
          <p:cNvSpPr/>
          <p:nvPr/>
        </p:nvSpPr>
        <p:spPr>
          <a:xfrm>
            <a:off x="1347659" y="2419147"/>
            <a:ext cx="936104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635691" y="255387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Ａ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588019" y="2348880"/>
            <a:ext cx="34403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ＡからＢへの方向性の指定がある</a:t>
            </a:r>
            <a:endParaRPr kumimoji="1" lang="en-US" altLang="ja-JP" smtClean="0"/>
          </a:p>
          <a:p>
            <a:r>
              <a:rPr lang="ja-JP" altLang="en-US" smtClean="0"/>
              <a:t>ＢからＡへの方向性は未定義</a:t>
            </a:r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3219867" y="3283243"/>
            <a:ext cx="936104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507899" y="341796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Ｂ</a:t>
            </a:r>
            <a:endParaRPr kumimoji="1" lang="ja-JP" altLang="en-US" dirty="0"/>
          </a:p>
        </p:txBody>
      </p:sp>
      <p:cxnSp>
        <p:nvCxnSpPr>
          <p:cNvPr id="18" name="直線コネクタ 17"/>
          <p:cNvCxnSpPr>
            <a:stCxn id="19" idx="3"/>
            <a:endCxn id="16" idx="1"/>
          </p:cNvCxnSpPr>
          <p:nvPr/>
        </p:nvCxnSpPr>
        <p:spPr>
          <a:xfrm>
            <a:off x="2283763" y="3571275"/>
            <a:ext cx="936104" cy="0"/>
          </a:xfrm>
          <a:prstGeom prst="line">
            <a:avLst/>
          </a:prstGeom>
          <a:ln w="38100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1347659" y="3283243"/>
            <a:ext cx="936104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635691" y="341796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Ａ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88019" y="3212976"/>
            <a:ext cx="34403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ＡからＢへの方向性の指定がある</a:t>
            </a:r>
            <a:endParaRPr kumimoji="1" lang="en-US" altLang="ja-JP" smtClean="0"/>
          </a:p>
          <a:p>
            <a:r>
              <a:rPr lang="ja-JP" altLang="en-US" smtClean="0"/>
              <a:t>ＢからＡへの方向性の指定がある</a:t>
            </a:r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3219867" y="4149080"/>
            <a:ext cx="936104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507899" y="428380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Ｂ</a:t>
            </a:r>
            <a:endParaRPr kumimoji="1" lang="ja-JP" altLang="en-US" dirty="0"/>
          </a:p>
        </p:txBody>
      </p:sp>
      <p:cxnSp>
        <p:nvCxnSpPr>
          <p:cNvPr id="24" name="直線コネクタ 23"/>
          <p:cNvCxnSpPr>
            <a:stCxn id="25" idx="3"/>
            <a:endCxn id="22" idx="1"/>
          </p:cNvCxnSpPr>
          <p:nvPr/>
        </p:nvCxnSpPr>
        <p:spPr>
          <a:xfrm>
            <a:off x="2283763" y="4437112"/>
            <a:ext cx="936104" cy="0"/>
          </a:xfrm>
          <a:prstGeom prst="line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/>
          <p:cNvSpPr/>
          <p:nvPr/>
        </p:nvSpPr>
        <p:spPr>
          <a:xfrm>
            <a:off x="1347659" y="4149080"/>
            <a:ext cx="936104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635691" y="428380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Ａ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588019" y="4078813"/>
            <a:ext cx="34403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ＡからＢへの方向性の指定がある</a:t>
            </a:r>
            <a:endParaRPr kumimoji="1" lang="en-US" altLang="ja-JP" smtClean="0"/>
          </a:p>
          <a:p>
            <a:r>
              <a:rPr lang="ja-JP" altLang="en-US" smtClean="0"/>
              <a:t>ＢからＡへの方向性はなし</a:t>
            </a:r>
            <a:endParaRPr kumimoji="1" lang="ja-JP" altLang="en-US"/>
          </a:p>
        </p:txBody>
      </p:sp>
      <p:sp>
        <p:nvSpPr>
          <p:cNvPr id="28" name="乗算記号 27"/>
          <p:cNvSpPr/>
          <p:nvPr/>
        </p:nvSpPr>
        <p:spPr>
          <a:xfrm>
            <a:off x="2267744" y="4149080"/>
            <a:ext cx="504056" cy="504056"/>
          </a:xfrm>
          <a:prstGeom prst="mathMultiply">
            <a:avLst>
              <a:gd name="adj1" fmla="val 72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3219867" y="5013176"/>
            <a:ext cx="936104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507899" y="514790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Ｂ</a:t>
            </a:r>
            <a:endParaRPr kumimoji="1" lang="ja-JP" altLang="en-US" dirty="0"/>
          </a:p>
        </p:txBody>
      </p:sp>
      <p:cxnSp>
        <p:nvCxnSpPr>
          <p:cNvPr id="31" name="直線コネクタ 30"/>
          <p:cNvCxnSpPr>
            <a:stCxn id="32" idx="3"/>
            <a:endCxn id="29" idx="1"/>
          </p:cNvCxnSpPr>
          <p:nvPr/>
        </p:nvCxnSpPr>
        <p:spPr>
          <a:xfrm>
            <a:off x="2283763" y="5301208"/>
            <a:ext cx="936104" cy="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/>
          <p:cNvSpPr/>
          <p:nvPr/>
        </p:nvSpPr>
        <p:spPr>
          <a:xfrm>
            <a:off x="1347659" y="5013176"/>
            <a:ext cx="936104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635691" y="514790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Ａ</a:t>
            </a:r>
            <a:endParaRPr kumimoji="1"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588019" y="4942909"/>
            <a:ext cx="27158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ＡからＢへの方向性はなし</a:t>
            </a:r>
            <a:endParaRPr kumimoji="1" lang="en-US" altLang="ja-JP" smtClean="0"/>
          </a:p>
          <a:p>
            <a:r>
              <a:rPr lang="ja-JP" altLang="en-US" smtClean="0"/>
              <a:t>ＢからＡへの方向性はなし</a:t>
            </a:r>
            <a:endParaRPr kumimoji="1" lang="ja-JP" altLang="en-US"/>
          </a:p>
        </p:txBody>
      </p:sp>
      <p:sp>
        <p:nvSpPr>
          <p:cNvPr id="35" name="乗算記号 34"/>
          <p:cNvSpPr/>
          <p:nvPr/>
        </p:nvSpPr>
        <p:spPr>
          <a:xfrm>
            <a:off x="2267744" y="5013176"/>
            <a:ext cx="504056" cy="504056"/>
          </a:xfrm>
          <a:prstGeom prst="mathMultiply">
            <a:avLst>
              <a:gd name="adj1" fmla="val 72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乗算記号 37"/>
          <p:cNvSpPr/>
          <p:nvPr/>
        </p:nvSpPr>
        <p:spPr>
          <a:xfrm>
            <a:off x="2771800" y="5013176"/>
            <a:ext cx="504056" cy="504056"/>
          </a:xfrm>
          <a:prstGeom prst="mathMultiply">
            <a:avLst>
              <a:gd name="adj1" fmla="val 72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複数の関係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mtClean="0"/>
              <a:t>同一クラス間でも、異なる関連があれば、それぞれ複数の関連を引ける</a:t>
            </a:r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686483" y="3429000"/>
            <a:ext cx="1440160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>
          <a:xfrm>
            <a:off x="1686483" y="3789040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1686483" y="4149080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1953914" y="3429000"/>
            <a:ext cx="90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受験生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6084168" y="3429000"/>
            <a:ext cx="1440160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/>
          <p:cNvCxnSpPr/>
          <p:nvPr/>
        </p:nvCxnSpPr>
        <p:spPr>
          <a:xfrm>
            <a:off x="6084168" y="3789040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6084168" y="4149080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475015" y="3429000"/>
            <a:ext cx="90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大学</a:t>
            </a:r>
            <a:endParaRPr kumimoji="1" lang="ja-JP" altLang="en-US" dirty="0"/>
          </a:p>
        </p:txBody>
      </p:sp>
      <p:cxnSp>
        <p:nvCxnSpPr>
          <p:cNvPr id="12" name="直線コネクタ 11"/>
          <p:cNvCxnSpPr/>
          <p:nvPr/>
        </p:nvCxnSpPr>
        <p:spPr>
          <a:xfrm>
            <a:off x="3126643" y="3861048"/>
            <a:ext cx="29575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3813316" y="3392996"/>
            <a:ext cx="1910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志望である</a:t>
            </a:r>
            <a:endParaRPr kumimoji="1" lang="ja-JP" altLang="en-US" dirty="0"/>
          </a:p>
        </p:txBody>
      </p:sp>
      <p:cxnSp>
        <p:nvCxnSpPr>
          <p:cNvPr id="15" name="直線コネクタ 14"/>
          <p:cNvCxnSpPr/>
          <p:nvPr/>
        </p:nvCxnSpPr>
        <p:spPr>
          <a:xfrm>
            <a:off x="3131840" y="4365104"/>
            <a:ext cx="29575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3818514" y="3897052"/>
            <a:ext cx="1833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2</a:t>
            </a:r>
            <a:r>
              <a:rPr lang="ja-JP" altLang="en-US" dirty="0" smtClean="0"/>
              <a:t>志望である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クラス図の関係その２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次は、集約、依存関係、汎化、抽象クラスについて説明します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集約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あるクラスに対して、その一部を構成しているクラスを表す時に使用</a:t>
            </a:r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686483" y="3861048"/>
            <a:ext cx="1440160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>
          <a:xfrm>
            <a:off x="1686483" y="4221088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1686483" y="4581128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1763688" y="38610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会員</a:t>
            </a:r>
            <a:r>
              <a:rPr kumimoji="1" lang="ja-JP" altLang="en-US" smtClean="0"/>
              <a:t>リスト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6084168" y="3861048"/>
            <a:ext cx="1440160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/>
          <p:cNvCxnSpPr/>
          <p:nvPr/>
        </p:nvCxnSpPr>
        <p:spPr>
          <a:xfrm>
            <a:off x="6084168" y="4221088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6084168" y="4581128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475015" y="3861048"/>
            <a:ext cx="90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会員</a:t>
            </a:r>
            <a:endParaRPr kumimoji="1" lang="ja-JP" altLang="en-US" dirty="0"/>
          </a:p>
        </p:txBody>
      </p:sp>
      <p:cxnSp>
        <p:nvCxnSpPr>
          <p:cNvPr id="12" name="直線コネクタ 11"/>
          <p:cNvCxnSpPr>
            <a:stCxn id="20" idx="3"/>
            <a:endCxn id="8" idx="1"/>
          </p:cNvCxnSpPr>
          <p:nvPr/>
        </p:nvCxnSpPr>
        <p:spPr>
          <a:xfrm>
            <a:off x="3563888" y="4401108"/>
            <a:ext cx="252028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星 4 19"/>
          <p:cNvSpPr/>
          <p:nvPr/>
        </p:nvSpPr>
        <p:spPr>
          <a:xfrm>
            <a:off x="3131840" y="4221088"/>
            <a:ext cx="432048" cy="360040"/>
          </a:xfrm>
          <a:prstGeom prst="star4">
            <a:avLst>
              <a:gd name="adj" fmla="val 3535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084168" y="422108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ー会員</a:t>
            </a:r>
            <a:r>
              <a:rPr kumimoji="1" lang="en-US" altLang="ja-JP" smtClean="0"/>
              <a:t>ID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依存関係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２つのモデル要素間の利用関係を表現</a:t>
            </a:r>
            <a:endParaRPr lang="en-US" altLang="ja-JP" smtClean="0"/>
          </a:p>
          <a:p>
            <a:r>
              <a:rPr kumimoji="1" lang="ja-JP" altLang="en-US" smtClean="0"/>
              <a:t>依存関係は以下の</a:t>
            </a:r>
            <a:r>
              <a:rPr kumimoji="1" lang="en-US" altLang="ja-JP" smtClean="0"/>
              <a:t>3</a:t>
            </a:r>
            <a:r>
              <a:rPr kumimoji="1" lang="ja-JP" altLang="en-US" smtClean="0"/>
              <a:t>つの場合に使用</a:t>
            </a:r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59632" y="3429000"/>
            <a:ext cx="66247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smtClean="0"/>
              <a:t>１．引数で参照する場合</a:t>
            </a:r>
            <a:endParaRPr kumimoji="1" lang="en-US" altLang="ja-JP" sz="2800" smtClean="0"/>
          </a:p>
          <a:p>
            <a:r>
              <a:rPr lang="ja-JP" altLang="en-US" sz="2800" smtClean="0"/>
              <a:t>２．ローカル変数として参照する場合</a:t>
            </a:r>
            <a:endParaRPr lang="en-US" altLang="ja-JP" sz="2800" smtClean="0"/>
          </a:p>
          <a:p>
            <a:r>
              <a:rPr kumimoji="1" lang="ja-JP" altLang="en-US" sz="2800" smtClean="0"/>
              <a:t>３．グローバルに参照する場合</a:t>
            </a:r>
            <a:endParaRPr kumimoji="1" lang="ja-JP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引数で参照する場合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クラス</a:t>
            </a:r>
            <a:r>
              <a:rPr lang="en-US" altLang="ja-JP" smtClean="0"/>
              <a:t>A</a:t>
            </a:r>
            <a:r>
              <a:rPr lang="ja-JP" altLang="en-US" smtClean="0"/>
              <a:t>の操作で引数の型にクラス</a:t>
            </a:r>
            <a:r>
              <a:rPr lang="en-US" altLang="ja-JP" smtClean="0"/>
              <a:t>B</a:t>
            </a:r>
            <a:r>
              <a:rPr lang="ja-JP" altLang="en-US" smtClean="0"/>
              <a:t>を使っている場合</a:t>
            </a:r>
            <a:endParaRPr lang="en-US" altLang="ja-JP" smtClean="0"/>
          </a:p>
          <a:p>
            <a:r>
              <a:rPr lang="ja-JP" altLang="en-US" smtClean="0"/>
              <a:t>クラス</a:t>
            </a:r>
            <a:r>
              <a:rPr lang="en-US" altLang="ja-JP" smtClean="0"/>
              <a:t>A</a:t>
            </a:r>
            <a:r>
              <a:rPr lang="ja-JP" altLang="en-US" smtClean="0"/>
              <a:t>の操作の戻り値型にクラス</a:t>
            </a:r>
            <a:r>
              <a:rPr lang="en-US" altLang="ja-JP" smtClean="0"/>
              <a:t>B</a:t>
            </a:r>
            <a:r>
              <a:rPr lang="ja-JP" altLang="en-US" smtClean="0"/>
              <a:t>を使っている場合</a:t>
            </a:r>
            <a:endParaRPr lang="en-US" altLang="ja-JP" smtClean="0"/>
          </a:p>
          <a:p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300832" y="4067780"/>
            <a:ext cx="2839120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コネクタ 6"/>
          <p:cNvCxnSpPr/>
          <p:nvPr/>
        </p:nvCxnSpPr>
        <p:spPr>
          <a:xfrm>
            <a:off x="1300833" y="4427820"/>
            <a:ext cx="28391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1300833" y="4787860"/>
            <a:ext cx="28391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2267744" y="4067780"/>
            <a:ext cx="90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クラス</a:t>
            </a:r>
            <a:r>
              <a:rPr kumimoji="1" lang="en-US" altLang="ja-JP" smtClean="0"/>
              <a:t>A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331640" y="478786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＋操作１（引数１：クラス</a:t>
            </a:r>
            <a:r>
              <a:rPr kumimoji="1" lang="en-US" altLang="ja-JP" smtClean="0"/>
              <a:t>B</a:t>
            </a:r>
            <a:r>
              <a:rPr kumimoji="1" lang="ja-JP" altLang="en-US" smtClean="0"/>
              <a:t>）</a:t>
            </a:r>
            <a:endParaRPr kumimoji="1"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>
            <a:off x="6804248" y="4067780"/>
            <a:ext cx="1008112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/>
          <p:cNvCxnSpPr/>
          <p:nvPr/>
        </p:nvCxnSpPr>
        <p:spPr>
          <a:xfrm>
            <a:off x="6804249" y="4427820"/>
            <a:ext cx="1008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6804249" y="4787860"/>
            <a:ext cx="1008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6804248" y="4067780"/>
            <a:ext cx="90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クラス</a:t>
            </a:r>
            <a:r>
              <a:rPr kumimoji="1" lang="en-US" altLang="ja-JP" smtClean="0"/>
              <a:t>B</a:t>
            </a:r>
            <a:endParaRPr kumimoji="1" lang="ja-JP" altLang="en-US" dirty="0"/>
          </a:p>
        </p:txBody>
      </p:sp>
      <p:cxnSp>
        <p:nvCxnSpPr>
          <p:cNvPr id="22" name="直線矢印コネクタ 21"/>
          <p:cNvCxnSpPr>
            <a:stCxn id="6" idx="3"/>
            <a:endCxn id="14" idx="1"/>
          </p:cNvCxnSpPr>
          <p:nvPr/>
        </p:nvCxnSpPr>
        <p:spPr>
          <a:xfrm>
            <a:off x="4139952" y="4607840"/>
            <a:ext cx="2664296" cy="0"/>
          </a:xfrm>
          <a:prstGeom prst="straightConnector1">
            <a:avLst/>
          </a:prstGeom>
          <a:ln w="57150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ローカル変数として参照</a:t>
            </a:r>
            <a:r>
              <a:rPr lang="ja-JP" altLang="en-US" smtClean="0"/>
              <a:t>する場合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mtClean="0"/>
              <a:t>クラス</a:t>
            </a:r>
            <a:r>
              <a:rPr kumimoji="1" lang="en-US" altLang="ja-JP" smtClean="0"/>
              <a:t>A</a:t>
            </a:r>
            <a:r>
              <a:rPr kumimoji="1" lang="ja-JP" altLang="en-US" smtClean="0"/>
              <a:t>内のローカル変数として、クラス</a:t>
            </a:r>
            <a:r>
              <a:rPr kumimoji="1" lang="en-US" altLang="ja-JP" smtClean="0"/>
              <a:t>B</a:t>
            </a:r>
            <a:r>
              <a:rPr kumimoji="1" lang="ja-JP" altLang="en-US" smtClean="0"/>
              <a:t>が宣言されている場合</a:t>
            </a:r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308944" y="3779748"/>
            <a:ext cx="125494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>
          <a:xfrm>
            <a:off x="2308945" y="4139788"/>
            <a:ext cx="12549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2308945" y="4499828"/>
            <a:ext cx="12549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2483768" y="3779748"/>
            <a:ext cx="90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クラス</a:t>
            </a:r>
            <a:r>
              <a:rPr kumimoji="1" lang="en-US" altLang="ja-JP" smtClean="0"/>
              <a:t>A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339752" y="44998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＋操作１（）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6012160" y="3789040"/>
            <a:ext cx="1008112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コネクタ 9"/>
          <p:cNvCxnSpPr/>
          <p:nvPr/>
        </p:nvCxnSpPr>
        <p:spPr>
          <a:xfrm>
            <a:off x="6012161" y="4149080"/>
            <a:ext cx="1008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6012161" y="4509120"/>
            <a:ext cx="1008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6012160" y="3789040"/>
            <a:ext cx="90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クラス</a:t>
            </a:r>
            <a:r>
              <a:rPr kumimoji="1" lang="en-US" altLang="ja-JP" smtClean="0"/>
              <a:t>B</a:t>
            </a:r>
            <a:endParaRPr kumimoji="1" lang="ja-JP" altLang="en-US" dirty="0"/>
          </a:p>
        </p:txBody>
      </p:sp>
      <p:cxnSp>
        <p:nvCxnSpPr>
          <p:cNvPr id="13" name="直線矢印コネクタ 12"/>
          <p:cNvCxnSpPr>
            <a:stCxn id="4" idx="3"/>
          </p:cNvCxnSpPr>
          <p:nvPr/>
        </p:nvCxnSpPr>
        <p:spPr>
          <a:xfrm flipV="1">
            <a:off x="3563888" y="4293096"/>
            <a:ext cx="2448272" cy="26712"/>
          </a:xfrm>
          <a:prstGeom prst="straightConnector1">
            <a:avLst/>
          </a:prstGeom>
          <a:ln w="57150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グローバルに参照する場合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mtClean="0"/>
              <a:t>クラス</a:t>
            </a:r>
            <a:r>
              <a:rPr kumimoji="1" lang="en-US" altLang="ja-JP" smtClean="0"/>
              <a:t>A</a:t>
            </a:r>
            <a:r>
              <a:rPr kumimoji="1" lang="ja-JP" altLang="en-US" smtClean="0"/>
              <a:t>の操作から、グローバルに宣言されているクラス</a:t>
            </a:r>
            <a:r>
              <a:rPr kumimoji="1" lang="en-US" altLang="ja-JP" smtClean="0"/>
              <a:t>B</a:t>
            </a:r>
            <a:r>
              <a:rPr kumimoji="1" lang="ja-JP" altLang="en-US" smtClean="0"/>
              <a:t>を参照している場合</a:t>
            </a:r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308944" y="3779748"/>
            <a:ext cx="125494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>
          <a:xfrm>
            <a:off x="2308945" y="4139788"/>
            <a:ext cx="12549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2308945" y="4499828"/>
            <a:ext cx="12549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2483768" y="3779748"/>
            <a:ext cx="90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クラス</a:t>
            </a:r>
            <a:r>
              <a:rPr kumimoji="1" lang="en-US" altLang="ja-JP" smtClean="0"/>
              <a:t>A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339752" y="44998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＋操作１（）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6012160" y="3789040"/>
            <a:ext cx="129614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コネクタ 9"/>
          <p:cNvCxnSpPr/>
          <p:nvPr/>
        </p:nvCxnSpPr>
        <p:spPr>
          <a:xfrm>
            <a:off x="6012161" y="4149080"/>
            <a:ext cx="12241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6012161" y="4509120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6228184" y="3789040"/>
            <a:ext cx="90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クラス</a:t>
            </a:r>
            <a:r>
              <a:rPr kumimoji="1" lang="en-US" altLang="ja-JP" smtClean="0"/>
              <a:t>B</a:t>
            </a:r>
            <a:endParaRPr kumimoji="1" lang="ja-JP" altLang="en-US" dirty="0"/>
          </a:p>
        </p:txBody>
      </p:sp>
      <p:cxnSp>
        <p:nvCxnSpPr>
          <p:cNvPr id="13" name="直線矢印コネクタ 12"/>
          <p:cNvCxnSpPr>
            <a:stCxn id="4" idx="3"/>
          </p:cNvCxnSpPr>
          <p:nvPr/>
        </p:nvCxnSpPr>
        <p:spPr>
          <a:xfrm flipV="1">
            <a:off x="3563888" y="4293096"/>
            <a:ext cx="2448272" cy="26712"/>
          </a:xfrm>
          <a:prstGeom prst="straightConnector1">
            <a:avLst/>
          </a:prstGeom>
          <a:ln w="57150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6012160" y="450912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＋操作２（）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クラス</a:t>
            </a:r>
            <a:r>
              <a:rPr lang="ja-JP" altLang="en-US" dirty="0" smtClean="0"/>
              <a:t>の表記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2123728" y="2276872"/>
            <a:ext cx="2448272" cy="25922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コネクタ 6"/>
          <p:cNvCxnSpPr/>
          <p:nvPr/>
        </p:nvCxnSpPr>
        <p:spPr>
          <a:xfrm>
            <a:off x="2123728" y="3068960"/>
            <a:ext cx="24482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2123728" y="3933056"/>
            <a:ext cx="24482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2267744" y="3068960"/>
            <a:ext cx="736099" cy="83099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属性１</a:t>
            </a:r>
            <a:endParaRPr kumimoji="1" lang="en-US" altLang="ja-JP" sz="1600" dirty="0" smtClean="0"/>
          </a:p>
          <a:p>
            <a:r>
              <a:rPr lang="ja-JP" altLang="en-US" sz="1600" dirty="0"/>
              <a:t>属性</a:t>
            </a:r>
            <a:r>
              <a:rPr lang="ja-JP" altLang="en-US" sz="1600" dirty="0" smtClean="0"/>
              <a:t>２</a:t>
            </a:r>
            <a:endParaRPr lang="en-US" altLang="ja-JP" sz="1600" dirty="0" smtClean="0"/>
          </a:p>
          <a:p>
            <a:r>
              <a:rPr kumimoji="1" lang="ja-JP" altLang="en-US" sz="1600" dirty="0"/>
              <a:t>属性３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261414" y="4057908"/>
            <a:ext cx="90441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操作</a:t>
            </a:r>
            <a:r>
              <a:rPr kumimoji="1" lang="en-US" altLang="ja-JP" sz="1600" dirty="0" smtClean="0"/>
              <a:t>1</a:t>
            </a:r>
            <a:r>
              <a:rPr kumimoji="1" lang="ja-JP" altLang="en-US" sz="1600" dirty="0" smtClean="0"/>
              <a:t>（）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操作</a:t>
            </a:r>
            <a:r>
              <a:rPr lang="en-US" altLang="ja-JP" sz="1600" dirty="0" smtClean="0"/>
              <a:t>2</a:t>
            </a:r>
            <a:r>
              <a:rPr lang="ja-JP" altLang="en-US" sz="1600" dirty="0" smtClean="0"/>
              <a:t>（）</a:t>
            </a:r>
            <a:endParaRPr kumimoji="1" lang="ja-JP" altLang="en-US" sz="16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457313" y="2401724"/>
            <a:ext cx="1898663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 smtClean="0"/>
              <a:t>&lt;&lt;</a:t>
            </a:r>
            <a:r>
              <a:rPr kumimoji="1" lang="ja-JP" altLang="en-US" sz="1600" dirty="0" smtClean="0"/>
              <a:t>ステレオタイ</a:t>
            </a:r>
            <a:r>
              <a:rPr lang="ja-JP" altLang="en-US" sz="1600" dirty="0" smtClean="0"/>
              <a:t>プ</a:t>
            </a:r>
            <a:r>
              <a:rPr kumimoji="1" lang="en-US" altLang="ja-JP" sz="1600" dirty="0" smtClean="0"/>
              <a:t>&gt;&gt;</a:t>
            </a:r>
          </a:p>
          <a:p>
            <a:pPr algn="ctr"/>
            <a:r>
              <a:rPr lang="ja-JP" altLang="en-US" sz="1600" dirty="0" smtClean="0"/>
              <a:t>クラス</a:t>
            </a:r>
            <a:r>
              <a:rPr lang="ja-JP" altLang="en-US" sz="1600" dirty="0"/>
              <a:t>名</a:t>
            </a:r>
            <a:endParaRPr kumimoji="1" lang="ja-JP" altLang="en-US" sz="1600" dirty="0"/>
          </a:p>
        </p:txBody>
      </p:sp>
      <p:cxnSp>
        <p:nvCxnSpPr>
          <p:cNvPr id="13" name="直線矢印コネクタ 12"/>
          <p:cNvCxnSpPr/>
          <p:nvPr/>
        </p:nvCxnSpPr>
        <p:spPr>
          <a:xfrm flipH="1">
            <a:off x="4427984" y="3429000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5076056" y="3259481"/>
            <a:ext cx="1548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属性のリスト</a:t>
            </a:r>
            <a:endParaRPr kumimoji="1" lang="ja-JP" altLang="en-US" dirty="0"/>
          </a:p>
        </p:txBody>
      </p:sp>
      <p:cxnSp>
        <p:nvCxnSpPr>
          <p:cNvPr id="15" name="直線矢印コネクタ 14"/>
          <p:cNvCxnSpPr/>
          <p:nvPr/>
        </p:nvCxnSpPr>
        <p:spPr>
          <a:xfrm flipH="1">
            <a:off x="4427984" y="4379798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5076056" y="4210279"/>
            <a:ext cx="1548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操作のリスト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 flipH="1">
            <a:off x="4427984" y="2663334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5076056" y="2348880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クラス名</a:t>
            </a:r>
            <a:endParaRPr lang="en-US" altLang="ja-JP" dirty="0" smtClean="0"/>
          </a:p>
          <a:p>
            <a:r>
              <a:rPr lang="ja-JP" altLang="en-US" dirty="0" smtClean="0"/>
              <a:t>（ステレオタイプは任意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843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汎化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一般的な要素（スーパークラス）と特定化された要素（サブクラス）の関係を表現する手法</a:t>
            </a:r>
            <a:endParaRPr lang="en-US" altLang="ja-JP" smtClean="0"/>
          </a:p>
          <a:p>
            <a:r>
              <a:rPr kumimoji="1" lang="ja-JP" altLang="en-US" smtClean="0"/>
              <a:t>複数のサブクラスがある場合、”シェアード・ターゲット・スタイル”と”セパレート・ターゲット・スタイル”の２種類の表記がある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汎化の表記</a:t>
            </a:r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403648" y="1700808"/>
            <a:ext cx="129614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>
          <a:xfrm>
            <a:off x="1403649" y="2060848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1403649" y="2420888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1475656" y="170080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スーパー</a:t>
            </a:r>
            <a:endParaRPr kumimoji="1" lang="ja-JP" altLang="en-US" dirty="0"/>
          </a:p>
        </p:txBody>
      </p:sp>
      <p:sp>
        <p:nvSpPr>
          <p:cNvPr id="10" name="二等辺三角形 9"/>
          <p:cNvSpPr/>
          <p:nvPr/>
        </p:nvSpPr>
        <p:spPr>
          <a:xfrm>
            <a:off x="1907704" y="2780928"/>
            <a:ext cx="288032" cy="2160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51520" y="4077072"/>
            <a:ext cx="1008112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コネクタ 11"/>
          <p:cNvCxnSpPr/>
          <p:nvPr/>
        </p:nvCxnSpPr>
        <p:spPr>
          <a:xfrm>
            <a:off x="251521" y="4437112"/>
            <a:ext cx="1008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251521" y="4797152"/>
            <a:ext cx="1008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395536" y="407707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サブ１</a:t>
            </a:r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1547664" y="4077072"/>
            <a:ext cx="1008112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直線コネクタ 17"/>
          <p:cNvCxnSpPr/>
          <p:nvPr/>
        </p:nvCxnSpPr>
        <p:spPr>
          <a:xfrm>
            <a:off x="1547665" y="4437112"/>
            <a:ext cx="1008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1547665" y="4797152"/>
            <a:ext cx="1008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1691680" y="407707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サブ２</a:t>
            </a:r>
            <a:endParaRPr kumimoji="1" lang="ja-JP" altLang="en-US" dirty="0"/>
          </a:p>
        </p:txBody>
      </p:sp>
      <p:sp>
        <p:nvSpPr>
          <p:cNvPr id="38" name="左大かっこ 37"/>
          <p:cNvSpPr/>
          <p:nvPr/>
        </p:nvSpPr>
        <p:spPr>
          <a:xfrm rot="5400000">
            <a:off x="1151620" y="3176972"/>
            <a:ext cx="504056" cy="1296144"/>
          </a:xfrm>
          <a:prstGeom prst="leftBracket">
            <a:avLst>
              <a:gd name="adj" fmla="val 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左大かっこ 38"/>
          <p:cNvSpPr/>
          <p:nvPr/>
        </p:nvSpPr>
        <p:spPr>
          <a:xfrm rot="5400000">
            <a:off x="2447764" y="3176972"/>
            <a:ext cx="504056" cy="1296144"/>
          </a:xfrm>
          <a:prstGeom prst="leftBracket">
            <a:avLst>
              <a:gd name="adj" fmla="val 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059832" y="407707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・・・</a:t>
            </a:r>
            <a:endParaRPr kumimoji="1" lang="ja-JP" altLang="en-US"/>
          </a:p>
        </p:txBody>
      </p:sp>
      <p:cxnSp>
        <p:nvCxnSpPr>
          <p:cNvPr id="48" name="直線コネクタ 47"/>
          <p:cNvCxnSpPr>
            <a:endCxn id="10" idx="3"/>
          </p:cNvCxnSpPr>
          <p:nvPr/>
        </p:nvCxnSpPr>
        <p:spPr>
          <a:xfrm flipV="1">
            <a:off x="2051720" y="2996952"/>
            <a:ext cx="0" cy="57606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/>
          <p:cNvSpPr/>
          <p:nvPr/>
        </p:nvSpPr>
        <p:spPr>
          <a:xfrm>
            <a:off x="5364088" y="4149080"/>
            <a:ext cx="1008112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1" name="直線コネクタ 50"/>
          <p:cNvCxnSpPr/>
          <p:nvPr/>
        </p:nvCxnSpPr>
        <p:spPr>
          <a:xfrm>
            <a:off x="5364089" y="4509120"/>
            <a:ext cx="1008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/>
          <p:cNvCxnSpPr/>
          <p:nvPr/>
        </p:nvCxnSpPr>
        <p:spPr>
          <a:xfrm>
            <a:off x="5364089" y="4869160"/>
            <a:ext cx="1008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テキスト ボックス 52"/>
          <p:cNvSpPr txBox="1"/>
          <p:nvPr/>
        </p:nvSpPr>
        <p:spPr>
          <a:xfrm>
            <a:off x="5508104" y="414908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サブ１</a:t>
            </a:r>
            <a:endParaRPr kumimoji="1" lang="ja-JP" altLang="en-US" dirty="0"/>
          </a:p>
        </p:txBody>
      </p:sp>
      <p:sp>
        <p:nvSpPr>
          <p:cNvPr id="54" name="正方形/長方形 53"/>
          <p:cNvSpPr/>
          <p:nvPr/>
        </p:nvSpPr>
        <p:spPr>
          <a:xfrm>
            <a:off x="6660232" y="4149080"/>
            <a:ext cx="1008112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5" name="直線コネクタ 54"/>
          <p:cNvCxnSpPr/>
          <p:nvPr/>
        </p:nvCxnSpPr>
        <p:spPr>
          <a:xfrm>
            <a:off x="6660233" y="4509120"/>
            <a:ext cx="1008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/>
          <p:cNvCxnSpPr/>
          <p:nvPr/>
        </p:nvCxnSpPr>
        <p:spPr>
          <a:xfrm>
            <a:off x="6660233" y="4869160"/>
            <a:ext cx="1008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テキスト ボックス 56"/>
          <p:cNvSpPr txBox="1"/>
          <p:nvPr/>
        </p:nvSpPr>
        <p:spPr>
          <a:xfrm>
            <a:off x="6804248" y="414908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サブ２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8172400" y="414908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・・・</a:t>
            </a:r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6444208" y="1772816"/>
            <a:ext cx="129614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0" name="直線コネクタ 59"/>
          <p:cNvCxnSpPr/>
          <p:nvPr/>
        </p:nvCxnSpPr>
        <p:spPr>
          <a:xfrm>
            <a:off x="6444209" y="2132856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6444209" y="2492896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/>
          <p:cNvSpPr txBox="1"/>
          <p:nvPr/>
        </p:nvSpPr>
        <p:spPr>
          <a:xfrm>
            <a:off x="6516216" y="177281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スーパー</a:t>
            </a:r>
            <a:endParaRPr kumimoji="1" lang="ja-JP" altLang="en-US" dirty="0"/>
          </a:p>
        </p:txBody>
      </p:sp>
      <p:sp>
        <p:nvSpPr>
          <p:cNvPr id="63" name="二等辺三角形 62"/>
          <p:cNvSpPr/>
          <p:nvPr/>
        </p:nvSpPr>
        <p:spPr>
          <a:xfrm>
            <a:off x="7020272" y="2852936"/>
            <a:ext cx="288032" cy="2160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4" name="直線コネクタ 63"/>
          <p:cNvCxnSpPr>
            <a:endCxn id="63" idx="3"/>
          </p:cNvCxnSpPr>
          <p:nvPr/>
        </p:nvCxnSpPr>
        <p:spPr>
          <a:xfrm flipV="1">
            <a:off x="7164288" y="3068960"/>
            <a:ext cx="0" cy="1080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二等辺三角形 69"/>
          <p:cNvSpPr/>
          <p:nvPr/>
        </p:nvSpPr>
        <p:spPr>
          <a:xfrm rot="2345987">
            <a:off x="6768239" y="2846096"/>
            <a:ext cx="288032" cy="2160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2" name="直線コネクタ 71"/>
          <p:cNvCxnSpPr>
            <a:stCxn id="70" idx="3"/>
            <a:endCxn id="53" idx="0"/>
          </p:cNvCxnSpPr>
          <p:nvPr/>
        </p:nvCxnSpPr>
        <p:spPr>
          <a:xfrm flipH="1">
            <a:off x="5904148" y="3037931"/>
            <a:ext cx="939987" cy="111114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二等辺三角形 73"/>
          <p:cNvSpPr/>
          <p:nvPr/>
        </p:nvSpPr>
        <p:spPr>
          <a:xfrm rot="18979393">
            <a:off x="7271032" y="2850491"/>
            <a:ext cx="288032" cy="2160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6" name="直線コネクタ 75"/>
          <p:cNvCxnSpPr>
            <a:stCxn id="74" idx="3"/>
          </p:cNvCxnSpPr>
          <p:nvPr/>
        </p:nvCxnSpPr>
        <p:spPr>
          <a:xfrm>
            <a:off x="7489640" y="3036622"/>
            <a:ext cx="826776" cy="111245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テキスト ボックス 78"/>
          <p:cNvSpPr txBox="1"/>
          <p:nvPr/>
        </p:nvSpPr>
        <p:spPr>
          <a:xfrm>
            <a:off x="467544" y="5517232"/>
            <a:ext cx="3129383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mtClean="0"/>
              <a:t>シェアード・ターゲット・スタイル</a:t>
            </a:r>
            <a:endParaRPr kumimoji="1" lang="ja-JP" altLang="en-US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5508104" y="5517232"/>
            <a:ext cx="3169457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mtClean="0"/>
              <a:t>セパレート・ターゲット・スタイル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汎化の例</a:t>
            </a:r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4067944" y="1412776"/>
            <a:ext cx="1296144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>
          <a:xfrm>
            <a:off x="4067945" y="1772816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4067944" y="1988840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4427984" y="141277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学校</a:t>
            </a:r>
            <a:endParaRPr kumimoji="1" lang="ja-JP" altLang="en-US" dirty="0"/>
          </a:p>
        </p:txBody>
      </p:sp>
      <p:sp>
        <p:nvSpPr>
          <p:cNvPr id="9" name="二等辺三角形 8"/>
          <p:cNvSpPr/>
          <p:nvPr/>
        </p:nvSpPr>
        <p:spPr>
          <a:xfrm>
            <a:off x="4572000" y="2204864"/>
            <a:ext cx="288032" cy="2160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左大かっこ 9"/>
          <p:cNvSpPr/>
          <p:nvPr/>
        </p:nvSpPr>
        <p:spPr>
          <a:xfrm rot="5400000">
            <a:off x="4535996" y="656692"/>
            <a:ext cx="288032" cy="4392488"/>
          </a:xfrm>
          <a:prstGeom prst="leftBracket">
            <a:avLst>
              <a:gd name="adj" fmla="val 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コネクタ 11"/>
          <p:cNvCxnSpPr>
            <a:endCxn id="9" idx="3"/>
          </p:cNvCxnSpPr>
          <p:nvPr/>
        </p:nvCxnSpPr>
        <p:spPr>
          <a:xfrm flipV="1">
            <a:off x="4716016" y="2420888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1835696" y="2996952"/>
            <a:ext cx="1296144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直線コネクタ 18"/>
          <p:cNvCxnSpPr/>
          <p:nvPr/>
        </p:nvCxnSpPr>
        <p:spPr>
          <a:xfrm>
            <a:off x="1835697" y="3356992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1835696" y="3573016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1835696" y="3049215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smtClean="0"/>
              <a:t>義務教育学校</a:t>
            </a:r>
            <a:endParaRPr kumimoji="1" lang="ja-JP" altLang="en-US" sz="1400" dirty="0"/>
          </a:p>
        </p:txBody>
      </p:sp>
      <p:sp>
        <p:nvSpPr>
          <p:cNvPr id="22" name="正方形/長方形 21"/>
          <p:cNvSpPr/>
          <p:nvPr/>
        </p:nvSpPr>
        <p:spPr>
          <a:xfrm>
            <a:off x="6228184" y="3016697"/>
            <a:ext cx="1296144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コネクタ 22"/>
          <p:cNvCxnSpPr/>
          <p:nvPr/>
        </p:nvCxnSpPr>
        <p:spPr>
          <a:xfrm>
            <a:off x="6228185" y="3376737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6228184" y="3592761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6228184" y="3068960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smtClean="0"/>
              <a:t>任意教育学校</a:t>
            </a:r>
            <a:endParaRPr kumimoji="1" lang="ja-JP" altLang="en-US" sz="1400" dirty="0"/>
          </a:p>
        </p:txBody>
      </p:sp>
      <p:sp>
        <p:nvSpPr>
          <p:cNvPr id="26" name="二等辺三角形 25"/>
          <p:cNvSpPr/>
          <p:nvPr/>
        </p:nvSpPr>
        <p:spPr>
          <a:xfrm>
            <a:off x="2339752" y="3789040"/>
            <a:ext cx="288032" cy="2160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左大かっこ 26"/>
          <p:cNvSpPr/>
          <p:nvPr/>
        </p:nvSpPr>
        <p:spPr>
          <a:xfrm rot="5400000">
            <a:off x="2339752" y="3573016"/>
            <a:ext cx="288032" cy="1728192"/>
          </a:xfrm>
          <a:prstGeom prst="leftBracket">
            <a:avLst>
              <a:gd name="adj" fmla="val 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" name="直線コネクタ 27"/>
          <p:cNvCxnSpPr>
            <a:endCxn id="26" idx="3"/>
          </p:cNvCxnSpPr>
          <p:nvPr/>
        </p:nvCxnSpPr>
        <p:spPr>
          <a:xfrm flipV="1">
            <a:off x="2483768" y="4005064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1043608" y="4581128"/>
            <a:ext cx="1296144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0" name="直線コネクタ 29"/>
          <p:cNvCxnSpPr/>
          <p:nvPr/>
        </p:nvCxnSpPr>
        <p:spPr>
          <a:xfrm>
            <a:off x="1043609" y="4941168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1043608" y="5157192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1187624" y="458112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小学校</a:t>
            </a:r>
            <a:endParaRPr kumimoji="1"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2627784" y="4600873"/>
            <a:ext cx="1296144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コネクタ 33"/>
          <p:cNvCxnSpPr/>
          <p:nvPr/>
        </p:nvCxnSpPr>
        <p:spPr>
          <a:xfrm>
            <a:off x="2627785" y="4960913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>
            <a:off x="2627784" y="5176937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2915816" y="458112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中学校</a:t>
            </a:r>
            <a:endParaRPr kumimoji="1" lang="ja-JP" altLang="en-US" dirty="0"/>
          </a:p>
        </p:txBody>
      </p:sp>
      <p:sp>
        <p:nvSpPr>
          <p:cNvPr id="38" name="二等辺三角形 37"/>
          <p:cNvSpPr/>
          <p:nvPr/>
        </p:nvSpPr>
        <p:spPr>
          <a:xfrm>
            <a:off x="6732240" y="3841303"/>
            <a:ext cx="288032" cy="2160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左大かっこ 38"/>
          <p:cNvSpPr/>
          <p:nvPr/>
        </p:nvSpPr>
        <p:spPr>
          <a:xfrm rot="5400000">
            <a:off x="6732240" y="3625279"/>
            <a:ext cx="288032" cy="1728192"/>
          </a:xfrm>
          <a:prstGeom prst="leftBracket">
            <a:avLst>
              <a:gd name="adj" fmla="val 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0" name="直線コネクタ 39"/>
          <p:cNvCxnSpPr>
            <a:endCxn id="38" idx="3"/>
          </p:cNvCxnSpPr>
          <p:nvPr/>
        </p:nvCxnSpPr>
        <p:spPr>
          <a:xfrm flipV="1">
            <a:off x="6876256" y="4057327"/>
            <a:ext cx="0" cy="2880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5436096" y="4633391"/>
            <a:ext cx="1296144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2" name="直線コネクタ 41"/>
          <p:cNvCxnSpPr/>
          <p:nvPr/>
        </p:nvCxnSpPr>
        <p:spPr>
          <a:xfrm>
            <a:off x="5436097" y="4993431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>
            <a:off x="5436096" y="5209455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5724128" y="4633391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高校</a:t>
            </a:r>
            <a:endParaRPr kumimoji="1" lang="ja-JP" altLang="en-US" dirty="0"/>
          </a:p>
        </p:txBody>
      </p:sp>
      <p:sp>
        <p:nvSpPr>
          <p:cNvPr id="45" name="正方形/長方形 44"/>
          <p:cNvSpPr/>
          <p:nvPr/>
        </p:nvSpPr>
        <p:spPr>
          <a:xfrm>
            <a:off x="7020272" y="4653136"/>
            <a:ext cx="1296144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6" name="直線コネクタ 45"/>
          <p:cNvCxnSpPr/>
          <p:nvPr/>
        </p:nvCxnSpPr>
        <p:spPr>
          <a:xfrm>
            <a:off x="7020273" y="5013176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>
            <a:off x="7020272" y="5229200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7380312" y="4633391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大学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コラム</a:t>
            </a:r>
            <a:r>
              <a:rPr lang="en-US" altLang="ja-JP" smtClean="0"/>
              <a:t>(</a:t>
            </a:r>
            <a:r>
              <a:rPr lang="ja-JP" altLang="en-US" smtClean="0"/>
              <a:t>単一継承、多重継承）</a:t>
            </a:r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115616" y="4149080"/>
            <a:ext cx="1008112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コネクタ 10"/>
          <p:cNvCxnSpPr/>
          <p:nvPr/>
        </p:nvCxnSpPr>
        <p:spPr>
          <a:xfrm>
            <a:off x="1115617" y="4509120"/>
            <a:ext cx="1008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1115617" y="4869160"/>
            <a:ext cx="1008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1331640" y="414908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日本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971600" y="1772816"/>
            <a:ext cx="129614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/>
          <p:cNvCxnSpPr/>
          <p:nvPr/>
        </p:nvCxnSpPr>
        <p:spPr>
          <a:xfrm>
            <a:off x="971601" y="2132856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971601" y="2492896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1403648" y="177281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国</a:t>
            </a:r>
            <a:endParaRPr kumimoji="1" lang="ja-JP" altLang="en-US" dirty="0"/>
          </a:p>
        </p:txBody>
      </p:sp>
      <p:sp>
        <p:nvSpPr>
          <p:cNvPr id="19" name="二等辺三角形 18"/>
          <p:cNvSpPr/>
          <p:nvPr/>
        </p:nvSpPr>
        <p:spPr>
          <a:xfrm>
            <a:off x="1475656" y="2852936"/>
            <a:ext cx="288032" cy="2160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" name="直線コネクタ 19"/>
          <p:cNvCxnSpPr>
            <a:endCxn id="19" idx="3"/>
          </p:cNvCxnSpPr>
          <p:nvPr/>
        </p:nvCxnSpPr>
        <p:spPr>
          <a:xfrm flipV="1">
            <a:off x="1619672" y="3068960"/>
            <a:ext cx="0" cy="1080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/>
          <p:cNvSpPr/>
          <p:nvPr/>
        </p:nvSpPr>
        <p:spPr>
          <a:xfrm>
            <a:off x="6084168" y="4221088"/>
            <a:ext cx="1008112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6" name="直線コネクタ 25"/>
          <p:cNvCxnSpPr/>
          <p:nvPr/>
        </p:nvCxnSpPr>
        <p:spPr>
          <a:xfrm>
            <a:off x="6084168" y="4581128"/>
            <a:ext cx="1008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>
            <a:off x="6084169" y="4941168"/>
            <a:ext cx="1008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372200" y="422108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鳥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4716016" y="1844824"/>
            <a:ext cx="129614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0" name="直線コネクタ 29"/>
          <p:cNvCxnSpPr/>
          <p:nvPr/>
        </p:nvCxnSpPr>
        <p:spPr>
          <a:xfrm>
            <a:off x="4716017" y="2204864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4716017" y="2564904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5004048" y="184482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動物</a:t>
            </a:r>
            <a:endParaRPr kumimoji="1" lang="ja-JP" altLang="en-US" dirty="0"/>
          </a:p>
        </p:txBody>
      </p:sp>
      <p:sp>
        <p:nvSpPr>
          <p:cNvPr id="33" name="二等辺三角形 32"/>
          <p:cNvSpPr/>
          <p:nvPr/>
        </p:nvSpPr>
        <p:spPr>
          <a:xfrm rot="19015681">
            <a:off x="5327031" y="2922178"/>
            <a:ext cx="288032" cy="2160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コネクタ 33"/>
          <p:cNvCxnSpPr>
            <a:stCxn id="28" idx="0"/>
            <a:endCxn id="33" idx="3"/>
          </p:cNvCxnSpPr>
          <p:nvPr/>
        </p:nvCxnSpPr>
        <p:spPr>
          <a:xfrm flipH="1" flipV="1">
            <a:off x="5544810" y="3109092"/>
            <a:ext cx="1007410" cy="111199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/>
          <p:cNvSpPr/>
          <p:nvPr/>
        </p:nvSpPr>
        <p:spPr>
          <a:xfrm>
            <a:off x="7199590" y="1876700"/>
            <a:ext cx="129614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3" name="直線コネクタ 42"/>
          <p:cNvCxnSpPr/>
          <p:nvPr/>
        </p:nvCxnSpPr>
        <p:spPr>
          <a:xfrm>
            <a:off x="7199591" y="2236740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>
            <a:off x="7199591" y="2596780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7452320" y="187670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飛行物</a:t>
            </a:r>
            <a:endParaRPr kumimoji="1" lang="ja-JP" altLang="en-US" dirty="0"/>
          </a:p>
        </p:txBody>
      </p:sp>
      <p:sp>
        <p:nvSpPr>
          <p:cNvPr id="46" name="二等辺三角形 45"/>
          <p:cNvSpPr/>
          <p:nvPr/>
        </p:nvSpPr>
        <p:spPr>
          <a:xfrm rot="2863270">
            <a:off x="7701128" y="2924143"/>
            <a:ext cx="288032" cy="2160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7" name="直線コネクタ 46"/>
          <p:cNvCxnSpPr>
            <a:stCxn id="28" idx="0"/>
            <a:endCxn id="46" idx="3"/>
          </p:cNvCxnSpPr>
          <p:nvPr/>
        </p:nvCxnSpPr>
        <p:spPr>
          <a:xfrm flipV="1">
            <a:off x="6552220" y="3104819"/>
            <a:ext cx="1213008" cy="111626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テキスト ボックス 55"/>
          <p:cNvSpPr txBox="1"/>
          <p:nvPr/>
        </p:nvSpPr>
        <p:spPr>
          <a:xfrm>
            <a:off x="1043608" y="551723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単一継承</a:t>
            </a:r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012160" y="551723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多重継承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衝突の例</a:t>
            </a:r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4139952" y="4549252"/>
            <a:ext cx="1008112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>
          <a:xfrm>
            <a:off x="4139952" y="4909292"/>
            <a:ext cx="1008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4139953" y="5269332"/>
            <a:ext cx="1008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4427984" y="454925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鳥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2771800" y="2172988"/>
            <a:ext cx="129614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コネクタ 8"/>
          <p:cNvCxnSpPr/>
          <p:nvPr/>
        </p:nvCxnSpPr>
        <p:spPr>
          <a:xfrm>
            <a:off x="2771801" y="2533028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2771801" y="2893068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3059832" y="217298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動物</a:t>
            </a:r>
            <a:endParaRPr kumimoji="1" lang="ja-JP" altLang="en-US" dirty="0"/>
          </a:p>
        </p:txBody>
      </p:sp>
      <p:sp>
        <p:nvSpPr>
          <p:cNvPr id="12" name="二等辺三角形 11"/>
          <p:cNvSpPr/>
          <p:nvPr/>
        </p:nvSpPr>
        <p:spPr>
          <a:xfrm rot="19015681">
            <a:off x="3382815" y="3250342"/>
            <a:ext cx="288032" cy="2160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コネクタ 12"/>
          <p:cNvCxnSpPr>
            <a:stCxn id="7" idx="0"/>
            <a:endCxn id="12" idx="3"/>
          </p:cNvCxnSpPr>
          <p:nvPr/>
        </p:nvCxnSpPr>
        <p:spPr>
          <a:xfrm flipH="1" flipV="1">
            <a:off x="3600594" y="3437256"/>
            <a:ext cx="1007410" cy="111199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5255374" y="2204864"/>
            <a:ext cx="129614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/>
          <p:cNvCxnSpPr/>
          <p:nvPr/>
        </p:nvCxnSpPr>
        <p:spPr>
          <a:xfrm>
            <a:off x="5255375" y="2564904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5255375" y="2924944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5508104" y="220486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飛行物</a:t>
            </a:r>
            <a:endParaRPr kumimoji="1" lang="ja-JP" altLang="en-US" dirty="0"/>
          </a:p>
        </p:txBody>
      </p:sp>
      <p:sp>
        <p:nvSpPr>
          <p:cNvPr id="18" name="二等辺三角形 17"/>
          <p:cNvSpPr/>
          <p:nvPr/>
        </p:nvSpPr>
        <p:spPr>
          <a:xfrm rot="2863270">
            <a:off x="5756912" y="3252307"/>
            <a:ext cx="288032" cy="2160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直線コネクタ 18"/>
          <p:cNvCxnSpPr>
            <a:stCxn id="7" idx="0"/>
            <a:endCxn id="18" idx="3"/>
          </p:cNvCxnSpPr>
          <p:nvPr/>
        </p:nvCxnSpPr>
        <p:spPr>
          <a:xfrm flipV="1">
            <a:off x="4608004" y="3432983"/>
            <a:ext cx="1213008" cy="111626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807102" y="255561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サイズ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255374" y="256490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サイズ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08104" y="4653136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多重継承により、サイズ属性が重複する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抽象クラス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mtClean="0"/>
              <a:t>オブジェクトを１つも持つことが無いクラス</a:t>
            </a:r>
            <a:endParaRPr kumimoji="1" lang="en-US" altLang="ja-JP" smtClean="0"/>
          </a:p>
          <a:p>
            <a:r>
              <a:rPr kumimoji="1" lang="ja-JP" altLang="en-US" smtClean="0"/>
              <a:t>サブクラスをまとめる意味で作成され、必ずサブクラスを持つ</a:t>
            </a:r>
            <a:endParaRPr kumimoji="1" lang="en-US" altLang="ja-JP" smtClean="0"/>
          </a:p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抽象クラスの表記</a:t>
            </a:r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3923928" y="2276872"/>
            <a:ext cx="1296144" cy="10603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>
          <a:xfrm>
            <a:off x="3923929" y="2905199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3923928" y="3121223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二等辺三角形 7"/>
          <p:cNvSpPr/>
          <p:nvPr/>
        </p:nvSpPr>
        <p:spPr>
          <a:xfrm>
            <a:off x="4427984" y="3337247"/>
            <a:ext cx="288032" cy="2160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コネクタ 9"/>
          <p:cNvCxnSpPr>
            <a:stCxn id="31" idx="1"/>
          </p:cNvCxnSpPr>
          <p:nvPr/>
        </p:nvCxnSpPr>
        <p:spPr>
          <a:xfrm flipV="1">
            <a:off x="4572000" y="3573016"/>
            <a:ext cx="0" cy="41230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1547664" y="4253606"/>
            <a:ext cx="1296144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コネクタ 11"/>
          <p:cNvCxnSpPr/>
          <p:nvPr/>
        </p:nvCxnSpPr>
        <p:spPr>
          <a:xfrm>
            <a:off x="1547665" y="4613646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1547664" y="4829670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1907704" y="425360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猫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3131840" y="4273351"/>
            <a:ext cx="1296144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/>
          <p:cNvCxnSpPr/>
          <p:nvPr/>
        </p:nvCxnSpPr>
        <p:spPr>
          <a:xfrm>
            <a:off x="3131841" y="4633391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3131840" y="4849415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3635896" y="425360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犬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283968" y="226758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i="1" smtClean="0"/>
              <a:t>動物</a:t>
            </a:r>
            <a:endParaRPr kumimoji="1" lang="ja-JP" altLang="en-US" i="1" dirty="0"/>
          </a:p>
        </p:txBody>
      </p:sp>
      <p:sp>
        <p:nvSpPr>
          <p:cNvPr id="20" name="左大かっこ 19"/>
          <p:cNvSpPr/>
          <p:nvPr/>
        </p:nvSpPr>
        <p:spPr>
          <a:xfrm rot="5400000">
            <a:off x="5993904" y="3283495"/>
            <a:ext cx="288032" cy="1691680"/>
          </a:xfrm>
          <a:prstGeom prst="leftBracket">
            <a:avLst>
              <a:gd name="adj" fmla="val 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4679504" y="4273351"/>
            <a:ext cx="1296144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" name="直線コネクタ 21"/>
          <p:cNvCxnSpPr/>
          <p:nvPr/>
        </p:nvCxnSpPr>
        <p:spPr>
          <a:xfrm>
            <a:off x="4679505" y="4633391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4679504" y="4849415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5039544" y="4273351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馬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6263680" y="4293096"/>
            <a:ext cx="1296144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6" name="直線コネクタ 25"/>
          <p:cNvCxnSpPr/>
          <p:nvPr/>
        </p:nvCxnSpPr>
        <p:spPr>
          <a:xfrm>
            <a:off x="6263681" y="4653136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>
            <a:off x="6263680" y="4869160"/>
            <a:ext cx="12961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767736" y="4273351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猿</a:t>
            </a:r>
            <a:endParaRPr kumimoji="1" lang="ja-JP" altLang="en-US" dirty="0"/>
          </a:p>
        </p:txBody>
      </p:sp>
      <p:sp>
        <p:nvSpPr>
          <p:cNvPr id="31" name="左大かっこ 30"/>
          <p:cNvSpPr/>
          <p:nvPr/>
        </p:nvSpPr>
        <p:spPr>
          <a:xfrm rot="5400000">
            <a:off x="4427984" y="3409255"/>
            <a:ext cx="288032" cy="1440160"/>
          </a:xfrm>
          <a:prstGeom prst="leftBracket">
            <a:avLst>
              <a:gd name="adj" fmla="val 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左大かっこ 31"/>
          <p:cNvSpPr/>
          <p:nvPr/>
        </p:nvSpPr>
        <p:spPr>
          <a:xfrm rot="5400000">
            <a:off x="2843808" y="3265239"/>
            <a:ext cx="288032" cy="1728192"/>
          </a:xfrm>
          <a:prstGeom prst="leftBracket">
            <a:avLst>
              <a:gd name="adj" fmla="val 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995936" y="256490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｛</a:t>
            </a:r>
            <a:r>
              <a:rPr kumimoji="1" lang="en-US" altLang="ja-JP" smtClean="0"/>
              <a:t>abstract</a:t>
            </a:r>
            <a:r>
              <a:rPr kumimoji="1" lang="ja-JP" altLang="en-US" smtClean="0"/>
              <a:t>｝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問題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同一パッケージ内から参照できる操作を持っているクラスは次のうちどれ？</a:t>
            </a:r>
            <a:endParaRPr lang="en-US" altLang="ja-JP" smtClean="0"/>
          </a:p>
        </p:txBody>
      </p:sp>
      <p:sp>
        <p:nvSpPr>
          <p:cNvPr id="4" name="正方形/長方形 3"/>
          <p:cNvSpPr/>
          <p:nvPr/>
        </p:nvSpPr>
        <p:spPr>
          <a:xfrm>
            <a:off x="1115616" y="3707740"/>
            <a:ext cx="125494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>
          <a:xfrm>
            <a:off x="1115617" y="4067780"/>
            <a:ext cx="12549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1115617" y="4427820"/>
            <a:ext cx="12549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1290440" y="3707740"/>
            <a:ext cx="90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クラス</a:t>
            </a:r>
            <a:r>
              <a:rPr kumimoji="1" lang="en-US" altLang="ja-JP" smtClean="0"/>
              <a:t>A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146424" y="442782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＋操作１（）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3059832" y="3707740"/>
            <a:ext cx="125494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コネクタ 10"/>
          <p:cNvCxnSpPr/>
          <p:nvPr/>
        </p:nvCxnSpPr>
        <p:spPr>
          <a:xfrm>
            <a:off x="3059833" y="4067780"/>
            <a:ext cx="12549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3059833" y="4427820"/>
            <a:ext cx="12549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3234656" y="3707740"/>
            <a:ext cx="90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クラス</a:t>
            </a:r>
            <a:r>
              <a:rPr kumimoji="1" lang="en-US" altLang="ja-JP" smtClean="0"/>
              <a:t>B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090640" y="442782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ー操作２（）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5034856" y="3707740"/>
            <a:ext cx="125494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/>
          <p:cNvCxnSpPr/>
          <p:nvPr/>
        </p:nvCxnSpPr>
        <p:spPr>
          <a:xfrm>
            <a:off x="5034857" y="4067780"/>
            <a:ext cx="12549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5034857" y="4427820"/>
            <a:ext cx="12549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5209680" y="3707740"/>
            <a:ext cx="90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クラス</a:t>
            </a:r>
            <a:r>
              <a:rPr kumimoji="1" lang="en-US" altLang="ja-JP" smtClean="0"/>
              <a:t>C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065664" y="442782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～操作３（）</a:t>
            </a:r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6876256" y="3707740"/>
            <a:ext cx="125494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コネクタ 20"/>
          <p:cNvCxnSpPr/>
          <p:nvPr/>
        </p:nvCxnSpPr>
        <p:spPr>
          <a:xfrm>
            <a:off x="6876257" y="4067780"/>
            <a:ext cx="12549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6876257" y="4427820"/>
            <a:ext cx="12549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7051080" y="3707740"/>
            <a:ext cx="90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クラス</a:t>
            </a:r>
            <a:r>
              <a:rPr kumimoji="1" lang="en-US" altLang="ja-JP" smtClean="0"/>
              <a:t>D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907064" y="442782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＃操作４（）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4860032" y="3356992"/>
            <a:ext cx="1656184" cy="17281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問題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関連名と役割名（関連端名）は？</a:t>
            </a:r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619672" y="3573016"/>
            <a:ext cx="125494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コネクタ 10"/>
          <p:cNvCxnSpPr/>
          <p:nvPr/>
        </p:nvCxnSpPr>
        <p:spPr>
          <a:xfrm>
            <a:off x="1619673" y="3933056"/>
            <a:ext cx="12549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1619673" y="4293096"/>
            <a:ext cx="12549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/>
          <p:cNvSpPr/>
          <p:nvPr/>
        </p:nvSpPr>
        <p:spPr>
          <a:xfrm>
            <a:off x="6258992" y="3573016"/>
            <a:ext cx="125494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/>
          <p:cNvCxnSpPr/>
          <p:nvPr/>
        </p:nvCxnSpPr>
        <p:spPr>
          <a:xfrm>
            <a:off x="6258993" y="3933056"/>
            <a:ext cx="12549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6258993" y="4293096"/>
            <a:ext cx="12549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6403008" y="357301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コンビニ</a:t>
            </a:r>
            <a:endParaRPr lang="ja-JP" altLang="en-US" dirty="0"/>
          </a:p>
        </p:txBody>
      </p:sp>
      <p:cxnSp>
        <p:nvCxnSpPr>
          <p:cNvPr id="20" name="直線コネクタ 19"/>
          <p:cNvCxnSpPr>
            <a:stCxn id="10" idx="3"/>
            <a:endCxn id="15" idx="1"/>
          </p:cNvCxnSpPr>
          <p:nvPr/>
        </p:nvCxnSpPr>
        <p:spPr>
          <a:xfrm>
            <a:off x="2874616" y="4113076"/>
            <a:ext cx="338437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2010520" y="357301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人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098752" y="371703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売買関係</a:t>
            </a:r>
            <a:endParaRPr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641728" y="371703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お店</a:t>
            </a:r>
            <a:endParaRPr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874616" y="377974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利用客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問題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mtClean="0"/>
              <a:t>この場合の多重度は？</a:t>
            </a:r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619672" y="3573016"/>
            <a:ext cx="1254944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>
          <a:xfrm>
            <a:off x="1619673" y="3933056"/>
            <a:ext cx="12549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1619673" y="4293096"/>
            <a:ext cx="12549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6258992" y="3573016"/>
            <a:ext cx="1553368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コネクタ 7"/>
          <p:cNvCxnSpPr/>
          <p:nvPr/>
        </p:nvCxnSpPr>
        <p:spPr>
          <a:xfrm flipV="1">
            <a:off x="6258993" y="3933056"/>
            <a:ext cx="1553367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6258993" y="4293096"/>
            <a:ext cx="15533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6804248" y="35730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家</a:t>
            </a:r>
            <a:endParaRPr lang="ja-JP" altLang="en-US" dirty="0"/>
          </a:p>
        </p:txBody>
      </p:sp>
      <p:cxnSp>
        <p:nvCxnSpPr>
          <p:cNvPr id="11" name="直線コネクタ 10"/>
          <p:cNvCxnSpPr>
            <a:stCxn id="4" idx="3"/>
            <a:endCxn id="7" idx="1"/>
          </p:cNvCxnSpPr>
          <p:nvPr/>
        </p:nvCxnSpPr>
        <p:spPr>
          <a:xfrm>
            <a:off x="2874616" y="4113076"/>
            <a:ext cx="338437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2010520" y="357301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人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915816" y="414908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mtClean="0"/>
              <a:t>0..</a:t>
            </a:r>
            <a:r>
              <a:rPr lang="ja-JP" altLang="en-US" smtClean="0"/>
              <a:t>＊</a:t>
            </a:r>
            <a:endParaRPr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580112" y="414908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１</a:t>
            </a:r>
            <a:r>
              <a:rPr lang="en-US" altLang="ja-JP" smtClean="0"/>
              <a:t>..</a:t>
            </a:r>
            <a:r>
              <a:rPr lang="ja-JP" altLang="en-US" smtClean="0"/>
              <a:t>＊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属性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クラス内の、知識的な情報</a:t>
            </a:r>
          </a:p>
          <a:p>
            <a:r>
              <a:rPr kumimoji="1" lang="ja-JP" altLang="en-US" sz="2800" dirty="0" smtClean="0"/>
              <a:t>属性名以外は省略可能で、以下の形式で記述</a:t>
            </a:r>
            <a:endParaRPr kumimoji="1" lang="en-US" altLang="ja-JP" sz="2800" dirty="0" smtClean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972070"/>
              </p:ext>
            </p:extLst>
          </p:nvPr>
        </p:nvGraphicFramePr>
        <p:xfrm>
          <a:off x="1115616" y="2924944"/>
          <a:ext cx="6984774" cy="736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64129"/>
                <a:gridCol w="1164129"/>
                <a:gridCol w="1164129"/>
                <a:gridCol w="1164129"/>
                <a:gridCol w="1164129"/>
                <a:gridCol w="1164129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可視性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属性名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：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型表現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＝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初期値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err="1" smtClean="0"/>
                        <a:t>ー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勤続年数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：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/>
                        <a:t>int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＝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正方形/長方形 22"/>
          <p:cNvSpPr/>
          <p:nvPr/>
        </p:nvSpPr>
        <p:spPr>
          <a:xfrm>
            <a:off x="1691973" y="4365104"/>
            <a:ext cx="1440160" cy="1440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/>
          <p:nvPr/>
        </p:nvCxnSpPr>
        <p:spPr>
          <a:xfrm>
            <a:off x="1691973" y="4725144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1691973" y="5589240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1980005" y="436510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従業員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981" y="4725144"/>
            <a:ext cx="1152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勤続</a:t>
            </a:r>
            <a:r>
              <a:rPr lang="ja-JP" altLang="en-US" dirty="0" smtClean="0"/>
              <a:t>年数</a:t>
            </a:r>
            <a:endParaRPr lang="en-US" altLang="ja-JP" dirty="0" smtClean="0"/>
          </a:p>
          <a:p>
            <a:r>
              <a:rPr kumimoji="1" lang="ja-JP" altLang="en-US" dirty="0" smtClean="0"/>
              <a:t>氏名</a:t>
            </a:r>
            <a:endParaRPr kumimoji="1" lang="en-US" altLang="ja-JP" dirty="0" smtClean="0"/>
          </a:p>
          <a:p>
            <a:r>
              <a:rPr lang="ja-JP" altLang="en-US" dirty="0"/>
              <a:t>年齢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547664" y="5805264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属性名のみ表示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5508397" y="4365104"/>
            <a:ext cx="2160240" cy="1440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2" name="直線コネクタ 31"/>
          <p:cNvCxnSpPr/>
          <p:nvPr/>
        </p:nvCxnSpPr>
        <p:spPr>
          <a:xfrm>
            <a:off x="5508397" y="4725144"/>
            <a:ext cx="21602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>
            <a:off x="5508397" y="5589240"/>
            <a:ext cx="21602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5796429" y="436510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従業員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580405" y="4725144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err="1" smtClean="0"/>
              <a:t>ー</a:t>
            </a:r>
            <a:r>
              <a:rPr lang="ja-JP" altLang="en-US" dirty="0" smtClean="0"/>
              <a:t>勤続年数：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=1</a:t>
            </a:r>
          </a:p>
          <a:p>
            <a:r>
              <a:rPr kumimoji="1" lang="ja-JP" altLang="en-US" dirty="0" err="1" smtClean="0"/>
              <a:t>ー</a:t>
            </a:r>
            <a:r>
              <a:rPr kumimoji="1" lang="ja-JP" altLang="en-US" dirty="0" smtClean="0"/>
              <a:t>氏名：</a:t>
            </a:r>
            <a:r>
              <a:rPr lang="en-US" altLang="ja-JP" dirty="0" smtClean="0"/>
              <a:t>String</a:t>
            </a:r>
            <a:endParaRPr kumimoji="1" lang="en-US" altLang="ja-JP" dirty="0" smtClean="0"/>
          </a:p>
          <a:p>
            <a:r>
              <a:rPr lang="ja-JP" altLang="en-US" dirty="0" err="1" smtClean="0"/>
              <a:t>ー</a:t>
            </a:r>
            <a:r>
              <a:rPr lang="ja-JP" altLang="en-US" dirty="0" smtClean="0"/>
              <a:t>年齢</a:t>
            </a:r>
            <a:r>
              <a:rPr lang="en-US" altLang="ja-JP" dirty="0" smtClean="0"/>
              <a:t>:</a:t>
            </a:r>
            <a:r>
              <a:rPr lang="en-US" altLang="ja-JP" dirty="0" err="1" smtClean="0"/>
              <a:t>int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788317" y="5805264"/>
            <a:ext cx="3613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属性名、可視性、型、初期値を表示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7373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質問</a:t>
            </a:r>
            <a:endParaRPr kumimoji="1" lang="ja-JP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操作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クラス内</a:t>
            </a:r>
            <a:r>
              <a:rPr lang="ja-JP" altLang="en-US" dirty="0" smtClean="0"/>
              <a:t>の振る舞い情報</a:t>
            </a:r>
            <a:endParaRPr lang="en-US" altLang="ja-JP" dirty="0" smtClean="0"/>
          </a:p>
          <a:p>
            <a:r>
              <a:rPr lang="ja-JP" altLang="en-US" sz="2800" dirty="0" smtClean="0"/>
              <a:t>操作名以外は省略可能で、以下のように記述</a:t>
            </a:r>
            <a:endParaRPr lang="en-US" altLang="ja-JP" sz="2800" dirty="0" smtClean="0"/>
          </a:p>
          <a:p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511546"/>
              </p:ext>
            </p:extLst>
          </p:nvPr>
        </p:nvGraphicFramePr>
        <p:xfrm>
          <a:off x="827584" y="2924944"/>
          <a:ext cx="7704858" cy="74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0694"/>
                <a:gridCol w="1100694"/>
                <a:gridCol w="1100694"/>
                <a:gridCol w="1100694"/>
                <a:gridCol w="1100694"/>
                <a:gridCol w="1100694"/>
                <a:gridCol w="11006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可視性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操作名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（引数名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：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引数の型）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：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戻り値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＋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商品名設定</a:t>
                      </a:r>
                      <a:endParaRPr kumimoji="1" lang="ja-JP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（商品名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：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String</a:t>
                      </a:r>
                      <a:r>
                        <a:rPr kumimoji="1" lang="ja-JP" altLang="en-US" sz="1600" dirty="0" smtClean="0"/>
                        <a:t>）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：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void</a:t>
                      </a:r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1691973" y="4365104"/>
            <a:ext cx="1440160" cy="1440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/>
          <p:nvPr/>
        </p:nvCxnSpPr>
        <p:spPr>
          <a:xfrm>
            <a:off x="1691973" y="4725144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1691973" y="4941168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2051720" y="436510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商品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691973" y="5076473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商</a:t>
            </a:r>
            <a:r>
              <a:rPr lang="ja-JP" altLang="en-US" sz="1600" dirty="0" smtClean="0"/>
              <a:t>品名取得（）</a:t>
            </a:r>
            <a:endParaRPr lang="en-US" altLang="ja-JP" sz="1600" dirty="0" smtClean="0"/>
          </a:p>
          <a:p>
            <a:r>
              <a:rPr kumimoji="1" lang="ja-JP" altLang="en-US" sz="1600" dirty="0"/>
              <a:t>商</a:t>
            </a:r>
            <a:r>
              <a:rPr kumimoji="1" lang="ja-JP" altLang="en-US" sz="1600" dirty="0" smtClean="0"/>
              <a:t>品名設定（）</a:t>
            </a:r>
            <a:endParaRPr kumimoji="1" lang="ja-JP" altLang="en-US" sz="16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547664" y="5805264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操作名のみ表示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4788317" y="4365104"/>
            <a:ext cx="3744124" cy="1440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コネクタ 11"/>
          <p:cNvCxnSpPr/>
          <p:nvPr/>
        </p:nvCxnSpPr>
        <p:spPr>
          <a:xfrm flipV="1">
            <a:off x="4788317" y="4725144"/>
            <a:ext cx="3744124" cy="9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4788317" y="4941168"/>
            <a:ext cx="37441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6264481" y="435581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商品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788317" y="4941168"/>
            <a:ext cx="37441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＋商品名取得（）：</a:t>
            </a:r>
            <a:r>
              <a:rPr kumimoji="1" lang="en-US" altLang="ja-JP" dirty="0" smtClean="0"/>
              <a:t>String</a:t>
            </a:r>
          </a:p>
          <a:p>
            <a:r>
              <a:rPr lang="ja-JP" altLang="en-US" dirty="0" smtClean="0"/>
              <a:t>＋商品名設定（商品名：</a:t>
            </a:r>
            <a:r>
              <a:rPr lang="en-US" altLang="ja-JP" dirty="0" smtClean="0"/>
              <a:t>String</a:t>
            </a:r>
            <a:r>
              <a:rPr lang="ja-JP" altLang="en-US" dirty="0" smtClean="0"/>
              <a:t>）：</a:t>
            </a:r>
            <a:r>
              <a:rPr lang="en-US" altLang="ja-JP" dirty="0" smtClean="0"/>
              <a:t>void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788317" y="5805264"/>
            <a:ext cx="3647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可視性、操作名、引数名、引数の型</a:t>
            </a:r>
            <a:endParaRPr kumimoji="1" lang="en-US" altLang="ja-JP" dirty="0" smtClean="0"/>
          </a:p>
          <a:p>
            <a:r>
              <a:rPr kumimoji="1" lang="ja-JP" altLang="en-US" dirty="0" smtClean="0"/>
              <a:t>　　　　　戻り値の型の表示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9112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クラス表記のバリエーション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クラスの表記は、クラス名以外は省略可能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966403" y="2907164"/>
            <a:ext cx="1440160" cy="16739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>
          <a:xfrm>
            <a:off x="966403" y="3267204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966402" y="3939043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1326150" y="290716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商品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966402" y="3939043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商</a:t>
            </a:r>
            <a:r>
              <a:rPr lang="ja-JP" altLang="en-US" sz="1600" dirty="0" smtClean="0"/>
              <a:t>品名取得（）</a:t>
            </a:r>
            <a:endParaRPr lang="en-US" altLang="ja-JP" sz="1600" dirty="0" smtClean="0"/>
          </a:p>
          <a:p>
            <a:r>
              <a:rPr kumimoji="1" lang="ja-JP" altLang="en-US" sz="1600" dirty="0"/>
              <a:t>商</a:t>
            </a:r>
            <a:r>
              <a:rPr kumimoji="1" lang="ja-JP" altLang="en-US" sz="1600" dirty="0" smtClean="0"/>
              <a:t>品名設定（）</a:t>
            </a:r>
            <a:endParaRPr kumimoji="1" lang="ja-JP" altLang="en-US" sz="1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10707" y="4684494"/>
            <a:ext cx="2151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属性、操作名を表示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66402" y="3305952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err="1" smtClean="0"/>
              <a:t>ー</a:t>
            </a:r>
            <a:r>
              <a:rPr kumimoji="1" lang="ja-JP" altLang="en-US" sz="1600" dirty="0" smtClean="0"/>
              <a:t>商品名</a:t>
            </a:r>
            <a:endParaRPr kumimoji="1" lang="en-US" altLang="ja-JP" sz="1600" dirty="0" smtClean="0"/>
          </a:p>
          <a:p>
            <a:r>
              <a:rPr lang="ja-JP" altLang="en-US" sz="1600" dirty="0" err="1" smtClean="0"/>
              <a:t>ー</a:t>
            </a:r>
            <a:r>
              <a:rPr lang="ja-JP" altLang="en-US" sz="1600" dirty="0" smtClean="0"/>
              <a:t>価格</a:t>
            </a:r>
            <a:endParaRPr kumimoji="1" lang="ja-JP" altLang="en-US" sz="1600" dirty="0"/>
          </a:p>
        </p:txBody>
      </p:sp>
      <p:sp>
        <p:nvSpPr>
          <p:cNvPr id="11" name="正方形/長方形 10"/>
          <p:cNvSpPr/>
          <p:nvPr/>
        </p:nvSpPr>
        <p:spPr>
          <a:xfrm>
            <a:off x="2915817" y="3598339"/>
            <a:ext cx="1440160" cy="9835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コネクタ 11"/>
          <p:cNvCxnSpPr/>
          <p:nvPr/>
        </p:nvCxnSpPr>
        <p:spPr>
          <a:xfrm>
            <a:off x="2915817" y="3958379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3275564" y="359833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商品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915816" y="3977768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商</a:t>
            </a:r>
            <a:r>
              <a:rPr lang="ja-JP" altLang="en-US" sz="1600" dirty="0" smtClean="0"/>
              <a:t>品名取得（）</a:t>
            </a:r>
            <a:endParaRPr lang="en-US" altLang="ja-JP" sz="1600" dirty="0" smtClean="0"/>
          </a:p>
          <a:p>
            <a:r>
              <a:rPr kumimoji="1" lang="ja-JP" altLang="en-US" sz="1600" dirty="0"/>
              <a:t>商</a:t>
            </a:r>
            <a:r>
              <a:rPr kumimoji="1" lang="ja-JP" altLang="en-US" sz="1600" dirty="0" smtClean="0"/>
              <a:t>品名設定（）</a:t>
            </a:r>
            <a:endParaRPr kumimoji="1" lang="ja-JP" altLang="en-US" sz="16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980852" y="4676218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属性非表示</a:t>
            </a:r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4780767" y="3606615"/>
            <a:ext cx="1440160" cy="9835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直線コネクタ 18"/>
          <p:cNvCxnSpPr/>
          <p:nvPr/>
        </p:nvCxnSpPr>
        <p:spPr>
          <a:xfrm>
            <a:off x="4780767" y="3966655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5140514" y="3606615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商品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780766" y="3986044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err="1"/>
              <a:t>ー</a:t>
            </a:r>
            <a:r>
              <a:rPr lang="ja-JP" altLang="en-US" sz="1600" dirty="0"/>
              <a:t>商品名</a:t>
            </a:r>
            <a:endParaRPr lang="en-US" altLang="ja-JP" sz="1600" dirty="0"/>
          </a:p>
          <a:p>
            <a:r>
              <a:rPr lang="ja-JP" altLang="en-US" sz="1600" dirty="0" err="1"/>
              <a:t>ー</a:t>
            </a:r>
            <a:r>
              <a:rPr lang="ja-JP" altLang="en-US" sz="1600" dirty="0"/>
              <a:t>価格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860032" y="4684494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操作非表示</a:t>
            </a:r>
            <a:endParaRPr kumimoji="1" lang="ja-JP" altLang="en-US" dirty="0"/>
          </a:p>
        </p:txBody>
      </p:sp>
      <p:sp>
        <p:nvSpPr>
          <p:cNvPr id="23" name="正方形/長方形 22"/>
          <p:cNvSpPr/>
          <p:nvPr/>
        </p:nvSpPr>
        <p:spPr>
          <a:xfrm>
            <a:off x="6732533" y="4210749"/>
            <a:ext cx="1440160" cy="3794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092279" y="421257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商品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583141" y="4684494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属性、操作非表示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750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クラス表記のバリエーション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表示規則</a:t>
            </a:r>
            <a:r>
              <a:rPr lang="ja-JP" altLang="en-US" dirty="0" smtClean="0"/>
              <a:t>に適合するもののみを表示することができる</a:t>
            </a: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2123728" y="3305283"/>
            <a:ext cx="1440160" cy="16739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>
          <a:xfrm>
            <a:off x="2123728" y="3665323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2123727" y="4337162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2483475" y="330528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商品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123727" y="4337162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商</a:t>
            </a:r>
            <a:r>
              <a:rPr lang="ja-JP" altLang="en-US" sz="1600" dirty="0" smtClean="0"/>
              <a:t>品名取得（）</a:t>
            </a:r>
            <a:endParaRPr lang="en-US" altLang="ja-JP" sz="1600" dirty="0" smtClean="0"/>
          </a:p>
          <a:p>
            <a:r>
              <a:rPr kumimoji="1" lang="ja-JP" altLang="en-US" sz="1600" dirty="0"/>
              <a:t>商</a:t>
            </a:r>
            <a:r>
              <a:rPr kumimoji="1" lang="ja-JP" altLang="en-US" sz="1600" dirty="0" smtClean="0"/>
              <a:t>品名設定（）</a:t>
            </a:r>
            <a:endParaRPr kumimoji="1" lang="ja-JP" altLang="en-US" sz="1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123727" y="3704071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err="1" smtClean="0"/>
              <a:t>ー</a:t>
            </a:r>
            <a:r>
              <a:rPr kumimoji="1" lang="ja-JP" altLang="en-US" sz="1600" dirty="0" smtClean="0"/>
              <a:t>商品名</a:t>
            </a:r>
            <a:endParaRPr kumimoji="1" lang="en-US" altLang="ja-JP" sz="1600" dirty="0" smtClean="0"/>
          </a:p>
          <a:p>
            <a:r>
              <a:rPr lang="en-US" altLang="ja-JP" sz="1600" dirty="0" smtClean="0"/>
              <a:t>…</a:t>
            </a:r>
            <a:endParaRPr kumimoji="1" lang="ja-JP" altLang="en-US" sz="16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779912" y="396783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省略</a:t>
            </a:r>
            <a:r>
              <a:rPr lang="ja-JP" altLang="en-US" dirty="0"/>
              <a:t>表記</a:t>
            </a:r>
            <a:endParaRPr kumimoji="1" lang="ja-JP" altLang="en-US" dirty="0"/>
          </a:p>
        </p:txBody>
      </p:sp>
      <p:cxnSp>
        <p:nvCxnSpPr>
          <p:cNvPr id="12" name="直線矢印コネクタ 11"/>
          <p:cNvCxnSpPr>
            <a:stCxn id="10" idx="1"/>
          </p:cNvCxnSpPr>
          <p:nvPr/>
        </p:nvCxnSpPr>
        <p:spPr>
          <a:xfrm flipH="1">
            <a:off x="2483475" y="4152496"/>
            <a:ext cx="129643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232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可視性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属性・操作に対して設定する、他クラスからの参照できる度合い</a:t>
            </a:r>
            <a:endParaRPr lang="en-US" altLang="ja-JP" dirty="0" smtClean="0"/>
          </a:p>
          <a:p>
            <a:r>
              <a:rPr lang="ja-JP" altLang="en-US" dirty="0"/>
              <a:t>以下</a:t>
            </a:r>
            <a:r>
              <a:rPr lang="ja-JP" altLang="en-US" dirty="0" smtClean="0"/>
              <a:t>の</a:t>
            </a:r>
            <a:r>
              <a:rPr lang="ja-JP" altLang="en-US" dirty="0"/>
              <a:t>値</a:t>
            </a:r>
            <a:r>
              <a:rPr lang="ja-JP" altLang="en-US" dirty="0" smtClean="0"/>
              <a:t>が設定できる</a:t>
            </a:r>
            <a:endParaRPr lang="en-US" altLang="ja-JP" dirty="0" smtClean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979719"/>
              </p:ext>
            </p:extLst>
          </p:nvPr>
        </p:nvGraphicFramePr>
        <p:xfrm>
          <a:off x="1043608" y="3573016"/>
          <a:ext cx="7344816" cy="185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20080"/>
                <a:gridCol w="1440160"/>
                <a:gridCol w="51845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記号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名称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参照度合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public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すべてから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err="1" smtClean="0"/>
                        <a:t>ー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private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自分からのみ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＃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protected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自分とサブクラスからのみ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～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package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自分と同パッケージ内のクラスからのみ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741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可視性の表示</a:t>
            </a:r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539552" y="1988840"/>
            <a:ext cx="4536504" cy="43924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39551" y="1772815"/>
            <a:ext cx="1949755" cy="2160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611560" y="2636912"/>
            <a:ext cx="144016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27584" y="2636912"/>
            <a:ext cx="1028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Ｃｌａｓｓ３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2936417" y="2636912"/>
            <a:ext cx="1440160" cy="20162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コネクタ 10"/>
          <p:cNvCxnSpPr/>
          <p:nvPr/>
        </p:nvCxnSpPr>
        <p:spPr>
          <a:xfrm>
            <a:off x="2936417" y="2996952"/>
            <a:ext cx="14401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2936417" y="3356992"/>
            <a:ext cx="14401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3203848" y="2636912"/>
            <a:ext cx="1028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Ｃｌａｓｓ１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915816" y="335699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＋操作１（）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915816" y="364502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＃操作２（）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915816" y="393305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ー操作３（）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915816" y="4221088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mtClean="0"/>
              <a:t>～操作４（）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2987824" y="5589240"/>
            <a:ext cx="144016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203848" y="5589240"/>
            <a:ext cx="1028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Ｃｌａｓｓ２</a:t>
            </a:r>
            <a:endParaRPr kumimoji="1" lang="ja-JP" altLang="en-US" dirty="0"/>
          </a:p>
        </p:txBody>
      </p:sp>
      <p:sp>
        <p:nvSpPr>
          <p:cNvPr id="21" name="二等辺三角形 20"/>
          <p:cNvSpPr/>
          <p:nvPr/>
        </p:nvSpPr>
        <p:spPr>
          <a:xfrm>
            <a:off x="3563888" y="4653136"/>
            <a:ext cx="288032" cy="2160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コネクタ 22"/>
          <p:cNvCxnSpPr>
            <a:stCxn id="21" idx="3"/>
            <a:endCxn id="20" idx="0"/>
          </p:cNvCxnSpPr>
          <p:nvPr/>
        </p:nvCxnSpPr>
        <p:spPr>
          <a:xfrm>
            <a:off x="3707904" y="4869160"/>
            <a:ext cx="10301" cy="72008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/>
          <p:cNvSpPr/>
          <p:nvPr/>
        </p:nvSpPr>
        <p:spPr>
          <a:xfrm>
            <a:off x="5868144" y="2060848"/>
            <a:ext cx="2736304" cy="20882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5868143" y="1844823"/>
            <a:ext cx="1949755" cy="2160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6156176" y="2708920"/>
            <a:ext cx="144016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372200" y="2708920"/>
            <a:ext cx="1028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mtClean="0"/>
              <a:t>Ｃｌａｓｓ４</a:t>
            </a:r>
            <a:endParaRPr kumimoji="1" lang="ja-JP" altLang="en-US" dirty="0"/>
          </a:p>
        </p:txBody>
      </p:sp>
      <p:cxnSp>
        <p:nvCxnSpPr>
          <p:cNvPr id="42" name="直線矢印コネクタ 41"/>
          <p:cNvCxnSpPr>
            <a:stCxn id="27" idx="1"/>
          </p:cNvCxnSpPr>
          <p:nvPr/>
        </p:nvCxnSpPr>
        <p:spPr>
          <a:xfrm flipH="1">
            <a:off x="4139952" y="2888940"/>
            <a:ext cx="2016224" cy="61206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>
            <a:stCxn id="6" idx="3"/>
          </p:cNvCxnSpPr>
          <p:nvPr/>
        </p:nvCxnSpPr>
        <p:spPr>
          <a:xfrm>
            <a:off x="2051720" y="2816932"/>
            <a:ext cx="864096" cy="61206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フリーフォーム 52"/>
          <p:cNvSpPr/>
          <p:nvPr/>
        </p:nvSpPr>
        <p:spPr>
          <a:xfrm>
            <a:off x="2029968" y="2005584"/>
            <a:ext cx="2968752" cy="2484120"/>
          </a:xfrm>
          <a:custGeom>
            <a:avLst/>
            <a:gdLst>
              <a:gd name="connsiteX0" fmla="*/ 0 w 2968752"/>
              <a:gd name="connsiteY0" fmla="*/ 810768 h 2484120"/>
              <a:gd name="connsiteX1" fmla="*/ 493776 w 2968752"/>
              <a:gd name="connsiteY1" fmla="*/ 335280 h 2484120"/>
              <a:gd name="connsiteX2" fmla="*/ 2606040 w 2968752"/>
              <a:gd name="connsiteY2" fmla="*/ 298704 h 2484120"/>
              <a:gd name="connsiteX3" fmla="*/ 2670048 w 2968752"/>
              <a:gd name="connsiteY3" fmla="*/ 2127504 h 2484120"/>
              <a:gd name="connsiteX4" fmla="*/ 2157984 w 2968752"/>
              <a:gd name="connsiteY4" fmla="*/ 2438400 h 2484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8752" h="2484120">
                <a:moveTo>
                  <a:pt x="0" y="810768"/>
                </a:moveTo>
                <a:cubicBezTo>
                  <a:pt x="29718" y="615696"/>
                  <a:pt x="59436" y="420624"/>
                  <a:pt x="493776" y="335280"/>
                </a:cubicBezTo>
                <a:cubicBezTo>
                  <a:pt x="928116" y="249936"/>
                  <a:pt x="2243328" y="0"/>
                  <a:pt x="2606040" y="298704"/>
                </a:cubicBezTo>
                <a:cubicBezTo>
                  <a:pt x="2968752" y="597408"/>
                  <a:pt x="2744724" y="1770888"/>
                  <a:pt x="2670048" y="2127504"/>
                </a:cubicBezTo>
                <a:cubicBezTo>
                  <a:pt x="2595372" y="2484120"/>
                  <a:pt x="2157984" y="2438400"/>
                  <a:pt x="2157984" y="243840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5" name="直線コネクタ 54"/>
          <p:cNvCxnSpPr>
            <a:stCxn id="53" idx="4"/>
          </p:cNvCxnSpPr>
          <p:nvPr/>
        </p:nvCxnSpPr>
        <p:spPr>
          <a:xfrm>
            <a:off x="4187952" y="4443984"/>
            <a:ext cx="96016" cy="1371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 flipV="1">
            <a:off x="4211960" y="4365104"/>
            <a:ext cx="72008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フリーフォーム 78"/>
          <p:cNvSpPr/>
          <p:nvPr/>
        </p:nvSpPr>
        <p:spPr>
          <a:xfrm>
            <a:off x="2706624" y="4535424"/>
            <a:ext cx="283464" cy="1243584"/>
          </a:xfrm>
          <a:custGeom>
            <a:avLst/>
            <a:gdLst>
              <a:gd name="connsiteX0" fmla="*/ 283464 w 283464"/>
              <a:gd name="connsiteY0" fmla="*/ 1243584 h 1243584"/>
              <a:gd name="connsiteX1" fmla="*/ 27432 w 283464"/>
              <a:gd name="connsiteY1" fmla="*/ 566928 h 1243584"/>
              <a:gd name="connsiteX2" fmla="*/ 118872 w 283464"/>
              <a:gd name="connsiteY2" fmla="*/ 0 h 1243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3464" h="1243584">
                <a:moveTo>
                  <a:pt x="283464" y="1243584"/>
                </a:moveTo>
                <a:cubicBezTo>
                  <a:pt x="169164" y="1008888"/>
                  <a:pt x="54864" y="774192"/>
                  <a:pt x="27432" y="566928"/>
                </a:cubicBezTo>
                <a:cubicBezTo>
                  <a:pt x="0" y="359664"/>
                  <a:pt x="100584" y="92964"/>
                  <a:pt x="118872" y="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フリーフォーム 79"/>
          <p:cNvSpPr/>
          <p:nvPr/>
        </p:nvSpPr>
        <p:spPr>
          <a:xfrm>
            <a:off x="2170176" y="3877056"/>
            <a:ext cx="810768" cy="1929384"/>
          </a:xfrm>
          <a:custGeom>
            <a:avLst/>
            <a:gdLst>
              <a:gd name="connsiteX0" fmla="*/ 810768 w 810768"/>
              <a:gd name="connsiteY0" fmla="*/ 1929384 h 1929384"/>
              <a:gd name="connsiteX1" fmla="*/ 24384 w 810768"/>
              <a:gd name="connsiteY1" fmla="*/ 1261872 h 1929384"/>
              <a:gd name="connsiteX2" fmla="*/ 664464 w 810768"/>
              <a:gd name="connsiteY2" fmla="*/ 0 h 1929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0768" h="1929384">
                <a:moveTo>
                  <a:pt x="810768" y="1929384"/>
                </a:moveTo>
                <a:cubicBezTo>
                  <a:pt x="429768" y="1756410"/>
                  <a:pt x="48768" y="1583436"/>
                  <a:pt x="24384" y="1261872"/>
                </a:cubicBezTo>
                <a:cubicBezTo>
                  <a:pt x="0" y="940308"/>
                  <a:pt x="559308" y="190500"/>
                  <a:pt x="664464" y="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フリーフォーム 80"/>
          <p:cNvSpPr/>
          <p:nvPr/>
        </p:nvSpPr>
        <p:spPr>
          <a:xfrm>
            <a:off x="1498092" y="3602736"/>
            <a:ext cx="1446276" cy="2212848"/>
          </a:xfrm>
          <a:custGeom>
            <a:avLst/>
            <a:gdLst>
              <a:gd name="connsiteX0" fmla="*/ 1446276 w 1446276"/>
              <a:gd name="connsiteY0" fmla="*/ 2212848 h 2212848"/>
              <a:gd name="connsiteX1" fmla="*/ 28956 w 1446276"/>
              <a:gd name="connsiteY1" fmla="*/ 1280160 h 2212848"/>
              <a:gd name="connsiteX2" fmla="*/ 1272540 w 1446276"/>
              <a:gd name="connsiteY2" fmla="*/ 0 h 2212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6276" h="2212848">
                <a:moveTo>
                  <a:pt x="1446276" y="2212848"/>
                </a:moveTo>
                <a:cubicBezTo>
                  <a:pt x="752094" y="1930908"/>
                  <a:pt x="57912" y="1648968"/>
                  <a:pt x="28956" y="1280160"/>
                </a:cubicBezTo>
                <a:cubicBezTo>
                  <a:pt x="0" y="911352"/>
                  <a:pt x="636270" y="455676"/>
                  <a:pt x="1272540" y="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3" name="直線矢印コネクタ 82"/>
          <p:cNvCxnSpPr>
            <a:stCxn id="79" idx="2"/>
          </p:cNvCxnSpPr>
          <p:nvPr/>
        </p:nvCxnSpPr>
        <p:spPr>
          <a:xfrm flipV="1">
            <a:off x="2825496" y="4437112"/>
            <a:ext cx="18312" cy="983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矢印コネクタ 89"/>
          <p:cNvCxnSpPr>
            <a:stCxn id="80" idx="2"/>
            <a:endCxn id="16" idx="1"/>
          </p:cNvCxnSpPr>
          <p:nvPr/>
        </p:nvCxnSpPr>
        <p:spPr>
          <a:xfrm flipV="1">
            <a:off x="2834640" y="3829690"/>
            <a:ext cx="81176" cy="473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矢印コネクタ 91"/>
          <p:cNvCxnSpPr>
            <a:stCxn id="81" idx="2"/>
            <a:endCxn id="14" idx="1"/>
          </p:cNvCxnSpPr>
          <p:nvPr/>
        </p:nvCxnSpPr>
        <p:spPr>
          <a:xfrm flipV="1">
            <a:off x="2770632" y="3541658"/>
            <a:ext cx="145184" cy="610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1653</TotalTime>
  <Words>1310</Words>
  <Application>Microsoft Office PowerPoint</Application>
  <PresentationFormat>画面に合わせる (4:3)</PresentationFormat>
  <Paragraphs>335</Paragraphs>
  <Slides>40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40</vt:i4>
      </vt:variant>
    </vt:vector>
  </HeadingPairs>
  <TitlesOfParts>
    <vt:vector size="41" baseType="lpstr">
      <vt:lpstr>Office ​​テーマ</vt:lpstr>
      <vt:lpstr>クラス図（１）</vt:lpstr>
      <vt:lpstr>クラスとは</vt:lpstr>
      <vt:lpstr>クラスの表記</vt:lpstr>
      <vt:lpstr>属性</vt:lpstr>
      <vt:lpstr>操作</vt:lpstr>
      <vt:lpstr>クラス表記のバリエーション</vt:lpstr>
      <vt:lpstr>クラス表記のバリエーション</vt:lpstr>
      <vt:lpstr>可視性</vt:lpstr>
      <vt:lpstr>可視性の表示</vt:lpstr>
      <vt:lpstr>クラス図の関係その１</vt:lpstr>
      <vt:lpstr>関連</vt:lpstr>
      <vt:lpstr>役割（ロール）名</vt:lpstr>
      <vt:lpstr>役割（ロール）名</vt:lpstr>
      <vt:lpstr>多重度</vt:lpstr>
      <vt:lpstr>多重度</vt:lpstr>
      <vt:lpstr>多重度（例）</vt:lpstr>
      <vt:lpstr>多重度（例）</vt:lpstr>
      <vt:lpstr>関連の方向</vt:lpstr>
      <vt:lpstr>関連の方向</vt:lpstr>
      <vt:lpstr>関連の方向</vt:lpstr>
      <vt:lpstr>UML1.Xの方向表記</vt:lpstr>
      <vt:lpstr>UML2.Xの方向表記</vt:lpstr>
      <vt:lpstr>複数の関係</vt:lpstr>
      <vt:lpstr>クラス図の関係その２</vt:lpstr>
      <vt:lpstr>集約</vt:lpstr>
      <vt:lpstr>依存関係</vt:lpstr>
      <vt:lpstr>引数で参照する場合</vt:lpstr>
      <vt:lpstr>ローカル変数として参照する場合</vt:lpstr>
      <vt:lpstr>グローバルに参照する場合</vt:lpstr>
      <vt:lpstr>汎化</vt:lpstr>
      <vt:lpstr>汎化の表記</vt:lpstr>
      <vt:lpstr>汎化の例</vt:lpstr>
      <vt:lpstr>コラム(単一継承、多重継承）</vt:lpstr>
      <vt:lpstr>衝突の例</vt:lpstr>
      <vt:lpstr>抽象クラス</vt:lpstr>
      <vt:lpstr>抽象クラスの表記</vt:lpstr>
      <vt:lpstr>問題</vt:lpstr>
      <vt:lpstr>問題</vt:lpstr>
      <vt:lpstr>問題</vt:lpstr>
      <vt:lpstr>質問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クラス図（１）</dc:title>
  <dc:creator>xulab1</dc:creator>
  <cp:lastModifiedBy>xulab1</cp:lastModifiedBy>
  <cp:revision>133</cp:revision>
  <dcterms:created xsi:type="dcterms:W3CDTF">2012-04-25T07:40:24Z</dcterms:created>
  <dcterms:modified xsi:type="dcterms:W3CDTF">2012-05-14T04:31:57Z</dcterms:modified>
</cp:coreProperties>
</file>