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 id="278" r:id="rId24"/>
    <p:sldId id="280" r:id="rId25"/>
    <p:sldId id="279" r:id="rId26"/>
    <p:sldId id="281" r:id="rId27"/>
    <p:sldId id="282" r:id="rId28"/>
    <p:sldId id="283" r:id="rId29"/>
    <p:sldId id="299" r:id="rId30"/>
    <p:sldId id="285" r:id="rId31"/>
    <p:sldId id="286" r:id="rId32"/>
    <p:sldId id="287" r:id="rId33"/>
    <p:sldId id="288" r:id="rId34"/>
    <p:sldId id="290" r:id="rId35"/>
    <p:sldId id="291" r:id="rId36"/>
    <p:sldId id="294" r:id="rId37"/>
    <p:sldId id="295" r:id="rId38"/>
    <p:sldId id="296" r:id="rId39"/>
    <p:sldId id="297" r:id="rId40"/>
    <p:sldId id="298" r:id="rId4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3" d="100"/>
          <a:sy n="133" d="100"/>
        </p:scale>
        <p:origin x="-98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kumimoji="1" lang="zh-CN" altLang="en-US" smtClean="0"/>
              <a:t>单击此处编辑母版标题样式</a:t>
            </a:r>
            <a:endParaRPr kumimoji="1" lang="ja-JP"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ja-JP" altLang="en-US"/>
          </a:p>
        </p:txBody>
      </p:sp>
      <p:sp>
        <p:nvSpPr>
          <p:cNvPr id="4" name="日期占位符 3"/>
          <p:cNvSpPr>
            <a:spLocks noGrp="1"/>
          </p:cNvSpPr>
          <p:nvPr>
            <p:ph type="dt" sz="half" idx="10"/>
          </p:nvPr>
        </p:nvSpPr>
        <p:spPr/>
        <p:txBody>
          <a:bodyPr/>
          <a:lstStyle/>
          <a:p>
            <a:fld id="{097A0AB6-A1FB-4EEB-AA5E-6F20A0085933}" type="datetimeFigureOut">
              <a:rPr kumimoji="1" lang="ja-JP" altLang="en-US" smtClean="0"/>
              <a:t>2012/6/11</a:t>
            </a:fld>
            <a:endParaRPr kumimoji="1" lang="ja-JP" altLang="en-US"/>
          </a:p>
        </p:txBody>
      </p:sp>
      <p:sp>
        <p:nvSpPr>
          <p:cNvPr id="5" name="页脚占位符 4"/>
          <p:cNvSpPr>
            <a:spLocks noGrp="1"/>
          </p:cNvSpPr>
          <p:nvPr>
            <p:ph type="ftr" sz="quarter" idx="11"/>
          </p:nvPr>
        </p:nvSpPr>
        <p:spPr/>
        <p:txBody>
          <a:bodyPr/>
          <a:lstStyle/>
          <a:p>
            <a:endParaRPr kumimoji="1" lang="ja-JP" altLang="en-US"/>
          </a:p>
        </p:txBody>
      </p:sp>
      <p:sp>
        <p:nvSpPr>
          <p:cNvPr id="6" name="灯片编号占位符 5"/>
          <p:cNvSpPr>
            <a:spLocks noGrp="1"/>
          </p:cNvSpPr>
          <p:nvPr>
            <p:ph type="sldNum" sz="quarter" idx="12"/>
          </p:nvPr>
        </p:nvSpPr>
        <p:spPr/>
        <p:txBody>
          <a:bodyPr/>
          <a:lstStyle/>
          <a:p>
            <a:fld id="{738539AF-EB98-482F-8951-7F4A32E335CA}" type="slidenum">
              <a:rPr kumimoji="1" lang="ja-JP" altLang="en-US" smtClean="0"/>
              <a:t>‹#›</a:t>
            </a:fld>
            <a:endParaRPr kumimoji="1" lang="ja-JP" altLang="en-US"/>
          </a:p>
        </p:txBody>
      </p:sp>
    </p:spTree>
    <p:extLst>
      <p:ext uri="{BB962C8B-B14F-4D97-AF65-F5344CB8AC3E}">
        <p14:creationId xmlns:p14="http://schemas.microsoft.com/office/powerpoint/2010/main" val="3018005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ja-JP" altLang="en-US"/>
          </a:p>
        </p:txBody>
      </p:sp>
      <p:sp>
        <p:nvSpPr>
          <p:cNvPr id="3" name="竖排文字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ja-JP" altLang="en-US"/>
          </a:p>
        </p:txBody>
      </p:sp>
      <p:sp>
        <p:nvSpPr>
          <p:cNvPr id="4" name="日期占位符 3"/>
          <p:cNvSpPr>
            <a:spLocks noGrp="1"/>
          </p:cNvSpPr>
          <p:nvPr>
            <p:ph type="dt" sz="half" idx="10"/>
          </p:nvPr>
        </p:nvSpPr>
        <p:spPr/>
        <p:txBody>
          <a:bodyPr/>
          <a:lstStyle/>
          <a:p>
            <a:fld id="{097A0AB6-A1FB-4EEB-AA5E-6F20A0085933}" type="datetimeFigureOut">
              <a:rPr kumimoji="1" lang="ja-JP" altLang="en-US" smtClean="0"/>
              <a:t>2012/6/11</a:t>
            </a:fld>
            <a:endParaRPr kumimoji="1" lang="ja-JP" altLang="en-US"/>
          </a:p>
        </p:txBody>
      </p:sp>
      <p:sp>
        <p:nvSpPr>
          <p:cNvPr id="5" name="页脚占位符 4"/>
          <p:cNvSpPr>
            <a:spLocks noGrp="1"/>
          </p:cNvSpPr>
          <p:nvPr>
            <p:ph type="ftr" sz="quarter" idx="11"/>
          </p:nvPr>
        </p:nvSpPr>
        <p:spPr/>
        <p:txBody>
          <a:bodyPr/>
          <a:lstStyle/>
          <a:p>
            <a:endParaRPr kumimoji="1" lang="ja-JP" altLang="en-US"/>
          </a:p>
        </p:txBody>
      </p:sp>
      <p:sp>
        <p:nvSpPr>
          <p:cNvPr id="6" name="灯片编号占位符 5"/>
          <p:cNvSpPr>
            <a:spLocks noGrp="1"/>
          </p:cNvSpPr>
          <p:nvPr>
            <p:ph type="sldNum" sz="quarter" idx="12"/>
          </p:nvPr>
        </p:nvSpPr>
        <p:spPr/>
        <p:txBody>
          <a:bodyPr/>
          <a:lstStyle/>
          <a:p>
            <a:fld id="{738539AF-EB98-482F-8951-7F4A32E335CA}" type="slidenum">
              <a:rPr kumimoji="1" lang="ja-JP" altLang="en-US" smtClean="0"/>
              <a:t>‹#›</a:t>
            </a:fld>
            <a:endParaRPr kumimoji="1" lang="ja-JP" altLang="en-US"/>
          </a:p>
        </p:txBody>
      </p:sp>
    </p:spTree>
    <p:extLst>
      <p:ext uri="{BB962C8B-B14F-4D97-AF65-F5344CB8AC3E}">
        <p14:creationId xmlns:p14="http://schemas.microsoft.com/office/powerpoint/2010/main" val="434597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1" lang="zh-CN" altLang="en-US" smtClean="0"/>
              <a:t>单击此处编辑母版标题样式</a:t>
            </a:r>
            <a:endParaRPr kumimoji="1" lang="ja-JP"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ja-JP" altLang="en-US"/>
          </a:p>
        </p:txBody>
      </p:sp>
      <p:sp>
        <p:nvSpPr>
          <p:cNvPr id="4" name="日期占位符 3"/>
          <p:cNvSpPr>
            <a:spLocks noGrp="1"/>
          </p:cNvSpPr>
          <p:nvPr>
            <p:ph type="dt" sz="half" idx="10"/>
          </p:nvPr>
        </p:nvSpPr>
        <p:spPr/>
        <p:txBody>
          <a:bodyPr/>
          <a:lstStyle/>
          <a:p>
            <a:fld id="{097A0AB6-A1FB-4EEB-AA5E-6F20A0085933}" type="datetimeFigureOut">
              <a:rPr kumimoji="1" lang="ja-JP" altLang="en-US" smtClean="0"/>
              <a:t>2012/6/11</a:t>
            </a:fld>
            <a:endParaRPr kumimoji="1" lang="ja-JP" altLang="en-US"/>
          </a:p>
        </p:txBody>
      </p:sp>
      <p:sp>
        <p:nvSpPr>
          <p:cNvPr id="5" name="页脚占位符 4"/>
          <p:cNvSpPr>
            <a:spLocks noGrp="1"/>
          </p:cNvSpPr>
          <p:nvPr>
            <p:ph type="ftr" sz="quarter" idx="11"/>
          </p:nvPr>
        </p:nvSpPr>
        <p:spPr/>
        <p:txBody>
          <a:bodyPr/>
          <a:lstStyle/>
          <a:p>
            <a:endParaRPr kumimoji="1" lang="ja-JP" altLang="en-US"/>
          </a:p>
        </p:txBody>
      </p:sp>
      <p:sp>
        <p:nvSpPr>
          <p:cNvPr id="6" name="灯片编号占位符 5"/>
          <p:cNvSpPr>
            <a:spLocks noGrp="1"/>
          </p:cNvSpPr>
          <p:nvPr>
            <p:ph type="sldNum" sz="quarter" idx="12"/>
          </p:nvPr>
        </p:nvSpPr>
        <p:spPr/>
        <p:txBody>
          <a:bodyPr/>
          <a:lstStyle/>
          <a:p>
            <a:fld id="{738539AF-EB98-482F-8951-7F4A32E335CA}" type="slidenum">
              <a:rPr kumimoji="1" lang="ja-JP" altLang="en-US" smtClean="0"/>
              <a:t>‹#›</a:t>
            </a:fld>
            <a:endParaRPr kumimoji="1" lang="ja-JP" altLang="en-US"/>
          </a:p>
        </p:txBody>
      </p:sp>
    </p:spTree>
    <p:extLst>
      <p:ext uri="{BB962C8B-B14F-4D97-AF65-F5344CB8AC3E}">
        <p14:creationId xmlns:p14="http://schemas.microsoft.com/office/powerpoint/2010/main" val="420367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ja-JP"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ja-JP" altLang="en-US"/>
          </a:p>
        </p:txBody>
      </p:sp>
      <p:sp>
        <p:nvSpPr>
          <p:cNvPr id="4" name="日期占位符 3"/>
          <p:cNvSpPr>
            <a:spLocks noGrp="1"/>
          </p:cNvSpPr>
          <p:nvPr>
            <p:ph type="dt" sz="half" idx="10"/>
          </p:nvPr>
        </p:nvSpPr>
        <p:spPr/>
        <p:txBody>
          <a:bodyPr/>
          <a:lstStyle/>
          <a:p>
            <a:fld id="{097A0AB6-A1FB-4EEB-AA5E-6F20A0085933}" type="datetimeFigureOut">
              <a:rPr kumimoji="1" lang="ja-JP" altLang="en-US" smtClean="0"/>
              <a:t>2012/6/11</a:t>
            </a:fld>
            <a:endParaRPr kumimoji="1" lang="ja-JP" altLang="en-US"/>
          </a:p>
        </p:txBody>
      </p:sp>
      <p:sp>
        <p:nvSpPr>
          <p:cNvPr id="5" name="页脚占位符 4"/>
          <p:cNvSpPr>
            <a:spLocks noGrp="1"/>
          </p:cNvSpPr>
          <p:nvPr>
            <p:ph type="ftr" sz="quarter" idx="11"/>
          </p:nvPr>
        </p:nvSpPr>
        <p:spPr/>
        <p:txBody>
          <a:bodyPr/>
          <a:lstStyle/>
          <a:p>
            <a:endParaRPr kumimoji="1" lang="ja-JP" altLang="en-US"/>
          </a:p>
        </p:txBody>
      </p:sp>
      <p:sp>
        <p:nvSpPr>
          <p:cNvPr id="6" name="灯片编号占位符 5"/>
          <p:cNvSpPr>
            <a:spLocks noGrp="1"/>
          </p:cNvSpPr>
          <p:nvPr>
            <p:ph type="sldNum" sz="quarter" idx="12"/>
          </p:nvPr>
        </p:nvSpPr>
        <p:spPr/>
        <p:txBody>
          <a:bodyPr/>
          <a:lstStyle/>
          <a:p>
            <a:fld id="{738539AF-EB98-482F-8951-7F4A32E335CA}" type="slidenum">
              <a:rPr kumimoji="1" lang="ja-JP" altLang="en-US" smtClean="0"/>
              <a:t>‹#›</a:t>
            </a:fld>
            <a:endParaRPr kumimoji="1" lang="ja-JP" altLang="en-US"/>
          </a:p>
        </p:txBody>
      </p:sp>
    </p:spTree>
    <p:extLst>
      <p:ext uri="{BB962C8B-B14F-4D97-AF65-F5344CB8AC3E}">
        <p14:creationId xmlns:p14="http://schemas.microsoft.com/office/powerpoint/2010/main" val="2272878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kumimoji="1" lang="zh-CN" altLang="en-US" smtClean="0"/>
              <a:t>单击此处编辑母版标题样式</a:t>
            </a:r>
            <a:endParaRPr kumimoji="1" lang="ja-JP"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097A0AB6-A1FB-4EEB-AA5E-6F20A0085933}" type="datetimeFigureOut">
              <a:rPr kumimoji="1" lang="ja-JP" altLang="en-US" smtClean="0"/>
              <a:t>2012/6/11</a:t>
            </a:fld>
            <a:endParaRPr kumimoji="1" lang="ja-JP" altLang="en-US"/>
          </a:p>
        </p:txBody>
      </p:sp>
      <p:sp>
        <p:nvSpPr>
          <p:cNvPr id="5" name="页脚占位符 4"/>
          <p:cNvSpPr>
            <a:spLocks noGrp="1"/>
          </p:cNvSpPr>
          <p:nvPr>
            <p:ph type="ftr" sz="quarter" idx="11"/>
          </p:nvPr>
        </p:nvSpPr>
        <p:spPr/>
        <p:txBody>
          <a:bodyPr/>
          <a:lstStyle/>
          <a:p>
            <a:endParaRPr kumimoji="1" lang="ja-JP" altLang="en-US"/>
          </a:p>
        </p:txBody>
      </p:sp>
      <p:sp>
        <p:nvSpPr>
          <p:cNvPr id="6" name="灯片编号占位符 5"/>
          <p:cNvSpPr>
            <a:spLocks noGrp="1"/>
          </p:cNvSpPr>
          <p:nvPr>
            <p:ph type="sldNum" sz="quarter" idx="12"/>
          </p:nvPr>
        </p:nvSpPr>
        <p:spPr/>
        <p:txBody>
          <a:bodyPr/>
          <a:lstStyle/>
          <a:p>
            <a:fld id="{738539AF-EB98-482F-8951-7F4A32E335CA}" type="slidenum">
              <a:rPr kumimoji="1" lang="ja-JP" altLang="en-US" smtClean="0"/>
              <a:t>‹#›</a:t>
            </a:fld>
            <a:endParaRPr kumimoji="1" lang="ja-JP" altLang="en-US"/>
          </a:p>
        </p:txBody>
      </p:sp>
    </p:spTree>
    <p:extLst>
      <p:ext uri="{BB962C8B-B14F-4D97-AF65-F5344CB8AC3E}">
        <p14:creationId xmlns:p14="http://schemas.microsoft.com/office/powerpoint/2010/main" val="565488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ja-JP"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ja-JP"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ja-JP" altLang="en-US"/>
          </a:p>
        </p:txBody>
      </p:sp>
      <p:sp>
        <p:nvSpPr>
          <p:cNvPr id="5" name="日期占位符 4"/>
          <p:cNvSpPr>
            <a:spLocks noGrp="1"/>
          </p:cNvSpPr>
          <p:nvPr>
            <p:ph type="dt" sz="half" idx="10"/>
          </p:nvPr>
        </p:nvSpPr>
        <p:spPr/>
        <p:txBody>
          <a:bodyPr/>
          <a:lstStyle/>
          <a:p>
            <a:fld id="{097A0AB6-A1FB-4EEB-AA5E-6F20A0085933}" type="datetimeFigureOut">
              <a:rPr kumimoji="1" lang="ja-JP" altLang="en-US" smtClean="0"/>
              <a:t>2012/6/11</a:t>
            </a:fld>
            <a:endParaRPr kumimoji="1" lang="ja-JP" altLang="en-US"/>
          </a:p>
        </p:txBody>
      </p:sp>
      <p:sp>
        <p:nvSpPr>
          <p:cNvPr id="6" name="页脚占位符 5"/>
          <p:cNvSpPr>
            <a:spLocks noGrp="1"/>
          </p:cNvSpPr>
          <p:nvPr>
            <p:ph type="ftr" sz="quarter" idx="11"/>
          </p:nvPr>
        </p:nvSpPr>
        <p:spPr/>
        <p:txBody>
          <a:bodyPr/>
          <a:lstStyle/>
          <a:p>
            <a:endParaRPr kumimoji="1" lang="ja-JP" altLang="en-US"/>
          </a:p>
        </p:txBody>
      </p:sp>
      <p:sp>
        <p:nvSpPr>
          <p:cNvPr id="7" name="灯片编号占位符 6"/>
          <p:cNvSpPr>
            <a:spLocks noGrp="1"/>
          </p:cNvSpPr>
          <p:nvPr>
            <p:ph type="sldNum" sz="quarter" idx="12"/>
          </p:nvPr>
        </p:nvSpPr>
        <p:spPr/>
        <p:txBody>
          <a:bodyPr/>
          <a:lstStyle/>
          <a:p>
            <a:fld id="{738539AF-EB98-482F-8951-7F4A32E335CA}" type="slidenum">
              <a:rPr kumimoji="1" lang="ja-JP" altLang="en-US" smtClean="0"/>
              <a:t>‹#›</a:t>
            </a:fld>
            <a:endParaRPr kumimoji="1" lang="ja-JP" altLang="en-US"/>
          </a:p>
        </p:txBody>
      </p:sp>
    </p:spTree>
    <p:extLst>
      <p:ext uri="{BB962C8B-B14F-4D97-AF65-F5344CB8AC3E}">
        <p14:creationId xmlns:p14="http://schemas.microsoft.com/office/powerpoint/2010/main" val="1394917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smtClean="0"/>
              <a:t>单击此处编辑母版标题样式</a:t>
            </a:r>
            <a:endParaRPr kumimoji="1" lang="ja-JP"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ja-JP"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ja-JP" altLang="en-US"/>
          </a:p>
        </p:txBody>
      </p:sp>
      <p:sp>
        <p:nvSpPr>
          <p:cNvPr id="7" name="日期占位符 6"/>
          <p:cNvSpPr>
            <a:spLocks noGrp="1"/>
          </p:cNvSpPr>
          <p:nvPr>
            <p:ph type="dt" sz="half" idx="10"/>
          </p:nvPr>
        </p:nvSpPr>
        <p:spPr/>
        <p:txBody>
          <a:bodyPr/>
          <a:lstStyle/>
          <a:p>
            <a:fld id="{097A0AB6-A1FB-4EEB-AA5E-6F20A0085933}" type="datetimeFigureOut">
              <a:rPr kumimoji="1" lang="ja-JP" altLang="en-US" smtClean="0"/>
              <a:t>2012/6/11</a:t>
            </a:fld>
            <a:endParaRPr kumimoji="1" lang="ja-JP" altLang="en-US"/>
          </a:p>
        </p:txBody>
      </p:sp>
      <p:sp>
        <p:nvSpPr>
          <p:cNvPr id="8" name="页脚占位符 7"/>
          <p:cNvSpPr>
            <a:spLocks noGrp="1"/>
          </p:cNvSpPr>
          <p:nvPr>
            <p:ph type="ftr" sz="quarter" idx="11"/>
          </p:nvPr>
        </p:nvSpPr>
        <p:spPr/>
        <p:txBody>
          <a:bodyPr/>
          <a:lstStyle/>
          <a:p>
            <a:endParaRPr kumimoji="1" lang="ja-JP" altLang="en-US"/>
          </a:p>
        </p:txBody>
      </p:sp>
      <p:sp>
        <p:nvSpPr>
          <p:cNvPr id="9" name="灯片编号占位符 8"/>
          <p:cNvSpPr>
            <a:spLocks noGrp="1"/>
          </p:cNvSpPr>
          <p:nvPr>
            <p:ph type="sldNum" sz="quarter" idx="12"/>
          </p:nvPr>
        </p:nvSpPr>
        <p:spPr/>
        <p:txBody>
          <a:bodyPr/>
          <a:lstStyle/>
          <a:p>
            <a:fld id="{738539AF-EB98-482F-8951-7F4A32E335CA}" type="slidenum">
              <a:rPr kumimoji="1" lang="ja-JP" altLang="en-US" smtClean="0"/>
              <a:t>‹#›</a:t>
            </a:fld>
            <a:endParaRPr kumimoji="1" lang="ja-JP" altLang="en-US"/>
          </a:p>
        </p:txBody>
      </p:sp>
    </p:spTree>
    <p:extLst>
      <p:ext uri="{BB962C8B-B14F-4D97-AF65-F5344CB8AC3E}">
        <p14:creationId xmlns:p14="http://schemas.microsoft.com/office/powerpoint/2010/main" val="378107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ja-JP" altLang="en-US"/>
          </a:p>
        </p:txBody>
      </p:sp>
      <p:sp>
        <p:nvSpPr>
          <p:cNvPr id="3" name="日期占位符 2"/>
          <p:cNvSpPr>
            <a:spLocks noGrp="1"/>
          </p:cNvSpPr>
          <p:nvPr>
            <p:ph type="dt" sz="half" idx="10"/>
          </p:nvPr>
        </p:nvSpPr>
        <p:spPr/>
        <p:txBody>
          <a:bodyPr/>
          <a:lstStyle/>
          <a:p>
            <a:fld id="{097A0AB6-A1FB-4EEB-AA5E-6F20A0085933}" type="datetimeFigureOut">
              <a:rPr kumimoji="1" lang="ja-JP" altLang="en-US" smtClean="0"/>
              <a:t>2012/6/11</a:t>
            </a:fld>
            <a:endParaRPr kumimoji="1" lang="ja-JP" altLang="en-US"/>
          </a:p>
        </p:txBody>
      </p:sp>
      <p:sp>
        <p:nvSpPr>
          <p:cNvPr id="4" name="页脚占位符 3"/>
          <p:cNvSpPr>
            <a:spLocks noGrp="1"/>
          </p:cNvSpPr>
          <p:nvPr>
            <p:ph type="ftr" sz="quarter" idx="11"/>
          </p:nvPr>
        </p:nvSpPr>
        <p:spPr/>
        <p:txBody>
          <a:bodyPr/>
          <a:lstStyle/>
          <a:p>
            <a:endParaRPr kumimoji="1" lang="ja-JP" altLang="en-US"/>
          </a:p>
        </p:txBody>
      </p:sp>
      <p:sp>
        <p:nvSpPr>
          <p:cNvPr id="5" name="灯片编号占位符 4"/>
          <p:cNvSpPr>
            <a:spLocks noGrp="1"/>
          </p:cNvSpPr>
          <p:nvPr>
            <p:ph type="sldNum" sz="quarter" idx="12"/>
          </p:nvPr>
        </p:nvSpPr>
        <p:spPr/>
        <p:txBody>
          <a:bodyPr/>
          <a:lstStyle/>
          <a:p>
            <a:fld id="{738539AF-EB98-482F-8951-7F4A32E335CA}" type="slidenum">
              <a:rPr kumimoji="1" lang="ja-JP" altLang="en-US" smtClean="0"/>
              <a:t>‹#›</a:t>
            </a:fld>
            <a:endParaRPr kumimoji="1" lang="ja-JP" altLang="en-US"/>
          </a:p>
        </p:txBody>
      </p:sp>
    </p:spTree>
    <p:extLst>
      <p:ext uri="{BB962C8B-B14F-4D97-AF65-F5344CB8AC3E}">
        <p14:creationId xmlns:p14="http://schemas.microsoft.com/office/powerpoint/2010/main" val="59168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97A0AB6-A1FB-4EEB-AA5E-6F20A0085933}" type="datetimeFigureOut">
              <a:rPr kumimoji="1" lang="ja-JP" altLang="en-US" smtClean="0"/>
              <a:t>2012/6/11</a:t>
            </a:fld>
            <a:endParaRPr kumimoji="1" lang="ja-JP" altLang="en-US"/>
          </a:p>
        </p:txBody>
      </p:sp>
      <p:sp>
        <p:nvSpPr>
          <p:cNvPr id="3" name="页脚占位符 2"/>
          <p:cNvSpPr>
            <a:spLocks noGrp="1"/>
          </p:cNvSpPr>
          <p:nvPr>
            <p:ph type="ftr" sz="quarter" idx="11"/>
          </p:nvPr>
        </p:nvSpPr>
        <p:spPr/>
        <p:txBody>
          <a:bodyPr/>
          <a:lstStyle/>
          <a:p>
            <a:endParaRPr kumimoji="1" lang="ja-JP" altLang="en-US"/>
          </a:p>
        </p:txBody>
      </p:sp>
      <p:sp>
        <p:nvSpPr>
          <p:cNvPr id="4" name="灯片编号占位符 3"/>
          <p:cNvSpPr>
            <a:spLocks noGrp="1"/>
          </p:cNvSpPr>
          <p:nvPr>
            <p:ph type="sldNum" sz="quarter" idx="12"/>
          </p:nvPr>
        </p:nvSpPr>
        <p:spPr/>
        <p:txBody>
          <a:bodyPr/>
          <a:lstStyle/>
          <a:p>
            <a:fld id="{738539AF-EB98-482F-8951-7F4A32E335CA}" type="slidenum">
              <a:rPr kumimoji="1" lang="ja-JP" altLang="en-US" smtClean="0"/>
              <a:t>‹#›</a:t>
            </a:fld>
            <a:endParaRPr kumimoji="1" lang="ja-JP" altLang="en-US"/>
          </a:p>
        </p:txBody>
      </p:sp>
    </p:spTree>
    <p:extLst>
      <p:ext uri="{BB962C8B-B14F-4D97-AF65-F5344CB8AC3E}">
        <p14:creationId xmlns:p14="http://schemas.microsoft.com/office/powerpoint/2010/main" val="3785389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kumimoji="1" lang="zh-CN" altLang="en-US" smtClean="0"/>
              <a:t>单击此处编辑母版标题样式</a:t>
            </a:r>
            <a:endParaRPr kumimoji="1" lang="ja-JP"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ja-JP"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097A0AB6-A1FB-4EEB-AA5E-6F20A0085933}" type="datetimeFigureOut">
              <a:rPr kumimoji="1" lang="ja-JP" altLang="en-US" smtClean="0"/>
              <a:t>2012/6/11</a:t>
            </a:fld>
            <a:endParaRPr kumimoji="1" lang="ja-JP" altLang="en-US"/>
          </a:p>
        </p:txBody>
      </p:sp>
      <p:sp>
        <p:nvSpPr>
          <p:cNvPr id="6" name="页脚占位符 5"/>
          <p:cNvSpPr>
            <a:spLocks noGrp="1"/>
          </p:cNvSpPr>
          <p:nvPr>
            <p:ph type="ftr" sz="quarter" idx="11"/>
          </p:nvPr>
        </p:nvSpPr>
        <p:spPr/>
        <p:txBody>
          <a:bodyPr/>
          <a:lstStyle/>
          <a:p>
            <a:endParaRPr kumimoji="1" lang="ja-JP" altLang="en-US"/>
          </a:p>
        </p:txBody>
      </p:sp>
      <p:sp>
        <p:nvSpPr>
          <p:cNvPr id="7" name="灯片编号占位符 6"/>
          <p:cNvSpPr>
            <a:spLocks noGrp="1"/>
          </p:cNvSpPr>
          <p:nvPr>
            <p:ph type="sldNum" sz="quarter" idx="12"/>
          </p:nvPr>
        </p:nvSpPr>
        <p:spPr/>
        <p:txBody>
          <a:bodyPr/>
          <a:lstStyle/>
          <a:p>
            <a:fld id="{738539AF-EB98-482F-8951-7F4A32E335CA}" type="slidenum">
              <a:rPr kumimoji="1" lang="ja-JP" altLang="en-US" smtClean="0"/>
              <a:t>‹#›</a:t>
            </a:fld>
            <a:endParaRPr kumimoji="1" lang="ja-JP" altLang="en-US"/>
          </a:p>
        </p:txBody>
      </p:sp>
    </p:spTree>
    <p:extLst>
      <p:ext uri="{BB962C8B-B14F-4D97-AF65-F5344CB8AC3E}">
        <p14:creationId xmlns:p14="http://schemas.microsoft.com/office/powerpoint/2010/main" val="235275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kumimoji="1" lang="zh-CN" altLang="en-US" smtClean="0"/>
              <a:t>单击此处编辑母版标题样式</a:t>
            </a:r>
            <a:endParaRPr kumimoji="1" lang="ja-JP"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097A0AB6-A1FB-4EEB-AA5E-6F20A0085933}" type="datetimeFigureOut">
              <a:rPr kumimoji="1" lang="ja-JP" altLang="en-US" smtClean="0"/>
              <a:t>2012/6/11</a:t>
            </a:fld>
            <a:endParaRPr kumimoji="1" lang="ja-JP" altLang="en-US"/>
          </a:p>
        </p:txBody>
      </p:sp>
      <p:sp>
        <p:nvSpPr>
          <p:cNvPr id="6" name="页脚占位符 5"/>
          <p:cNvSpPr>
            <a:spLocks noGrp="1"/>
          </p:cNvSpPr>
          <p:nvPr>
            <p:ph type="ftr" sz="quarter" idx="11"/>
          </p:nvPr>
        </p:nvSpPr>
        <p:spPr/>
        <p:txBody>
          <a:bodyPr/>
          <a:lstStyle/>
          <a:p>
            <a:endParaRPr kumimoji="1" lang="ja-JP" altLang="en-US"/>
          </a:p>
        </p:txBody>
      </p:sp>
      <p:sp>
        <p:nvSpPr>
          <p:cNvPr id="7" name="灯片编号占位符 6"/>
          <p:cNvSpPr>
            <a:spLocks noGrp="1"/>
          </p:cNvSpPr>
          <p:nvPr>
            <p:ph type="sldNum" sz="quarter" idx="12"/>
          </p:nvPr>
        </p:nvSpPr>
        <p:spPr/>
        <p:txBody>
          <a:bodyPr/>
          <a:lstStyle/>
          <a:p>
            <a:fld id="{738539AF-EB98-482F-8951-7F4A32E335CA}" type="slidenum">
              <a:rPr kumimoji="1" lang="ja-JP" altLang="en-US" smtClean="0"/>
              <a:t>‹#›</a:t>
            </a:fld>
            <a:endParaRPr kumimoji="1" lang="ja-JP" altLang="en-US"/>
          </a:p>
        </p:txBody>
      </p:sp>
    </p:spTree>
    <p:extLst>
      <p:ext uri="{BB962C8B-B14F-4D97-AF65-F5344CB8AC3E}">
        <p14:creationId xmlns:p14="http://schemas.microsoft.com/office/powerpoint/2010/main" val="1764447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ja-JP"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ja-JP"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A0AB6-A1FB-4EEB-AA5E-6F20A0085933}" type="datetimeFigureOut">
              <a:rPr kumimoji="1" lang="ja-JP" altLang="en-US" smtClean="0"/>
              <a:t>2012/6/11</a:t>
            </a:fld>
            <a:endParaRPr kumimoji="1" lang="ja-JP"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539AF-EB98-482F-8951-7F4A32E335CA}" type="slidenum">
              <a:rPr kumimoji="1" lang="ja-JP" altLang="en-US" smtClean="0"/>
              <a:t>‹#›</a:t>
            </a:fld>
            <a:endParaRPr kumimoji="1" lang="ja-JP" altLang="en-US"/>
          </a:p>
        </p:txBody>
      </p:sp>
    </p:spTree>
    <p:extLst>
      <p:ext uri="{BB962C8B-B14F-4D97-AF65-F5344CB8AC3E}">
        <p14:creationId xmlns:p14="http://schemas.microsoft.com/office/powerpoint/2010/main" val="3811701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Chapter3</a:t>
            </a:r>
            <a:r>
              <a:rPr kumimoji="1" lang="ja-JP" altLang="en-US" dirty="0" smtClean="0"/>
              <a:t>　クラス図（後半）</a:t>
            </a:r>
            <a:endParaRPr kumimoji="1" lang="ja-JP" altLang="en-US" dirty="0"/>
          </a:p>
        </p:txBody>
      </p:sp>
      <p:sp>
        <p:nvSpPr>
          <p:cNvPr id="3" name="コンテンツ プレースホルダー 2"/>
          <p:cNvSpPr>
            <a:spLocks noGrp="1"/>
          </p:cNvSpPr>
          <p:nvPr>
            <p:ph idx="1"/>
          </p:nvPr>
        </p:nvSpPr>
        <p:spPr>
          <a:xfrm>
            <a:off x="683568" y="1556792"/>
            <a:ext cx="8229600" cy="4525963"/>
          </a:xfrm>
        </p:spPr>
        <p:txBody>
          <a:bodyPr/>
          <a:lstStyle/>
          <a:p>
            <a:pPr marL="0" indent="0">
              <a:buNone/>
            </a:pPr>
            <a:r>
              <a:rPr kumimoji="1" lang="ja-JP" altLang="en-US" dirty="0" smtClean="0"/>
              <a:t>　　</a:t>
            </a:r>
            <a:endParaRPr kumimoji="1" lang="en-US" altLang="ja-JP" dirty="0" smtClean="0"/>
          </a:p>
          <a:p>
            <a:pPr marL="0" indent="0">
              <a:buNone/>
            </a:pPr>
            <a:endParaRPr lang="en-US" altLang="ja-JP" dirty="0"/>
          </a:p>
          <a:p>
            <a:pPr marL="0" indent="0">
              <a:buNone/>
            </a:pPr>
            <a:r>
              <a:rPr kumimoji="1" lang="ja-JP" altLang="en-US" dirty="0" smtClean="0"/>
              <a:t>　　　　　　　　</a:t>
            </a:r>
            <a:endParaRPr kumimoji="1" lang="en-US" altLang="ja-JP" dirty="0" smtClean="0"/>
          </a:p>
          <a:p>
            <a:pPr marL="0" indent="0">
              <a:buNone/>
            </a:pPr>
            <a:endParaRPr lang="en-US" altLang="ja-JP" dirty="0"/>
          </a:p>
          <a:p>
            <a:pPr marL="0" indent="0">
              <a:buNone/>
            </a:pPr>
            <a:r>
              <a:rPr kumimoji="1" lang="ja-JP" altLang="en-US" dirty="0" smtClean="0"/>
              <a:t>　　　　　　　　　　　　</a:t>
            </a:r>
            <a:r>
              <a:rPr kumimoji="1" lang="en-US" altLang="ja-JP" dirty="0" smtClean="0"/>
              <a:t>FM12014</a:t>
            </a:r>
            <a:r>
              <a:rPr kumimoji="1" lang="ja-JP" altLang="en-US" dirty="0" smtClean="0"/>
              <a:t>　劉鎧誠</a:t>
            </a:r>
            <a:endParaRPr kumimoji="1" lang="ja-JP" altLang="en-US" dirty="0"/>
          </a:p>
        </p:txBody>
      </p:sp>
    </p:spTree>
    <p:extLst>
      <p:ext uri="{BB962C8B-B14F-4D97-AF65-F5344CB8AC3E}">
        <p14:creationId xmlns:p14="http://schemas.microsoft.com/office/powerpoint/2010/main" val="2444794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ja-JP" altLang="en-US"/>
          </a:p>
        </p:txBody>
      </p:sp>
      <p:sp>
        <p:nvSpPr>
          <p:cNvPr id="3" name="内容占位符 2"/>
          <p:cNvSpPr>
            <a:spLocks noGrp="1"/>
          </p:cNvSpPr>
          <p:nvPr>
            <p:ph idx="1"/>
          </p:nvPr>
        </p:nvSpPr>
        <p:spPr/>
        <p:txBody>
          <a:bodyPr/>
          <a:lstStyle/>
          <a:p>
            <a:r>
              <a:rPr lang="ja-JP" altLang="en-US" dirty="0"/>
              <a:t>表</a:t>
            </a:r>
            <a:r>
              <a:rPr lang="ja-JP" altLang="en-US" dirty="0" smtClean="0"/>
              <a:t>記：　　　　　操作の呼び出し例：</a:t>
            </a:r>
            <a:endParaRPr kumimoji="1" lang="ja-JP" altLang="en-US" dirty="0"/>
          </a:p>
        </p:txBody>
      </p:sp>
      <p:graphicFrame>
        <p:nvGraphicFramePr>
          <p:cNvPr id="4" name="表格 3"/>
          <p:cNvGraphicFramePr>
            <a:graphicFrameLocks noGrp="1"/>
          </p:cNvGraphicFramePr>
          <p:nvPr>
            <p:extLst>
              <p:ext uri="{D42A27DB-BD31-4B8C-83A1-F6EECF244321}">
                <p14:modId xmlns:p14="http://schemas.microsoft.com/office/powerpoint/2010/main" val="2449592143"/>
              </p:ext>
            </p:extLst>
          </p:nvPr>
        </p:nvGraphicFramePr>
        <p:xfrm>
          <a:off x="539552" y="2492896"/>
          <a:ext cx="2088232" cy="1645920"/>
        </p:xfrm>
        <a:graphic>
          <a:graphicData uri="http://schemas.openxmlformats.org/drawingml/2006/table">
            <a:tbl>
              <a:tblPr firstRow="1" bandRow="1">
                <a:tableStyleId>{5C22544A-7EE6-4342-B048-85BDC9FD1C3A}</a:tableStyleId>
              </a:tblPr>
              <a:tblGrid>
                <a:gridCol w="2088232"/>
              </a:tblGrid>
              <a:tr h="360040">
                <a:tc>
                  <a:txBody>
                    <a:bodyPr/>
                    <a:lstStyle/>
                    <a:p>
                      <a:r>
                        <a:rPr kumimoji="1" lang="ja-JP" altLang="en-US" dirty="0" smtClean="0"/>
                        <a:t>タクシー</a:t>
                      </a:r>
                      <a:endParaRPr kumimoji="1" lang="ja-JP" altLang="en-US" dirty="0"/>
                    </a:p>
                  </a:txBody>
                  <a:tcPr/>
                </a:tc>
              </a:tr>
              <a:tr h="360040">
                <a:tc>
                  <a:txBody>
                    <a:bodyPr/>
                    <a:lstStyle/>
                    <a:p>
                      <a:r>
                        <a:rPr kumimoji="1" lang="ja-JP" altLang="en-US" u="sng" dirty="0" smtClean="0"/>
                        <a:t>定員＝４</a:t>
                      </a:r>
                      <a:endParaRPr kumimoji="1" lang="en-US" altLang="ja-JP" u="sng" dirty="0" smtClean="0"/>
                    </a:p>
                    <a:p>
                      <a:r>
                        <a:rPr kumimoji="1" lang="ja-JP" altLang="en-US" dirty="0" smtClean="0"/>
                        <a:t>運転手名</a:t>
                      </a:r>
                      <a:endParaRPr kumimoji="1" lang="ja-JP" altLang="en-US" dirty="0"/>
                    </a:p>
                  </a:txBody>
                  <a:tcPr/>
                </a:tc>
              </a:tr>
              <a:tr h="360040">
                <a:tc>
                  <a:txBody>
                    <a:bodyPr/>
                    <a:lstStyle/>
                    <a:p>
                      <a:r>
                        <a:rPr kumimoji="1" lang="ja-JP" altLang="en-US" u="sng" dirty="0" smtClean="0"/>
                        <a:t>生成（）</a:t>
                      </a:r>
                      <a:endParaRPr kumimoji="1" lang="en-US" altLang="ja-JP" u="sng" dirty="0" smtClean="0"/>
                    </a:p>
                    <a:p>
                      <a:r>
                        <a:rPr kumimoji="1" lang="ja-JP" altLang="en-US" dirty="0" smtClean="0"/>
                        <a:t>配車（）</a:t>
                      </a:r>
                      <a:endParaRPr kumimoji="1" lang="ja-JP" altLang="en-US" dirty="0"/>
                    </a:p>
                  </a:txBody>
                  <a:tcPr/>
                </a:tc>
              </a:tr>
            </a:tbl>
          </a:graphicData>
        </a:graphic>
      </p:graphicFrame>
      <p:sp>
        <p:nvSpPr>
          <p:cNvPr id="5" name="矩形 4"/>
          <p:cNvSpPr/>
          <p:nvPr/>
        </p:nvSpPr>
        <p:spPr>
          <a:xfrm>
            <a:off x="2817237" y="2492896"/>
            <a:ext cx="4536504"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クラススコープの操作はクラスに対して呼びます</a:t>
            </a:r>
            <a:endParaRPr kumimoji="1" lang="en-US" altLang="ja-JP" sz="1400" dirty="0" smtClean="0">
              <a:solidFill>
                <a:schemeClr val="tx1"/>
              </a:solidFill>
            </a:endParaRPr>
          </a:p>
          <a:p>
            <a:pPr algn="ctr"/>
            <a:endParaRPr lang="en-US" altLang="ja-JP" sz="1400" dirty="0" smtClean="0">
              <a:solidFill>
                <a:schemeClr val="tx1"/>
              </a:solidFill>
            </a:endParaRPr>
          </a:p>
          <a:p>
            <a:pPr algn="ctr"/>
            <a:r>
              <a:rPr kumimoji="1" lang="ja-JP" altLang="en-US" sz="1400" dirty="0" smtClean="0">
                <a:solidFill>
                  <a:schemeClr val="tx1"/>
                </a:solidFill>
              </a:rPr>
              <a:t>田中運転手のタクシー　＝</a:t>
            </a:r>
            <a:r>
              <a:rPr lang="ja-JP" altLang="en-US" sz="1400" dirty="0">
                <a:solidFill>
                  <a:schemeClr val="tx1"/>
                </a:solidFill>
              </a:rPr>
              <a:t>　</a:t>
            </a:r>
            <a:r>
              <a:rPr kumimoji="1" lang="ja-JP" altLang="en-US" sz="1400" dirty="0" smtClean="0">
                <a:solidFill>
                  <a:schemeClr val="tx1"/>
                </a:solidFill>
              </a:rPr>
              <a:t>　</a:t>
            </a:r>
            <a:endParaRPr kumimoji="1" lang="en-US" altLang="ja-JP" sz="1400" dirty="0" smtClean="0">
              <a:solidFill>
                <a:schemeClr val="tx1"/>
              </a:solidFill>
            </a:endParaRPr>
          </a:p>
          <a:p>
            <a:pPr algn="ctr"/>
            <a:r>
              <a:rPr lang="ja-JP" altLang="en-US" sz="1400" dirty="0">
                <a:solidFill>
                  <a:schemeClr val="tx1"/>
                </a:solidFill>
              </a:rPr>
              <a:t>鈴</a:t>
            </a:r>
            <a:r>
              <a:rPr lang="ja-JP" altLang="en-US" sz="1400" dirty="0" smtClean="0">
                <a:solidFill>
                  <a:schemeClr val="tx1"/>
                </a:solidFill>
              </a:rPr>
              <a:t>木運転手のタクシー　＝</a:t>
            </a:r>
            <a:r>
              <a:rPr lang="ja-JP" altLang="en-US" sz="1400" dirty="0" smtClean="0"/>
              <a:t>　</a:t>
            </a:r>
            <a:endParaRPr kumimoji="1" lang="ja-JP" altLang="en-US" sz="1400" dirty="0"/>
          </a:p>
        </p:txBody>
      </p:sp>
      <p:sp>
        <p:nvSpPr>
          <p:cNvPr id="6" name="矩形 5"/>
          <p:cNvSpPr/>
          <p:nvPr/>
        </p:nvSpPr>
        <p:spPr>
          <a:xfrm>
            <a:off x="6129605" y="3140968"/>
            <a:ext cx="100811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t>タクシー</a:t>
            </a:r>
            <a:r>
              <a:rPr kumimoji="1" lang="en-US" altLang="ja-JP" sz="900" dirty="0" smtClean="0"/>
              <a:t>.</a:t>
            </a:r>
            <a:r>
              <a:rPr kumimoji="1" lang="ja-JP" altLang="en-US" sz="900" dirty="0" smtClean="0"/>
              <a:t>生成（）</a:t>
            </a:r>
            <a:endParaRPr kumimoji="1" lang="en-US" altLang="ja-JP" sz="900" dirty="0" smtClean="0"/>
          </a:p>
          <a:p>
            <a:pPr algn="ctr"/>
            <a:r>
              <a:rPr lang="ja-JP" altLang="en-US" sz="900" dirty="0"/>
              <a:t>タクシ</a:t>
            </a:r>
            <a:r>
              <a:rPr lang="ja-JP" altLang="en-US" sz="900" dirty="0" smtClean="0"/>
              <a:t>ー</a:t>
            </a:r>
            <a:r>
              <a:rPr lang="en-US" altLang="ja-JP" sz="900" dirty="0" smtClean="0"/>
              <a:t>.</a:t>
            </a:r>
            <a:r>
              <a:rPr lang="ja-JP" altLang="en-US" sz="900" dirty="0" smtClean="0"/>
              <a:t>生成（）</a:t>
            </a:r>
            <a:endParaRPr kumimoji="1" lang="ja-JP" altLang="en-US" sz="900" dirty="0"/>
          </a:p>
        </p:txBody>
      </p:sp>
      <p:cxnSp>
        <p:nvCxnSpPr>
          <p:cNvPr id="8" name="直接连接符 7"/>
          <p:cNvCxnSpPr>
            <a:endCxn id="10" idx="2"/>
          </p:cNvCxnSpPr>
          <p:nvPr/>
        </p:nvCxnSpPr>
        <p:spPr>
          <a:xfrm flipV="1">
            <a:off x="6444208" y="2742693"/>
            <a:ext cx="1368152" cy="53782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7812360" y="2492896"/>
            <a:ext cx="720080" cy="4995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クラス</a:t>
            </a:r>
            <a:endParaRPr kumimoji="1" lang="ja-JP" altLang="en-US" sz="1000" dirty="0"/>
          </a:p>
        </p:txBody>
      </p:sp>
      <p:sp>
        <p:nvSpPr>
          <p:cNvPr id="12" name="圆角矩形 11"/>
          <p:cNvSpPr/>
          <p:nvPr/>
        </p:nvSpPr>
        <p:spPr>
          <a:xfrm>
            <a:off x="7596336" y="3280521"/>
            <a:ext cx="1080120" cy="5085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クラススコープ</a:t>
            </a:r>
            <a:endParaRPr kumimoji="1" lang="ja-JP" altLang="en-US" dirty="0"/>
          </a:p>
        </p:txBody>
      </p:sp>
      <p:cxnSp>
        <p:nvCxnSpPr>
          <p:cNvPr id="14" name="直接连接符 13"/>
          <p:cNvCxnSpPr>
            <a:endCxn id="12" idx="1"/>
          </p:cNvCxnSpPr>
          <p:nvPr/>
        </p:nvCxnSpPr>
        <p:spPr>
          <a:xfrm>
            <a:off x="7020272" y="3429000"/>
            <a:ext cx="576064" cy="105781"/>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817236" y="4437112"/>
            <a:ext cx="4536505" cy="15121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インスタンススコー</a:t>
            </a:r>
            <a:r>
              <a:rPr lang="ja-JP" altLang="en-US" sz="1200" dirty="0" smtClean="0">
                <a:solidFill>
                  <a:schemeClr val="tx1"/>
                </a:solidFill>
              </a:rPr>
              <a:t>プの操作はオブジェクトに対して呼び出す</a:t>
            </a:r>
            <a:endParaRPr lang="en-US" altLang="ja-JP" sz="1200" dirty="0" smtClean="0">
              <a:solidFill>
                <a:schemeClr val="tx1"/>
              </a:solidFill>
            </a:endParaRPr>
          </a:p>
          <a:p>
            <a:pPr algn="ctr"/>
            <a:endParaRPr kumimoji="1" lang="en-US" altLang="ja-JP" sz="1200" dirty="0">
              <a:solidFill>
                <a:schemeClr val="tx1"/>
              </a:solidFill>
            </a:endParaRPr>
          </a:p>
          <a:p>
            <a:pPr algn="ctr"/>
            <a:r>
              <a:rPr lang="ja-JP" altLang="en-US" sz="1200" dirty="0">
                <a:solidFill>
                  <a:schemeClr val="tx1"/>
                </a:solidFill>
              </a:rPr>
              <a:t>田</a:t>
            </a:r>
            <a:r>
              <a:rPr lang="ja-JP" altLang="en-US" sz="1200" dirty="0" smtClean="0">
                <a:solidFill>
                  <a:schemeClr val="tx1"/>
                </a:solidFill>
              </a:rPr>
              <a:t>中運転手のタクシー　＝　タクシー</a:t>
            </a:r>
            <a:r>
              <a:rPr lang="en-US" altLang="ja-JP" sz="1200" dirty="0" smtClean="0">
                <a:solidFill>
                  <a:schemeClr val="tx1"/>
                </a:solidFill>
              </a:rPr>
              <a:t>,</a:t>
            </a:r>
            <a:r>
              <a:rPr lang="ja-JP" altLang="en-US" sz="1200" dirty="0" smtClean="0">
                <a:solidFill>
                  <a:schemeClr val="tx1"/>
                </a:solidFill>
              </a:rPr>
              <a:t>生成（）</a:t>
            </a:r>
            <a:endParaRPr lang="en-US" altLang="ja-JP" sz="1200" dirty="0" smtClean="0">
              <a:solidFill>
                <a:schemeClr val="tx1"/>
              </a:solidFill>
            </a:endParaRPr>
          </a:p>
        </p:txBody>
      </p:sp>
      <p:sp>
        <p:nvSpPr>
          <p:cNvPr id="22" name="矩形 21"/>
          <p:cNvSpPr/>
          <p:nvPr/>
        </p:nvSpPr>
        <p:spPr>
          <a:xfrm>
            <a:off x="3059832" y="5517232"/>
            <a:ext cx="21602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田中運転手のタクシー</a:t>
            </a:r>
            <a:r>
              <a:rPr lang="en-US" altLang="ja-JP" sz="1200" dirty="0"/>
              <a:t>, </a:t>
            </a:r>
            <a:r>
              <a:rPr lang="ja-JP" altLang="en-US" sz="1200" dirty="0"/>
              <a:t>配車（）</a:t>
            </a:r>
          </a:p>
        </p:txBody>
      </p:sp>
      <p:cxnSp>
        <p:nvCxnSpPr>
          <p:cNvPr id="24" name="曲线连接符 23"/>
          <p:cNvCxnSpPr/>
          <p:nvPr/>
        </p:nvCxnSpPr>
        <p:spPr>
          <a:xfrm rot="16200000" flipH="1">
            <a:off x="3311860" y="5985284"/>
            <a:ext cx="648072" cy="288032"/>
          </a:xfrm>
          <a:prstGeom prst="curvedConnector3">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4860032" y="5661248"/>
            <a:ext cx="504056"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2915816" y="6237312"/>
            <a:ext cx="158417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オブジェクト</a:t>
            </a:r>
            <a:endParaRPr kumimoji="1" lang="ja-JP" altLang="en-US" dirty="0"/>
          </a:p>
        </p:txBody>
      </p:sp>
      <p:sp>
        <p:nvSpPr>
          <p:cNvPr id="30" name="矩形 29"/>
          <p:cNvSpPr/>
          <p:nvPr/>
        </p:nvSpPr>
        <p:spPr>
          <a:xfrm>
            <a:off x="5085488" y="6237312"/>
            <a:ext cx="2268253"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インスタンススコープ</a:t>
            </a:r>
            <a:endParaRPr kumimoji="1" lang="ja-JP" altLang="en-US" dirty="0"/>
          </a:p>
        </p:txBody>
      </p:sp>
      <p:sp>
        <p:nvSpPr>
          <p:cNvPr id="13" name="フリーフォーム 12"/>
          <p:cNvSpPr/>
          <p:nvPr/>
        </p:nvSpPr>
        <p:spPr>
          <a:xfrm>
            <a:off x="262200" y="3343275"/>
            <a:ext cx="373594" cy="1726006"/>
          </a:xfrm>
          <a:custGeom>
            <a:avLst/>
            <a:gdLst>
              <a:gd name="connsiteX0" fmla="*/ 373594 w 373594"/>
              <a:gd name="connsiteY0" fmla="*/ 0 h 1726006"/>
              <a:gd name="connsiteX1" fmla="*/ 2119 w 373594"/>
              <a:gd name="connsiteY1" fmla="*/ 528638 h 1726006"/>
              <a:gd name="connsiteX2" fmla="*/ 223575 w 373594"/>
              <a:gd name="connsiteY2" fmla="*/ 1578769 h 1726006"/>
              <a:gd name="connsiteX3" fmla="*/ 259294 w 373594"/>
              <a:gd name="connsiteY3" fmla="*/ 1693069 h 1726006"/>
            </a:gdLst>
            <a:ahLst/>
            <a:cxnLst>
              <a:cxn ang="0">
                <a:pos x="connsiteX0" y="connsiteY0"/>
              </a:cxn>
              <a:cxn ang="0">
                <a:pos x="connsiteX1" y="connsiteY1"/>
              </a:cxn>
              <a:cxn ang="0">
                <a:pos x="connsiteX2" y="connsiteY2"/>
              </a:cxn>
              <a:cxn ang="0">
                <a:pos x="connsiteX3" y="connsiteY3"/>
              </a:cxn>
            </a:cxnLst>
            <a:rect l="l" t="t" r="r" b="b"/>
            <a:pathLst>
              <a:path w="373594" h="1726006">
                <a:moveTo>
                  <a:pt x="373594" y="0"/>
                </a:moveTo>
                <a:cubicBezTo>
                  <a:pt x="200358" y="132755"/>
                  <a:pt x="27122" y="265510"/>
                  <a:pt x="2119" y="528638"/>
                </a:cubicBezTo>
                <a:cubicBezTo>
                  <a:pt x="-22884" y="791766"/>
                  <a:pt x="180713" y="1384697"/>
                  <a:pt x="223575" y="1578769"/>
                </a:cubicBezTo>
                <a:cubicBezTo>
                  <a:pt x="266437" y="1772841"/>
                  <a:pt x="262865" y="1732955"/>
                  <a:pt x="259294" y="16930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512118" y="4100513"/>
            <a:ext cx="373707" cy="1002359"/>
          </a:xfrm>
          <a:custGeom>
            <a:avLst/>
            <a:gdLst>
              <a:gd name="connsiteX0" fmla="*/ 373707 w 373707"/>
              <a:gd name="connsiteY0" fmla="*/ 0 h 1002359"/>
              <a:gd name="connsiteX1" fmla="*/ 345132 w 373707"/>
              <a:gd name="connsiteY1" fmla="*/ 514350 h 1002359"/>
              <a:gd name="connsiteX2" fmla="*/ 345132 w 373707"/>
              <a:gd name="connsiteY2" fmla="*/ 514350 h 1002359"/>
              <a:gd name="connsiteX3" fmla="*/ 52238 w 373707"/>
              <a:gd name="connsiteY3" fmla="*/ 978693 h 1002359"/>
              <a:gd name="connsiteX4" fmla="*/ 2232 w 373707"/>
              <a:gd name="connsiteY4" fmla="*/ 928687 h 1002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07" h="1002359">
                <a:moveTo>
                  <a:pt x="373707" y="0"/>
                </a:moveTo>
                <a:lnTo>
                  <a:pt x="345132" y="514350"/>
                </a:lnTo>
                <a:lnTo>
                  <a:pt x="345132" y="514350"/>
                </a:lnTo>
                <a:cubicBezTo>
                  <a:pt x="296316" y="591740"/>
                  <a:pt x="109388" y="909637"/>
                  <a:pt x="52238" y="978693"/>
                </a:cubicBezTo>
                <a:cubicBezTo>
                  <a:pt x="-4912" y="1047749"/>
                  <a:pt x="-2531" y="945356"/>
                  <a:pt x="2232" y="9286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79512" y="5102872"/>
            <a:ext cx="1512168" cy="34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インスタンススコープ</a:t>
            </a:r>
            <a:endParaRPr kumimoji="1" lang="ja-JP" altLang="en-US" sz="1200" dirty="0"/>
          </a:p>
        </p:txBody>
      </p:sp>
      <p:sp>
        <p:nvSpPr>
          <p:cNvPr id="17" name="フリーフォーム 16"/>
          <p:cNvSpPr/>
          <p:nvPr/>
        </p:nvSpPr>
        <p:spPr>
          <a:xfrm>
            <a:off x="1464469" y="3036094"/>
            <a:ext cx="785812" cy="1414462"/>
          </a:xfrm>
          <a:custGeom>
            <a:avLst/>
            <a:gdLst>
              <a:gd name="connsiteX0" fmla="*/ 0 w 785812"/>
              <a:gd name="connsiteY0" fmla="*/ 0 h 1414462"/>
              <a:gd name="connsiteX1" fmla="*/ 592931 w 785812"/>
              <a:gd name="connsiteY1" fmla="*/ 521494 h 1414462"/>
              <a:gd name="connsiteX2" fmla="*/ 785812 w 785812"/>
              <a:gd name="connsiteY2" fmla="*/ 1414462 h 1414462"/>
            </a:gdLst>
            <a:ahLst/>
            <a:cxnLst>
              <a:cxn ang="0">
                <a:pos x="connsiteX0" y="connsiteY0"/>
              </a:cxn>
              <a:cxn ang="0">
                <a:pos x="connsiteX1" y="connsiteY1"/>
              </a:cxn>
              <a:cxn ang="0">
                <a:pos x="connsiteX2" y="connsiteY2"/>
              </a:cxn>
            </a:cxnLst>
            <a:rect l="l" t="t" r="r" b="b"/>
            <a:pathLst>
              <a:path w="785812" h="1414462">
                <a:moveTo>
                  <a:pt x="0" y="0"/>
                </a:moveTo>
                <a:cubicBezTo>
                  <a:pt x="230981" y="142875"/>
                  <a:pt x="461962" y="285750"/>
                  <a:pt x="592931" y="521494"/>
                </a:cubicBezTo>
                <a:cubicBezTo>
                  <a:pt x="723900" y="757238"/>
                  <a:pt x="752475" y="1259681"/>
                  <a:pt x="785812" y="14144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p:cNvSpPr/>
          <p:nvPr/>
        </p:nvSpPr>
        <p:spPr>
          <a:xfrm>
            <a:off x="1243013" y="3686175"/>
            <a:ext cx="1000125" cy="750094"/>
          </a:xfrm>
          <a:custGeom>
            <a:avLst/>
            <a:gdLst>
              <a:gd name="connsiteX0" fmla="*/ 0 w 1000125"/>
              <a:gd name="connsiteY0" fmla="*/ 0 h 750094"/>
              <a:gd name="connsiteX1" fmla="*/ 1000125 w 1000125"/>
              <a:gd name="connsiteY1" fmla="*/ 750094 h 750094"/>
            </a:gdLst>
            <a:ahLst/>
            <a:cxnLst>
              <a:cxn ang="0">
                <a:pos x="connsiteX0" y="connsiteY0"/>
              </a:cxn>
              <a:cxn ang="0">
                <a:pos x="connsiteX1" y="connsiteY1"/>
              </a:cxn>
            </a:cxnLst>
            <a:rect l="l" t="t" r="r" b="b"/>
            <a:pathLst>
              <a:path w="1000125" h="750094">
                <a:moveTo>
                  <a:pt x="0" y="0"/>
                </a:moveTo>
                <a:lnTo>
                  <a:pt x="1000125" y="75009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1857375" y="4365104"/>
            <a:ext cx="842417"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t>クラススコープ</a:t>
            </a:r>
            <a:endParaRPr kumimoji="1" lang="ja-JP" altLang="en-US" sz="1100" dirty="0"/>
          </a:p>
        </p:txBody>
      </p:sp>
    </p:spTree>
    <p:extLst>
      <p:ext uri="{BB962C8B-B14F-4D97-AF65-F5344CB8AC3E}">
        <p14:creationId xmlns:p14="http://schemas.microsoft.com/office/powerpoint/2010/main" val="2038509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en-US" dirty="0" smtClean="0"/>
              <a:t>パラメタライズド</a:t>
            </a:r>
            <a:r>
              <a:rPr kumimoji="1" lang="ja-JP" altLang="en-US" dirty="0" smtClean="0"/>
              <a:t>クラス</a:t>
            </a:r>
            <a:endParaRPr kumimoji="1" lang="ja-JP" altLang="en-US" dirty="0"/>
          </a:p>
        </p:txBody>
      </p:sp>
      <p:sp>
        <p:nvSpPr>
          <p:cNvPr id="3" name="内容占位符 2"/>
          <p:cNvSpPr>
            <a:spLocks noGrp="1"/>
          </p:cNvSpPr>
          <p:nvPr>
            <p:ph idx="1"/>
          </p:nvPr>
        </p:nvSpPr>
        <p:spPr/>
        <p:txBody>
          <a:bodyPr/>
          <a:lstStyle/>
          <a:p>
            <a:pPr marL="0" indent="0">
              <a:buNone/>
            </a:pPr>
            <a:endParaRPr kumimoji="1" lang="en-US" altLang="ja-JP" dirty="0" smtClean="0"/>
          </a:p>
          <a:p>
            <a:r>
              <a:rPr kumimoji="1" lang="ja-JP" altLang="en-US" dirty="0" smtClean="0"/>
              <a:t>仮パラメタ名　</a:t>
            </a:r>
            <a:r>
              <a:rPr lang="en-US" altLang="ja-JP" dirty="0" smtClean="0"/>
              <a:t>:</a:t>
            </a:r>
            <a:r>
              <a:rPr lang="ja-JP" altLang="en-US" dirty="0" smtClean="0"/>
              <a:t>　型　＝　デフォルト値</a:t>
            </a:r>
            <a:endParaRPr kumimoji="1" lang="ja-JP" altLang="en-US" dirty="0"/>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608" y="2996952"/>
            <a:ext cx="432048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971600" y="5013176"/>
            <a:ext cx="360040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顧客リスト</a:t>
            </a:r>
            <a:r>
              <a:rPr kumimoji="1" lang="en-US" altLang="ja-JP" dirty="0" smtClean="0"/>
              <a:t>&lt;</a:t>
            </a:r>
            <a:r>
              <a:rPr kumimoji="1" lang="ja-JP" altLang="en-US" dirty="0" smtClean="0"/>
              <a:t>顧客タイプ</a:t>
            </a:r>
            <a:r>
              <a:rPr kumimoji="1" lang="en-US" altLang="ja-JP" dirty="0" smtClean="0"/>
              <a:t>-&gt;</a:t>
            </a:r>
            <a:r>
              <a:rPr kumimoji="1" lang="ja-JP" altLang="en-US" dirty="0" smtClean="0"/>
              <a:t>法人</a:t>
            </a:r>
            <a:r>
              <a:rPr kumimoji="1" lang="en-US" altLang="ja-JP" dirty="0" smtClean="0"/>
              <a:t>&gt;</a:t>
            </a:r>
          </a:p>
        </p:txBody>
      </p:sp>
      <p:sp>
        <p:nvSpPr>
          <p:cNvPr id="5" name="正方形/長方形 4"/>
          <p:cNvSpPr/>
          <p:nvPr/>
        </p:nvSpPr>
        <p:spPr>
          <a:xfrm>
            <a:off x="5940152" y="5337212"/>
            <a:ext cx="1800200" cy="540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暗黙的束縛</a:t>
            </a:r>
            <a:endParaRPr lang="en-US" altLang="ja-JP" dirty="0" smtClean="0"/>
          </a:p>
          <a:p>
            <a:pPr algn="ctr"/>
            <a:r>
              <a:rPr kumimoji="1" lang="en-US" altLang="ja-JP" dirty="0" smtClean="0"/>
              <a:t>(Implicit binding)</a:t>
            </a:r>
            <a:endParaRPr kumimoji="1" lang="ja-JP" altLang="en-US" dirty="0"/>
          </a:p>
        </p:txBody>
      </p:sp>
      <p:cxnSp>
        <p:nvCxnSpPr>
          <p:cNvPr id="7" name="直線矢印コネクタ 6"/>
          <p:cNvCxnSpPr>
            <a:stCxn id="4" idx="3"/>
            <a:endCxn id="5" idx="1"/>
          </p:cNvCxnSpPr>
          <p:nvPr/>
        </p:nvCxnSpPr>
        <p:spPr>
          <a:xfrm>
            <a:off x="4572000" y="5337212"/>
            <a:ext cx="1368152" cy="2700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250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ja-JP" altLang="en-US" dirty="0" smtClean="0"/>
              <a:t>制約（～アドバンス）</a:t>
            </a:r>
            <a:endParaRPr kumimoji="1" lang="ja-JP" altLang="en-US" dirty="0"/>
          </a:p>
        </p:txBody>
      </p:sp>
      <p:sp>
        <p:nvSpPr>
          <p:cNvPr id="3" name="内容占位符 2"/>
          <p:cNvSpPr>
            <a:spLocks noGrp="1"/>
          </p:cNvSpPr>
          <p:nvPr>
            <p:ph idx="1"/>
          </p:nvPr>
        </p:nvSpPr>
        <p:spPr/>
        <p:txBody>
          <a:bodyPr>
            <a:normAutofit/>
          </a:bodyPr>
          <a:lstStyle/>
          <a:p>
            <a:r>
              <a:rPr lang="ja-JP" altLang="en-US" sz="2400" dirty="0" smtClean="0"/>
              <a:t>制約を用いてモデルに条件や制限を付けることができる</a:t>
            </a:r>
            <a:endParaRPr lang="en-US" altLang="ja-JP" sz="2400" dirty="0" smtClean="0"/>
          </a:p>
          <a:p>
            <a:r>
              <a:rPr kumimoji="1" lang="ja-JP" altLang="en-US" sz="2400" dirty="0" smtClean="0"/>
              <a:t>制約を設定することにより、モデルの意味をより正確に伝えることが可能</a:t>
            </a:r>
            <a:endParaRPr kumimoji="1" lang="en-US" altLang="ja-JP" sz="2400" dirty="0" smtClean="0"/>
          </a:p>
          <a:p>
            <a:r>
              <a:rPr lang="ja-JP" altLang="en-US" sz="2400" dirty="0" smtClean="0"/>
              <a:t>制約は｛｝の中に記述する</a:t>
            </a:r>
            <a:endParaRPr kumimoji="1" lang="ja-JP" altLang="en-US" sz="2400"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608" y="3573016"/>
            <a:ext cx="4896544" cy="11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002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ja-JP" altLang="en-US" sz="3600" dirty="0" smtClean="0"/>
              <a:t>クラス図の関係その３～</a:t>
            </a:r>
            <a:r>
              <a:rPr kumimoji="1" lang="en-US" altLang="ja-JP" sz="3600" dirty="0" smtClean="0"/>
              <a:t>(</a:t>
            </a:r>
            <a:r>
              <a:rPr kumimoji="1" lang="ja-JP" altLang="en-US" sz="3600" dirty="0" smtClean="0"/>
              <a:t>アドバンス</a:t>
            </a:r>
            <a:r>
              <a:rPr kumimoji="1" lang="en-US" altLang="ja-JP" sz="3600" dirty="0" smtClean="0"/>
              <a:t>)</a:t>
            </a:r>
            <a:r>
              <a:rPr kumimoji="1" lang="ja-JP" altLang="en-US" sz="3600" dirty="0" smtClean="0"/>
              <a:t>～</a:t>
            </a:r>
            <a:endParaRPr kumimoji="1" lang="ja-JP" altLang="en-US" sz="3600" dirty="0"/>
          </a:p>
        </p:txBody>
      </p:sp>
      <p:sp>
        <p:nvSpPr>
          <p:cNvPr id="3" name="内容占位符 2"/>
          <p:cNvSpPr>
            <a:spLocks noGrp="1"/>
          </p:cNvSpPr>
          <p:nvPr>
            <p:ph idx="1"/>
          </p:nvPr>
        </p:nvSpPr>
        <p:spPr/>
        <p:txBody>
          <a:bodyPr>
            <a:normAutofit/>
          </a:bodyPr>
          <a:lstStyle/>
          <a:p>
            <a:r>
              <a:rPr lang="ja-JP" altLang="en-US" sz="2000" dirty="0" smtClean="0"/>
              <a:t>コンポジション集約（～アドバンス）</a:t>
            </a:r>
            <a:endParaRPr kumimoji="1" lang="ja-JP" altLang="en-US" sz="2000"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5616" y="2204864"/>
            <a:ext cx="4420543" cy="276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509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ja-JP" altLang="en-US"/>
          </a:p>
        </p:txBody>
      </p:sp>
      <p:sp>
        <p:nvSpPr>
          <p:cNvPr id="3" name="内容占位符 2"/>
          <p:cNvSpPr>
            <a:spLocks noGrp="1"/>
          </p:cNvSpPr>
          <p:nvPr>
            <p:ph idx="1"/>
          </p:nvPr>
        </p:nvSpPr>
        <p:spPr/>
        <p:txBody>
          <a:bodyPr/>
          <a:lstStyle/>
          <a:p>
            <a:r>
              <a:rPr kumimoji="1" lang="ja-JP" altLang="en-US" dirty="0" smtClean="0"/>
              <a:t>コンポジション集約の他の表記方法</a:t>
            </a:r>
            <a:endParaRPr kumimoji="1" lang="en-US" altLang="ja-JP" dirty="0" smtClean="0"/>
          </a:p>
          <a:p>
            <a:pPr marL="0" indent="0">
              <a:buNone/>
            </a:pPr>
            <a:r>
              <a:rPr kumimoji="1" lang="ja-JP" altLang="en-US" dirty="0" smtClean="0"/>
              <a:t>　</a:t>
            </a:r>
            <a:r>
              <a:rPr kumimoji="1" lang="ja-JP" altLang="en-US" sz="1400" dirty="0" smtClean="0"/>
              <a:t>部分側のクラスを入れ子にする</a:t>
            </a:r>
            <a:endParaRPr kumimoji="1" lang="en-US" altLang="ja-JP" sz="1400" dirty="0" smtClean="0"/>
          </a:p>
          <a:p>
            <a:pPr marL="0" indent="0">
              <a:buNone/>
            </a:pPr>
            <a:r>
              <a:rPr lang="ja-JP" altLang="en-US" sz="1400" dirty="0"/>
              <a:t>　</a:t>
            </a:r>
            <a:r>
              <a:rPr lang="ja-JP" altLang="en-US" sz="1400" dirty="0" smtClean="0"/>
              <a:t>　入れ子のクラスは多重度を内部の右上に配置できる</a:t>
            </a:r>
            <a:endParaRPr kumimoji="1" lang="ja-JP" altLang="en-US" sz="1400"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9592" y="3212976"/>
            <a:ext cx="4733727" cy="198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222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ja-JP" altLang="en-US"/>
          </a:p>
        </p:txBody>
      </p:sp>
      <p:sp>
        <p:nvSpPr>
          <p:cNvPr id="3" name="内容占位符 2"/>
          <p:cNvSpPr>
            <a:spLocks noGrp="1"/>
          </p:cNvSpPr>
          <p:nvPr>
            <p:ph idx="1"/>
          </p:nvPr>
        </p:nvSpPr>
        <p:spPr/>
        <p:txBody>
          <a:bodyPr/>
          <a:lstStyle/>
          <a:p>
            <a:r>
              <a:rPr kumimoji="1" lang="ja-JP" altLang="en-US" sz="2400" dirty="0" smtClean="0"/>
              <a:t>コンポジション集約を属性で表現した例</a:t>
            </a:r>
            <a:endParaRPr kumimoji="1" lang="en-US" altLang="ja-JP" sz="2400" dirty="0" smtClean="0"/>
          </a:p>
          <a:p>
            <a:endParaRPr lang="en-US" altLang="ja-JP" dirty="0"/>
          </a:p>
          <a:p>
            <a:endParaRPr kumimoji="1" lang="en-US" altLang="ja-JP" dirty="0" smtClean="0"/>
          </a:p>
          <a:p>
            <a:endParaRPr lang="en-US" altLang="ja-JP" dirty="0"/>
          </a:p>
          <a:p>
            <a:endParaRPr lang="en-US" altLang="ja-JP" dirty="0" smtClean="0"/>
          </a:p>
          <a:p>
            <a:r>
              <a:rPr lang="ja-JP" altLang="en-US" sz="2400" dirty="0" smtClean="0"/>
              <a:t>設計</a:t>
            </a:r>
            <a:r>
              <a:rPr lang="ja-JP" altLang="en-US" sz="2400" dirty="0"/>
              <a:t>段階で基本データ型を指定した例</a:t>
            </a:r>
          </a:p>
          <a:p>
            <a:endParaRPr kumimoji="1" lang="ja-JP" altLang="en-US" dirty="0"/>
          </a:p>
        </p:txBody>
      </p:sp>
      <p:graphicFrame>
        <p:nvGraphicFramePr>
          <p:cNvPr id="4" name="表格 3"/>
          <p:cNvGraphicFramePr>
            <a:graphicFrameLocks noGrp="1"/>
          </p:cNvGraphicFramePr>
          <p:nvPr>
            <p:extLst>
              <p:ext uri="{D42A27DB-BD31-4B8C-83A1-F6EECF244321}">
                <p14:modId xmlns:p14="http://schemas.microsoft.com/office/powerpoint/2010/main" val="1176522794"/>
              </p:ext>
            </p:extLst>
          </p:nvPr>
        </p:nvGraphicFramePr>
        <p:xfrm>
          <a:off x="1259632" y="2204864"/>
          <a:ext cx="6096000" cy="1896106"/>
        </p:xfrm>
        <a:graphic>
          <a:graphicData uri="http://schemas.openxmlformats.org/drawingml/2006/table">
            <a:tbl>
              <a:tblPr firstRow="1" bandRow="1">
                <a:tableStyleId>{5C22544A-7EE6-4342-B048-85BDC9FD1C3A}</a:tableStyleId>
              </a:tblPr>
              <a:tblGrid>
                <a:gridCol w="6096000"/>
              </a:tblGrid>
              <a:tr h="490853">
                <a:tc>
                  <a:txBody>
                    <a:bodyPr/>
                    <a:lstStyle/>
                    <a:p>
                      <a:r>
                        <a:rPr kumimoji="1" lang="ja-JP" altLang="en-US" dirty="0" smtClean="0"/>
                        <a:t>ノートパソコン</a:t>
                      </a:r>
                      <a:endParaRPr kumimoji="1" lang="ja-JP" altLang="en-US" dirty="0"/>
                    </a:p>
                  </a:txBody>
                  <a:tcPr/>
                </a:tc>
              </a:tr>
              <a:tr h="490853">
                <a:tc>
                  <a:txBody>
                    <a:bodyPr/>
                    <a:lstStyle/>
                    <a:p>
                      <a:r>
                        <a:rPr kumimoji="1" lang="ja-JP" altLang="en-US" dirty="0" smtClean="0"/>
                        <a:t>補助記憶装置</a:t>
                      </a:r>
                      <a:r>
                        <a:rPr kumimoji="1" lang="en-US" altLang="ja-JP" dirty="0" smtClean="0"/>
                        <a:t>[0..*]</a:t>
                      </a:r>
                      <a:r>
                        <a:rPr kumimoji="1" lang="en-US" altLang="ja-JP" baseline="0" dirty="0" smtClean="0"/>
                        <a:t> :</a:t>
                      </a:r>
                      <a:r>
                        <a:rPr kumimoji="1" lang="ja-JP" altLang="en-US" baseline="0" dirty="0" smtClean="0"/>
                        <a:t>ハードディスク</a:t>
                      </a:r>
                      <a:endParaRPr kumimoji="1" lang="en-US" altLang="ja-JP" baseline="0" dirty="0" smtClean="0"/>
                    </a:p>
                    <a:p>
                      <a:r>
                        <a:rPr kumimoji="1" lang="ja-JP" altLang="en-US" dirty="0" smtClean="0"/>
                        <a:t>表示装置</a:t>
                      </a:r>
                      <a:r>
                        <a:rPr kumimoji="1" lang="en-US" altLang="ja-JP" dirty="0" smtClean="0"/>
                        <a:t>[1] :</a:t>
                      </a:r>
                      <a:r>
                        <a:rPr kumimoji="1" lang="ja-JP" altLang="en-US" dirty="0" smtClean="0"/>
                        <a:t>液晶ディスプレイ</a:t>
                      </a:r>
                      <a:endParaRPr kumimoji="1" lang="en-US" altLang="ja-JP" dirty="0" smtClean="0"/>
                    </a:p>
                    <a:p>
                      <a:r>
                        <a:rPr kumimoji="1" lang="ja-JP" altLang="en-US" dirty="0" smtClean="0"/>
                        <a:t>入力装置</a:t>
                      </a:r>
                      <a:r>
                        <a:rPr kumimoji="1" lang="en-US" altLang="ja-JP" dirty="0" smtClean="0"/>
                        <a:t>[1] :</a:t>
                      </a:r>
                      <a:r>
                        <a:rPr kumimoji="1" lang="en-US" altLang="ja-JP" baseline="0" dirty="0" smtClean="0"/>
                        <a:t> </a:t>
                      </a:r>
                      <a:r>
                        <a:rPr kumimoji="1" lang="ja-JP" altLang="en-US" baseline="0" dirty="0" smtClean="0"/>
                        <a:t>キーボード</a:t>
                      </a:r>
                      <a:endParaRPr kumimoji="1" lang="ja-JP" altLang="en-US" dirty="0"/>
                    </a:p>
                  </a:txBody>
                  <a:tcPr/>
                </a:tc>
              </a:tr>
              <a:tr h="490853">
                <a:tc>
                  <a:txBody>
                    <a:bodyPr/>
                    <a:lstStyle/>
                    <a:p>
                      <a:endParaRPr kumimoji="1" lang="ja-JP" altLang="en-US" dirty="0"/>
                    </a:p>
                  </a:txBody>
                  <a:tcPr/>
                </a:tc>
              </a:tr>
            </a:tbl>
          </a:graphicData>
        </a:graphic>
      </p:graphicFrame>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47864" y="4869160"/>
            <a:ext cx="3483521" cy="133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709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ja-JP" altLang="en-US"/>
          </a:p>
        </p:txBody>
      </p:sp>
      <p:sp>
        <p:nvSpPr>
          <p:cNvPr id="3" name="内容占位符 2"/>
          <p:cNvSpPr>
            <a:spLocks noGrp="1"/>
          </p:cNvSpPr>
          <p:nvPr>
            <p:ph idx="1"/>
          </p:nvPr>
        </p:nvSpPr>
        <p:spPr/>
        <p:txBody>
          <a:bodyPr/>
          <a:lstStyle/>
          <a:p>
            <a:r>
              <a:rPr kumimoji="1" lang="ja-JP" altLang="en-US" dirty="0" smtClean="0"/>
              <a:t>関連、集約、コンポジション集約の違い</a:t>
            </a:r>
            <a:endParaRPr kumimoji="1" lang="ja-JP" altLang="en-US" dirty="0"/>
          </a:p>
        </p:txBody>
      </p:sp>
      <p:graphicFrame>
        <p:nvGraphicFramePr>
          <p:cNvPr id="4" name="表格 3"/>
          <p:cNvGraphicFramePr>
            <a:graphicFrameLocks noGrp="1"/>
          </p:cNvGraphicFramePr>
          <p:nvPr>
            <p:extLst>
              <p:ext uri="{D42A27DB-BD31-4B8C-83A1-F6EECF244321}">
                <p14:modId xmlns:p14="http://schemas.microsoft.com/office/powerpoint/2010/main" val="102160327"/>
              </p:ext>
            </p:extLst>
          </p:nvPr>
        </p:nvGraphicFramePr>
        <p:xfrm>
          <a:off x="971600" y="2276872"/>
          <a:ext cx="6096000" cy="384048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kumimoji="1" lang="ja-JP" altLang="en-US" dirty="0" smtClean="0"/>
                        <a:t>関連</a:t>
                      </a:r>
                      <a:endParaRPr kumimoji="1" lang="ja-JP" altLang="en-US" dirty="0"/>
                    </a:p>
                  </a:txBody>
                  <a:tcPr/>
                </a:tc>
                <a:tc>
                  <a:txBody>
                    <a:bodyPr/>
                    <a:lstStyle/>
                    <a:p>
                      <a:r>
                        <a:rPr kumimoji="1" lang="ja-JP" altLang="en-US" dirty="0" smtClean="0"/>
                        <a:t>関係はあるが全体を部分ではない</a:t>
                      </a:r>
                      <a:endParaRPr kumimoji="1" lang="ja-JP" altLang="en-US" dirty="0"/>
                    </a:p>
                  </a:txBody>
                  <a:tcPr/>
                </a:tc>
              </a:tr>
              <a:tr h="370840">
                <a:tc>
                  <a:txBody>
                    <a:bodyPr/>
                    <a:lstStyle/>
                    <a:p>
                      <a:r>
                        <a:rPr kumimoji="1" lang="ja-JP" altLang="en-US" dirty="0" smtClean="0"/>
                        <a:t>集約</a:t>
                      </a:r>
                      <a:endParaRPr kumimoji="1" lang="ja-JP" altLang="en-US" dirty="0"/>
                    </a:p>
                  </a:txBody>
                  <a:tcPr/>
                </a:tc>
                <a:tc>
                  <a:txBody>
                    <a:bodyPr/>
                    <a:lstStyle/>
                    <a:p>
                      <a:r>
                        <a:rPr kumimoji="1" lang="ja-JP" altLang="en-US" dirty="0" smtClean="0"/>
                        <a:t>全体と部分の関係</a:t>
                      </a:r>
                      <a:endParaRPr kumimoji="1" lang="en-US" altLang="ja-JP" dirty="0" smtClean="0"/>
                    </a:p>
                    <a:p>
                      <a:r>
                        <a:rPr kumimoji="1" lang="ja-JP" altLang="en-US" dirty="0" smtClean="0"/>
                        <a:t>全体を部分のライフサイクル</a:t>
                      </a:r>
                      <a:endParaRPr kumimoji="1" lang="en-US" altLang="ja-JP" dirty="0" smtClean="0"/>
                    </a:p>
                    <a:p>
                      <a:r>
                        <a:rPr kumimoji="1" lang="ja-JP" altLang="en-US" dirty="0" smtClean="0"/>
                        <a:t>弱い所有関係</a:t>
                      </a:r>
                      <a:endParaRPr kumimoji="1" lang="en-US" altLang="ja-JP" dirty="0" smtClean="0"/>
                    </a:p>
                    <a:p>
                      <a:r>
                        <a:rPr kumimoji="1" lang="ja-JP" altLang="en-US" dirty="0" smtClean="0"/>
                        <a:t>複数のオブジェクトによる部分の共有が可能</a:t>
                      </a:r>
                      <a:endParaRPr kumimoji="1" lang="ja-JP" altLang="en-US" dirty="0"/>
                    </a:p>
                  </a:txBody>
                  <a:tcPr/>
                </a:tc>
              </a:tr>
              <a:tr h="370840">
                <a:tc>
                  <a:txBody>
                    <a:bodyPr/>
                    <a:lstStyle/>
                    <a:p>
                      <a:r>
                        <a:rPr kumimoji="1" lang="ja-JP" altLang="en-US" dirty="0" smtClean="0"/>
                        <a:t>コンポジション集約</a:t>
                      </a:r>
                      <a:endParaRPr kumimoji="1" lang="ja-JP" altLang="en-US" dirty="0"/>
                    </a:p>
                  </a:txBody>
                  <a:tcPr/>
                </a:tc>
                <a:tc>
                  <a:txBody>
                    <a:bodyPr/>
                    <a:lstStyle/>
                    <a:p>
                      <a:r>
                        <a:rPr kumimoji="1" lang="ja-JP" altLang="en-US" dirty="0" smtClean="0"/>
                        <a:t>全体と部分の関係</a:t>
                      </a:r>
                      <a:endParaRPr kumimoji="1" lang="en-US" altLang="ja-JP" dirty="0" smtClean="0"/>
                    </a:p>
                    <a:p>
                      <a:r>
                        <a:rPr kumimoji="1" lang="ja-JP" altLang="en-US" dirty="0" smtClean="0"/>
                        <a:t>全体と部分のライフサイクルが同一</a:t>
                      </a:r>
                      <a:endParaRPr kumimoji="1" lang="en-US" altLang="ja-JP" dirty="0" smtClean="0"/>
                    </a:p>
                    <a:p>
                      <a:r>
                        <a:rPr kumimoji="1" lang="ja-JP" altLang="en-US" dirty="0" smtClean="0"/>
                        <a:t>強い所有関係</a:t>
                      </a:r>
                      <a:endParaRPr kumimoji="1" lang="en-US" altLang="ja-JP" dirty="0" smtClean="0"/>
                    </a:p>
                    <a:p>
                      <a:r>
                        <a:rPr kumimoji="1" lang="ja-JP" altLang="en-US" dirty="0" smtClean="0"/>
                        <a:t>複数のオブジェクトによる部分の共有は不可</a:t>
                      </a:r>
                      <a:endParaRPr kumimoji="1" lang="ja-JP" altLang="en-US" dirty="0"/>
                    </a:p>
                  </a:txBody>
                  <a:tcPr/>
                </a:tc>
              </a:tr>
            </a:tbl>
          </a:graphicData>
        </a:graphic>
      </p:graphicFrame>
    </p:spTree>
    <p:extLst>
      <p:ext uri="{BB962C8B-B14F-4D97-AF65-F5344CB8AC3E}">
        <p14:creationId xmlns:p14="http://schemas.microsoft.com/office/powerpoint/2010/main" val="3550771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ja-JP" sz="3100" dirty="0" smtClean="0"/>
              <a:t/>
            </a:r>
            <a:br>
              <a:rPr lang="en-US" altLang="ja-JP" sz="3100" dirty="0" smtClean="0"/>
            </a:br>
            <a:r>
              <a:rPr lang="ja-JP" altLang="en-US" sz="3100" dirty="0" smtClean="0"/>
              <a:t>タグ</a:t>
            </a:r>
            <a:r>
              <a:rPr lang="ja-JP" altLang="en-US" sz="3100" dirty="0"/>
              <a:t>付値　</a:t>
            </a:r>
            <a:r>
              <a:rPr lang="en-US" altLang="ja-JP" sz="2700" dirty="0"/>
              <a:t>UML</a:t>
            </a:r>
            <a:r>
              <a:rPr lang="ja-JP" altLang="en-US" sz="2700" dirty="0"/>
              <a:t>２</a:t>
            </a:r>
            <a:r>
              <a:rPr lang="en-US" altLang="ja-JP" sz="2700" dirty="0"/>
              <a:t>.x</a:t>
            </a:r>
            <a:r>
              <a:rPr lang="ja-JP" altLang="en-US" sz="2700" dirty="0"/>
              <a:t> メタ属性その２</a:t>
            </a:r>
            <a:r>
              <a:rPr lang="en-US" altLang="ja-JP" sz="2700" dirty="0"/>
              <a:t>(</a:t>
            </a:r>
            <a:r>
              <a:rPr lang="ja-JP" altLang="en-US" sz="2700" dirty="0"/>
              <a:t>～アドバンス）</a:t>
            </a:r>
            <a:r>
              <a:rPr lang="en-US" altLang="ja-JP" sz="4800" dirty="0"/>
              <a:t/>
            </a:r>
            <a:br>
              <a:rPr lang="en-US" altLang="ja-JP" sz="4800" dirty="0"/>
            </a:br>
            <a:endParaRPr kumimoji="1" lang="ja-JP" altLang="en-US" dirty="0"/>
          </a:p>
        </p:txBody>
      </p:sp>
      <p:sp>
        <p:nvSpPr>
          <p:cNvPr id="3" name="内容占位符 2"/>
          <p:cNvSpPr>
            <a:spLocks noGrp="1"/>
          </p:cNvSpPr>
          <p:nvPr>
            <p:ph idx="1"/>
          </p:nvPr>
        </p:nvSpPr>
        <p:spPr/>
        <p:txBody>
          <a:bodyPr>
            <a:normAutofit/>
          </a:bodyPr>
          <a:lstStyle/>
          <a:p>
            <a:endParaRPr kumimoji="1" lang="en-US" altLang="ja-JP" sz="2400" dirty="0" smtClean="0"/>
          </a:p>
        </p:txBody>
      </p:sp>
      <p:pic>
        <p:nvPicPr>
          <p:cNvPr id="614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1640" y="2060848"/>
            <a:ext cx="4248472" cy="2782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154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ja-JP" dirty="0" smtClean="0"/>
              <a:t/>
            </a:r>
            <a:br>
              <a:rPr lang="en-US" altLang="ja-JP" dirty="0" smtClean="0"/>
            </a:br>
            <a:r>
              <a:rPr lang="ja-JP" altLang="en-US" sz="3100" dirty="0" smtClean="0"/>
              <a:t>制約</a:t>
            </a:r>
            <a:r>
              <a:rPr lang="ja-JP" altLang="en-US" sz="3100" dirty="0"/>
              <a:t>その２（～アドバンス）</a:t>
            </a:r>
            <a:r>
              <a:rPr lang="ja-JP" altLang="en-US" dirty="0"/>
              <a:t/>
            </a:r>
            <a:br>
              <a:rPr lang="ja-JP" altLang="en-US" dirty="0"/>
            </a:br>
            <a:endParaRPr kumimoji="1" lang="ja-JP" altLang="en-US" dirty="0"/>
          </a:p>
        </p:txBody>
      </p:sp>
      <p:sp>
        <p:nvSpPr>
          <p:cNvPr id="3" name="内容占位符 2"/>
          <p:cNvSpPr>
            <a:spLocks noGrp="1"/>
          </p:cNvSpPr>
          <p:nvPr>
            <p:ph idx="1"/>
          </p:nvPr>
        </p:nvSpPr>
        <p:spPr/>
        <p:txBody>
          <a:bodyPr>
            <a:normAutofit/>
          </a:bodyPr>
          <a:lstStyle/>
          <a:p>
            <a:r>
              <a:rPr kumimoji="1" lang="ja-JP" altLang="en-US" sz="2400" dirty="0" smtClean="0"/>
              <a:t>関連に対しても制約を付けることが可能</a:t>
            </a:r>
            <a:endParaRPr kumimoji="1" lang="ja-JP" altLang="en-US" sz="2400" dirty="0"/>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5656" y="2780928"/>
            <a:ext cx="4258759" cy="1879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9064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ja-JP" dirty="0" smtClean="0"/>
              <a:t/>
            </a:r>
            <a:br>
              <a:rPr lang="en-US" altLang="ja-JP" dirty="0" smtClean="0"/>
            </a:br>
            <a:r>
              <a:rPr lang="ja-JP" altLang="en-US" sz="3600" dirty="0" smtClean="0"/>
              <a:t>汎化</a:t>
            </a:r>
            <a:r>
              <a:rPr lang="en-US" altLang="ja-JP" sz="3600" dirty="0"/>
              <a:t>(</a:t>
            </a:r>
            <a:r>
              <a:rPr lang="ja-JP" altLang="en-US" sz="3600" dirty="0"/>
              <a:t>～アドバンス</a:t>
            </a:r>
            <a:r>
              <a:rPr lang="en-US" altLang="ja-JP" sz="3600" dirty="0"/>
              <a:t>)</a:t>
            </a:r>
            <a:r>
              <a:rPr lang="en-US" altLang="ja-JP" dirty="0"/>
              <a:t/>
            </a:r>
            <a:br>
              <a:rPr lang="en-US" altLang="ja-JP" dirty="0"/>
            </a:br>
            <a:endParaRPr kumimoji="1" lang="ja-JP" altLang="en-US" dirty="0"/>
          </a:p>
        </p:txBody>
      </p:sp>
      <p:sp>
        <p:nvSpPr>
          <p:cNvPr id="3" name="内容占位符 2"/>
          <p:cNvSpPr>
            <a:spLocks noGrp="1"/>
          </p:cNvSpPr>
          <p:nvPr>
            <p:ph idx="1"/>
          </p:nvPr>
        </p:nvSpPr>
        <p:spPr/>
        <p:txBody>
          <a:bodyPr/>
          <a:lstStyle/>
          <a:p>
            <a:r>
              <a:rPr kumimoji="1" lang="ja-JP" altLang="en-US" dirty="0" smtClean="0"/>
              <a:t>汎化</a:t>
            </a:r>
            <a:r>
              <a:rPr kumimoji="1" lang="en-US" altLang="ja-JP" dirty="0" smtClean="0"/>
              <a:t>(</a:t>
            </a:r>
            <a:r>
              <a:rPr kumimoji="1" lang="ja-JP" altLang="en-US" dirty="0" smtClean="0"/>
              <a:t>～アドバンス</a:t>
            </a:r>
            <a:r>
              <a:rPr kumimoji="1" lang="en-US" altLang="ja-JP" dirty="0" smtClean="0"/>
              <a:t>)</a:t>
            </a:r>
          </a:p>
          <a:p>
            <a:pPr marL="0" indent="0">
              <a:buNone/>
            </a:pPr>
            <a:r>
              <a:rPr lang="ja-JP" altLang="en-US" dirty="0" smtClean="0"/>
              <a:t>　区別子：</a:t>
            </a:r>
            <a:endParaRPr lang="en-US" altLang="ja-JP" dirty="0" smtClean="0"/>
          </a:p>
          <a:p>
            <a:pPr marL="0" indent="0">
              <a:buNone/>
            </a:pPr>
            <a:r>
              <a:rPr lang="ja-JP" altLang="en-US" dirty="0"/>
              <a:t>　</a:t>
            </a:r>
            <a:r>
              <a:rPr lang="ja-JP" altLang="en-US" dirty="0" smtClean="0"/>
              <a:t>　１、汎化関係は、それぞれ区別子を呼ばれるテキストラベルを持つことができる</a:t>
            </a:r>
            <a:endParaRPr lang="en-US" altLang="ja-JP" dirty="0" smtClean="0"/>
          </a:p>
          <a:p>
            <a:pPr marL="0" indent="0">
              <a:buNone/>
            </a:pPr>
            <a:r>
              <a:rPr lang="ja-JP" altLang="en-US" dirty="0"/>
              <a:t>　</a:t>
            </a:r>
            <a:r>
              <a:rPr lang="ja-JP" altLang="en-US" dirty="0" smtClean="0"/>
              <a:t>　２、サブクラスがいくつかのグループに別々の基準で分類できる場合、区別子により識別が可能になり</a:t>
            </a:r>
            <a:endParaRPr lang="en-US" altLang="ja-JP" dirty="0" smtClean="0"/>
          </a:p>
          <a:p>
            <a:pPr marL="0" indent="0">
              <a:buNone/>
            </a:pPr>
            <a:r>
              <a:rPr kumimoji="1" lang="ja-JP" altLang="en-US" dirty="0"/>
              <a:t>　</a:t>
            </a:r>
            <a:r>
              <a:rPr kumimoji="1" lang="ja-JP" altLang="en-US" dirty="0" smtClean="0"/>
              <a:t>　</a:t>
            </a:r>
            <a:endParaRPr kumimoji="1" lang="ja-JP" altLang="en-US" dirty="0"/>
          </a:p>
        </p:txBody>
      </p:sp>
    </p:spTree>
    <p:extLst>
      <p:ext uri="{BB962C8B-B14F-4D97-AF65-F5344CB8AC3E}">
        <p14:creationId xmlns:p14="http://schemas.microsoft.com/office/powerpoint/2010/main" val="2487005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476673"/>
            <a:ext cx="7772400" cy="1152128"/>
          </a:xfrm>
        </p:spPr>
        <p:txBody>
          <a:bodyPr>
            <a:normAutofit/>
          </a:bodyPr>
          <a:lstStyle/>
          <a:p>
            <a:r>
              <a:rPr kumimoji="1" lang="ja-JP" altLang="en-US" sz="3600" dirty="0" smtClean="0"/>
              <a:t>クラスその２～</a:t>
            </a:r>
            <a:r>
              <a:rPr kumimoji="1" lang="en-US" altLang="ja-JP" sz="3600" dirty="0" smtClean="0"/>
              <a:t>(</a:t>
            </a:r>
            <a:r>
              <a:rPr kumimoji="1" lang="ja-JP" altLang="en-US" sz="3600" dirty="0" smtClean="0"/>
              <a:t>アドバンス</a:t>
            </a:r>
            <a:r>
              <a:rPr kumimoji="1" lang="en-US" altLang="ja-JP" sz="3600" dirty="0" smtClean="0"/>
              <a:t>)</a:t>
            </a:r>
            <a:r>
              <a:rPr kumimoji="1" lang="ja-JP" altLang="en-US" sz="3600" dirty="0" smtClean="0"/>
              <a:t>～</a:t>
            </a:r>
            <a:endParaRPr kumimoji="1" lang="ja-JP" altLang="en-US" sz="3600" dirty="0"/>
          </a:p>
        </p:txBody>
      </p:sp>
      <p:sp>
        <p:nvSpPr>
          <p:cNvPr id="3" name="副标题 2"/>
          <p:cNvSpPr>
            <a:spLocks noGrp="1"/>
          </p:cNvSpPr>
          <p:nvPr>
            <p:ph type="subTitle" idx="1"/>
          </p:nvPr>
        </p:nvSpPr>
        <p:spPr>
          <a:xfrm>
            <a:off x="1043608" y="1628800"/>
            <a:ext cx="6728792" cy="4010000"/>
          </a:xfrm>
        </p:spPr>
        <p:txBody>
          <a:bodyPr/>
          <a:lstStyle/>
          <a:p>
            <a:r>
              <a:rPr kumimoji="1" lang="ja-JP" altLang="en-US" sz="2400" dirty="0" smtClean="0"/>
              <a:t>クラス名（～アドバンス）</a:t>
            </a:r>
            <a:endParaRPr kumimoji="1" lang="en-US" altLang="ja-JP" sz="2400" dirty="0" smtClean="0"/>
          </a:p>
          <a:p>
            <a:r>
              <a:rPr lang="ja-JP" altLang="en-US" sz="1400" dirty="0"/>
              <a:t>　</a:t>
            </a:r>
            <a:r>
              <a:rPr lang="ja-JP" altLang="en-US" sz="1400" dirty="0" smtClean="0"/>
              <a:t>　　　　　　　　　　　　　　　　　　　　　　　　　　</a:t>
            </a:r>
            <a:endParaRPr lang="en-US" altLang="ja-JP" sz="1400" dirty="0" smtClean="0"/>
          </a:p>
          <a:p>
            <a:r>
              <a:rPr lang="ja-JP" altLang="en-US" sz="1400" b="1" dirty="0" smtClean="0"/>
              <a:t>　　　　　　　　　　　　　　　　　　　　　　　　　　　</a:t>
            </a:r>
            <a:endParaRPr lang="en-US" altLang="ja-JP" sz="1400" b="1" dirty="0" smtClean="0"/>
          </a:p>
          <a:p>
            <a:r>
              <a:rPr lang="ja-JP" altLang="en-US" sz="1400" b="1" dirty="0"/>
              <a:t>　</a:t>
            </a:r>
            <a:r>
              <a:rPr lang="ja-JP" altLang="en-US" sz="1400" b="1" dirty="0" smtClean="0"/>
              <a:t>　　　　　　　　　　　　　　　　　　　　　　　　　　</a:t>
            </a:r>
            <a:endParaRPr lang="en-US" altLang="ja-JP" sz="1400" b="1" dirty="0" smtClean="0"/>
          </a:p>
          <a:p>
            <a:r>
              <a:rPr lang="ja-JP" altLang="en-US" sz="1400" b="1" dirty="0"/>
              <a:t>　</a:t>
            </a:r>
            <a:r>
              <a:rPr lang="ja-JP" altLang="en-US" sz="1400" b="1" dirty="0" smtClean="0"/>
              <a:t>　　　　　　　　　　　　　　　　　　　　　</a:t>
            </a:r>
            <a:endParaRPr lang="en-US" altLang="ja-JP" sz="1400" b="1" dirty="0" smtClean="0"/>
          </a:p>
          <a:p>
            <a:r>
              <a:rPr lang="ja-JP" altLang="en-US" sz="1400" b="1" dirty="0"/>
              <a:t>　</a:t>
            </a:r>
            <a:r>
              <a:rPr lang="ja-JP" altLang="en-US" sz="1400" b="1" dirty="0" smtClean="0"/>
              <a:t>　　　　　　　　　　　　　　　　　　　　　パッケージ名</a:t>
            </a:r>
            <a:r>
              <a:rPr lang="ja-JP" altLang="en-US" sz="1400" dirty="0" smtClean="0"/>
              <a:t>　　　　　　　　　　</a:t>
            </a:r>
            <a:r>
              <a:rPr lang="ja-JP" altLang="en-US" sz="1400" b="1" dirty="0" smtClean="0"/>
              <a:t>クラス名</a:t>
            </a:r>
            <a:endParaRPr kumimoji="1" lang="ja-JP" altLang="en-US" sz="1400" b="1" dirty="0"/>
          </a:p>
        </p:txBody>
      </p:sp>
      <p:sp>
        <p:nvSpPr>
          <p:cNvPr id="4" name="矩形 3"/>
          <p:cNvSpPr/>
          <p:nvPr/>
        </p:nvSpPr>
        <p:spPr>
          <a:xfrm>
            <a:off x="1403648" y="3659129"/>
            <a:ext cx="2232248" cy="1584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矩形 4"/>
          <p:cNvSpPr/>
          <p:nvPr/>
        </p:nvSpPr>
        <p:spPr>
          <a:xfrm>
            <a:off x="1709106" y="4072655"/>
            <a:ext cx="1368152"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従業員</a:t>
            </a:r>
            <a:endParaRPr kumimoji="1" lang="ja-JP" altLang="en-US" dirty="0">
              <a:solidFill>
                <a:schemeClr val="tx1"/>
              </a:solidFill>
            </a:endParaRPr>
          </a:p>
        </p:txBody>
      </p:sp>
      <p:sp>
        <p:nvSpPr>
          <p:cNvPr id="6" name="矩形 5"/>
          <p:cNvSpPr/>
          <p:nvPr/>
        </p:nvSpPr>
        <p:spPr>
          <a:xfrm>
            <a:off x="1403648" y="3272978"/>
            <a:ext cx="936104" cy="3768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会社</a:t>
            </a:r>
            <a:endParaRPr kumimoji="1" lang="ja-JP" altLang="en-US" dirty="0">
              <a:solidFill>
                <a:schemeClr val="tx1"/>
              </a:solidFill>
            </a:endParaRPr>
          </a:p>
        </p:txBody>
      </p:sp>
      <p:sp>
        <p:nvSpPr>
          <p:cNvPr id="7" name="矩形 6"/>
          <p:cNvSpPr/>
          <p:nvPr/>
        </p:nvSpPr>
        <p:spPr>
          <a:xfrm>
            <a:off x="4788024" y="4000647"/>
            <a:ext cx="2088232"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会社：：従業員</a:t>
            </a:r>
            <a:endParaRPr kumimoji="1" lang="ja-JP" altLang="en-US" dirty="0">
              <a:solidFill>
                <a:schemeClr val="tx1"/>
              </a:solidFill>
            </a:endParaRPr>
          </a:p>
        </p:txBody>
      </p:sp>
      <p:cxnSp>
        <p:nvCxnSpPr>
          <p:cNvPr id="9" name="曲线连接符 8"/>
          <p:cNvCxnSpPr/>
          <p:nvPr/>
        </p:nvCxnSpPr>
        <p:spPr>
          <a:xfrm rot="16200000" flipH="1">
            <a:off x="4753542" y="3359185"/>
            <a:ext cx="648070" cy="579106"/>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曲线连接符 10"/>
          <p:cNvCxnSpPr/>
          <p:nvPr/>
        </p:nvCxnSpPr>
        <p:spPr>
          <a:xfrm rot="5400000">
            <a:off x="6110589" y="3447000"/>
            <a:ext cx="595230" cy="504056"/>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右箭头 13"/>
          <p:cNvSpPr/>
          <p:nvPr/>
        </p:nvSpPr>
        <p:spPr>
          <a:xfrm>
            <a:off x="3842494" y="4261093"/>
            <a:ext cx="720080" cy="199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691680" y="2060848"/>
            <a:ext cx="532859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t>クラスがあるパッケージに属する場合には、クラス名を表示する際に、パッケージ名をクラス名の前に修飾することができる</a:t>
            </a:r>
            <a:endParaRPr kumimoji="1" lang="ja-JP" altLang="en-US" sz="1400" dirty="0"/>
          </a:p>
        </p:txBody>
      </p:sp>
    </p:spTree>
    <p:extLst>
      <p:ext uri="{BB962C8B-B14F-4D97-AF65-F5344CB8AC3E}">
        <p14:creationId xmlns:p14="http://schemas.microsoft.com/office/powerpoint/2010/main" val="1222616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ja-JP" altLang="en-US"/>
          </a:p>
        </p:txBody>
      </p:sp>
      <p:sp>
        <p:nvSpPr>
          <p:cNvPr id="3" name="内容占位符 2"/>
          <p:cNvSpPr>
            <a:spLocks noGrp="1"/>
          </p:cNvSpPr>
          <p:nvPr>
            <p:ph idx="1"/>
          </p:nvPr>
        </p:nvSpPr>
        <p:spPr/>
        <p:txBody>
          <a:bodyPr/>
          <a:lstStyle/>
          <a:p>
            <a:r>
              <a:rPr kumimoji="1" lang="ja-JP" altLang="en-US" dirty="0" smtClean="0"/>
              <a:t>例</a:t>
            </a:r>
            <a:endParaRPr kumimoji="1" lang="ja-JP" altLang="en-US" dirty="0"/>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19672" y="2248405"/>
            <a:ext cx="5184576" cy="2809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1367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ja-JP" altLang="en-US"/>
          </a:p>
        </p:txBody>
      </p:sp>
      <p:sp>
        <p:nvSpPr>
          <p:cNvPr id="3" name="内容占位符 2"/>
          <p:cNvSpPr>
            <a:spLocks noGrp="1"/>
          </p:cNvSpPr>
          <p:nvPr>
            <p:ph idx="1"/>
          </p:nvPr>
        </p:nvSpPr>
        <p:spPr/>
        <p:txBody>
          <a:bodyPr/>
          <a:lstStyle/>
          <a:p>
            <a:r>
              <a:rPr kumimoji="1" lang="ja-JP" altLang="en-US" dirty="0" smtClean="0"/>
              <a:t>区別子を使用した人間の汎化階層</a:t>
            </a:r>
            <a:endParaRPr kumimoji="1" lang="ja-JP" altLang="en-US" dirty="0"/>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600" y="2348880"/>
            <a:ext cx="5112568" cy="278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456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ja-JP" altLang="en-US"/>
          </a:p>
        </p:txBody>
      </p:sp>
      <p:sp>
        <p:nvSpPr>
          <p:cNvPr id="3" name="内容占位符 2"/>
          <p:cNvSpPr>
            <a:spLocks noGrp="1"/>
          </p:cNvSpPr>
          <p:nvPr>
            <p:ph idx="1"/>
          </p:nvPr>
        </p:nvSpPr>
        <p:spPr/>
        <p:txBody>
          <a:bodyPr/>
          <a:lstStyle/>
          <a:p>
            <a:r>
              <a:rPr kumimoji="1" lang="ja-JP" altLang="en-US" dirty="0" smtClean="0"/>
              <a:t>制約：</a:t>
            </a:r>
            <a:r>
              <a:rPr lang="ja-JP" altLang="en-US" sz="2000" dirty="0" smtClean="0"/>
              <a:t>汎化関係には次に制約が定義されている</a:t>
            </a:r>
            <a:endParaRPr lang="en-US" altLang="ja-JP" sz="2000" dirty="0" smtClean="0"/>
          </a:p>
          <a:p>
            <a:pPr marL="0" indent="0">
              <a:buNone/>
            </a:pPr>
            <a:r>
              <a:rPr lang="ja-JP" altLang="en-US" sz="2000" dirty="0" smtClean="0"/>
              <a:t>　</a:t>
            </a:r>
            <a:r>
              <a:rPr lang="en-US" altLang="ja-JP" sz="2000" dirty="0" smtClean="0"/>
              <a:t>overlapping</a:t>
            </a:r>
          </a:p>
          <a:p>
            <a:pPr marL="0" indent="0">
              <a:buNone/>
            </a:pPr>
            <a:r>
              <a:rPr kumimoji="1" lang="en-US" altLang="ja-JP" sz="2000" dirty="0"/>
              <a:t> </a:t>
            </a:r>
            <a:r>
              <a:rPr kumimoji="1" lang="en-US" altLang="ja-JP" sz="2000" dirty="0" smtClean="0"/>
              <a:t>         </a:t>
            </a:r>
            <a:r>
              <a:rPr kumimoji="1" lang="ja-JP" altLang="en-US" sz="2000" dirty="0" smtClean="0"/>
              <a:t>あるスーパークラスのインスタンスは、二つ以上のサブクラスのインスタンスを持つ可能性が</a:t>
            </a:r>
            <a:r>
              <a:rPr lang="ja-JP" altLang="en-US" sz="2000" dirty="0" smtClean="0"/>
              <a:t>ある。</a:t>
            </a:r>
            <a:endParaRPr lang="en-US" altLang="ja-JP" sz="2000" dirty="0" smtClean="0"/>
          </a:p>
          <a:p>
            <a:pPr marL="0" indent="0">
              <a:buNone/>
            </a:pPr>
            <a:r>
              <a:rPr kumimoji="1" lang="en-US" altLang="ja-JP" sz="2000" dirty="0"/>
              <a:t> </a:t>
            </a:r>
            <a:r>
              <a:rPr kumimoji="1" lang="en-US" altLang="ja-JP" sz="2000" dirty="0" smtClean="0"/>
              <a:t>   disjoint</a:t>
            </a:r>
          </a:p>
          <a:p>
            <a:pPr marL="0" indent="0">
              <a:buNone/>
            </a:pPr>
            <a:r>
              <a:rPr lang="en-US" altLang="ja-JP" sz="2000" dirty="0"/>
              <a:t> </a:t>
            </a:r>
            <a:r>
              <a:rPr lang="en-US" altLang="ja-JP" sz="2000" dirty="0" smtClean="0"/>
              <a:t>          </a:t>
            </a:r>
            <a:r>
              <a:rPr lang="ja-JP" altLang="en-US" sz="2000" dirty="0" smtClean="0"/>
              <a:t>あるスーパークラスのインスタンスは、二つ以上のサブグラスのインスタンスを持つことができない。</a:t>
            </a:r>
            <a:endParaRPr lang="en-US" altLang="ja-JP" sz="2000" dirty="0" smtClean="0"/>
          </a:p>
          <a:p>
            <a:pPr marL="0" indent="0">
              <a:buNone/>
            </a:pPr>
            <a:r>
              <a:rPr kumimoji="1" lang="en-US" altLang="ja-JP" sz="2000" dirty="0"/>
              <a:t> </a:t>
            </a:r>
            <a:r>
              <a:rPr kumimoji="1" lang="en-US" altLang="ja-JP" sz="2000" dirty="0" smtClean="0"/>
              <a:t>    complete</a:t>
            </a:r>
          </a:p>
          <a:p>
            <a:pPr marL="0" indent="0">
              <a:buNone/>
            </a:pPr>
            <a:r>
              <a:rPr lang="en-US" altLang="ja-JP" sz="2000" dirty="0"/>
              <a:t> </a:t>
            </a:r>
            <a:r>
              <a:rPr lang="en-US" altLang="ja-JP" sz="2000" dirty="0" smtClean="0"/>
              <a:t>          </a:t>
            </a:r>
            <a:r>
              <a:rPr lang="ja-JP" altLang="en-US" sz="2000" dirty="0" smtClean="0"/>
              <a:t>すべてのサブクラスが定義されており、新たなサブグラスを追加することはできない。</a:t>
            </a:r>
            <a:endParaRPr lang="en-US" altLang="ja-JP" sz="2000" dirty="0" smtClean="0"/>
          </a:p>
          <a:p>
            <a:pPr marL="0" indent="0">
              <a:buNone/>
            </a:pPr>
            <a:r>
              <a:rPr kumimoji="1" lang="ja-JP" altLang="en-US" sz="2000" dirty="0"/>
              <a:t>　</a:t>
            </a:r>
            <a:r>
              <a:rPr kumimoji="1" lang="ja-JP" altLang="en-US" sz="2000" dirty="0" smtClean="0"/>
              <a:t>　</a:t>
            </a:r>
            <a:r>
              <a:rPr kumimoji="1" lang="en-US" altLang="ja-JP" sz="2000" dirty="0" smtClean="0"/>
              <a:t>incomplete</a:t>
            </a:r>
          </a:p>
          <a:p>
            <a:pPr marL="0" indent="0">
              <a:buNone/>
            </a:pPr>
            <a:r>
              <a:rPr lang="en-US" altLang="ja-JP" sz="2000" dirty="0"/>
              <a:t> </a:t>
            </a:r>
            <a:r>
              <a:rPr lang="en-US" altLang="ja-JP" sz="2000" dirty="0" smtClean="0"/>
              <a:t>           </a:t>
            </a:r>
            <a:r>
              <a:rPr lang="ja-JP" altLang="en-US" sz="2000" dirty="0" smtClean="0"/>
              <a:t>サブクラスが今後も追加される可能性があることを示す。</a:t>
            </a:r>
            <a:endParaRPr kumimoji="1" lang="en-US" altLang="ja-JP" sz="2000" dirty="0" smtClean="0"/>
          </a:p>
        </p:txBody>
      </p:sp>
    </p:spTree>
    <p:extLst>
      <p:ext uri="{BB962C8B-B14F-4D97-AF65-F5344CB8AC3E}">
        <p14:creationId xmlns:p14="http://schemas.microsoft.com/office/powerpoint/2010/main" val="2044668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ja-JP" altLang="en-US"/>
          </a:p>
        </p:txBody>
      </p:sp>
      <p:sp>
        <p:nvSpPr>
          <p:cNvPr id="3" name="内容占位符 2"/>
          <p:cNvSpPr>
            <a:spLocks noGrp="1"/>
          </p:cNvSpPr>
          <p:nvPr>
            <p:ph idx="1"/>
          </p:nvPr>
        </p:nvSpPr>
        <p:spPr/>
        <p:txBody>
          <a:bodyPr/>
          <a:lstStyle/>
          <a:p>
            <a:r>
              <a:rPr kumimoji="1" lang="ja-JP" altLang="en-US" dirty="0" smtClean="0"/>
              <a:t>汎化における制約｛</a:t>
            </a:r>
            <a:r>
              <a:rPr kumimoji="1" lang="en-US" altLang="ja-JP" dirty="0" smtClean="0"/>
              <a:t>overlapping</a:t>
            </a:r>
            <a:r>
              <a:rPr kumimoji="1" lang="ja-JP" altLang="en-US" dirty="0" smtClean="0"/>
              <a:t>｝</a:t>
            </a:r>
            <a:endParaRPr kumimoji="1" lang="en-US" altLang="ja-JP" dirty="0" smtClean="0"/>
          </a:p>
          <a:p>
            <a:pPr marL="0" indent="0">
              <a:buNone/>
            </a:pPr>
            <a:r>
              <a:rPr lang="en-US" altLang="ja-JP" dirty="0"/>
              <a:t> </a:t>
            </a:r>
            <a:r>
              <a:rPr lang="ja-JP" altLang="en-US" dirty="0" smtClean="0"/>
              <a:t>例１</a:t>
            </a:r>
            <a:endParaRPr kumimoji="1" lang="ja-JP" altLang="en-US" dirty="0"/>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1640" y="2996952"/>
            <a:ext cx="4726696" cy="2292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0681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ja-JP" altLang="en-US"/>
          </a:p>
        </p:txBody>
      </p:sp>
      <p:sp>
        <p:nvSpPr>
          <p:cNvPr id="3" name="内容占位符 2"/>
          <p:cNvSpPr>
            <a:spLocks noGrp="1"/>
          </p:cNvSpPr>
          <p:nvPr>
            <p:ph idx="1"/>
          </p:nvPr>
        </p:nvSpPr>
        <p:spPr/>
        <p:txBody>
          <a:bodyPr/>
          <a:lstStyle/>
          <a:p>
            <a:pPr marL="0" indent="0">
              <a:buNone/>
            </a:pPr>
            <a:r>
              <a:rPr lang="ja-JP" altLang="en-US" dirty="0" smtClean="0"/>
              <a:t>　汎</a:t>
            </a:r>
            <a:r>
              <a:rPr lang="ja-JP" altLang="en-US" dirty="0"/>
              <a:t>化における制約</a:t>
            </a:r>
            <a:r>
              <a:rPr lang="ja-JP" altLang="en-US" dirty="0" smtClean="0"/>
              <a:t>｛</a:t>
            </a:r>
            <a:r>
              <a:rPr lang="en-US" altLang="ja-JP" dirty="0" smtClean="0"/>
              <a:t>disjoint, incomplete</a:t>
            </a:r>
            <a:r>
              <a:rPr lang="ja-JP" altLang="en-US" dirty="0" smtClean="0"/>
              <a:t>｝</a:t>
            </a:r>
            <a:endParaRPr lang="en-US" altLang="ja-JP" dirty="0" smtClean="0"/>
          </a:p>
          <a:p>
            <a:pPr marL="0" indent="0">
              <a:buNone/>
            </a:pPr>
            <a:r>
              <a:rPr lang="en-US" altLang="ja-JP" dirty="0"/>
              <a:t> </a:t>
            </a:r>
            <a:r>
              <a:rPr lang="ja-JP" altLang="en-US" dirty="0" smtClean="0"/>
              <a:t>例２</a:t>
            </a:r>
            <a:endParaRPr lang="en-US" altLang="ja-JP" dirty="0"/>
          </a:p>
          <a:p>
            <a:pPr marL="0" indent="0">
              <a:buNone/>
            </a:pPr>
            <a:endParaRPr kumimoji="1" lang="ja-JP" altLang="en-US" dirty="0"/>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7704" y="2780928"/>
            <a:ext cx="3994508" cy="23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972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en-US" dirty="0"/>
              <a:t>再</a:t>
            </a:r>
            <a:r>
              <a:rPr lang="ja-JP" altLang="en-US" dirty="0" smtClean="0"/>
              <a:t>帰の関連（～アドバンス）</a:t>
            </a:r>
            <a:endParaRPr kumimoji="1" lang="ja-JP" altLang="en-US" dirty="0"/>
          </a:p>
        </p:txBody>
      </p:sp>
      <p:sp>
        <p:nvSpPr>
          <p:cNvPr id="3" name="内容占位符 2"/>
          <p:cNvSpPr>
            <a:spLocks noGrp="1"/>
          </p:cNvSpPr>
          <p:nvPr>
            <p:ph idx="1"/>
          </p:nvPr>
        </p:nvSpPr>
        <p:spPr/>
        <p:txBody>
          <a:bodyPr/>
          <a:lstStyle/>
          <a:p>
            <a:r>
              <a:rPr kumimoji="1" lang="ja-JP" altLang="en-US" dirty="0" smtClean="0"/>
              <a:t>再帰の関連：</a:t>
            </a:r>
            <a:endParaRPr kumimoji="1" lang="en-US" altLang="ja-JP" dirty="0" smtClean="0"/>
          </a:p>
          <a:p>
            <a:pPr marL="0" indent="0">
              <a:buNone/>
            </a:pPr>
            <a:r>
              <a:rPr lang="ja-JP" altLang="en-US" sz="2000" dirty="0" smtClean="0"/>
              <a:t>　クラスは他のクラスに関連があるときと同様に、自分自身に関連を引くことができる。自分自身を引く関連を再帰の関連と言い。</a:t>
            </a:r>
            <a:endParaRPr kumimoji="1" lang="ja-JP" altLang="en-US" sz="2000" dirty="0"/>
          </a:p>
        </p:txBody>
      </p:sp>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1680" y="3068960"/>
            <a:ext cx="5256584" cy="18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247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ja-JP" altLang="en-US"/>
          </a:p>
        </p:txBody>
      </p:sp>
      <p:sp>
        <p:nvSpPr>
          <p:cNvPr id="3" name="内容占位符 2"/>
          <p:cNvSpPr>
            <a:spLocks noGrp="1"/>
          </p:cNvSpPr>
          <p:nvPr>
            <p:ph idx="1"/>
          </p:nvPr>
        </p:nvSpPr>
        <p:spPr/>
        <p:txBody>
          <a:bodyPr/>
          <a:lstStyle/>
          <a:p>
            <a:r>
              <a:rPr kumimoji="1" lang="ja-JP" altLang="en-US" dirty="0" smtClean="0"/>
              <a:t>例：</a:t>
            </a:r>
            <a:r>
              <a:rPr kumimoji="1" lang="en-US" altLang="ja-JP" dirty="0" smtClean="0"/>
              <a:t>(</a:t>
            </a:r>
            <a:r>
              <a:rPr kumimoji="1" lang="ja-JP" altLang="en-US" dirty="0" smtClean="0"/>
              <a:t>社員関係</a:t>
            </a:r>
            <a:r>
              <a:rPr kumimoji="1" lang="en-US" altLang="ja-JP" dirty="0" smtClean="0"/>
              <a:t>)</a:t>
            </a:r>
            <a:endParaRPr kumimoji="1" lang="ja-JP" altLang="en-US" dirty="0"/>
          </a:p>
        </p:txBody>
      </p:sp>
      <p:pic>
        <p:nvPicPr>
          <p:cNvPr id="1331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1640" y="2636912"/>
            <a:ext cx="5265104" cy="239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745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ja-JP" altLang="en-US"/>
          </a:p>
        </p:txBody>
      </p:sp>
      <p:sp>
        <p:nvSpPr>
          <p:cNvPr id="3" name="内容占位符 2"/>
          <p:cNvSpPr>
            <a:spLocks noGrp="1"/>
          </p:cNvSpPr>
          <p:nvPr>
            <p:ph idx="1"/>
          </p:nvPr>
        </p:nvSpPr>
        <p:spPr/>
        <p:txBody>
          <a:bodyPr/>
          <a:lstStyle/>
          <a:p>
            <a:r>
              <a:rPr kumimoji="1" lang="ja-JP" altLang="en-US" dirty="0" smtClean="0"/>
              <a:t>同一のクラス間の関係は再帰の関連になる</a:t>
            </a:r>
            <a:endParaRPr kumimoji="1" lang="ja-JP" altLang="en-US" dirty="0"/>
          </a:p>
        </p:txBody>
      </p:sp>
      <p:pic>
        <p:nvPicPr>
          <p:cNvPr id="143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5696" y="2636912"/>
            <a:ext cx="5256584" cy="203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7528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ja-JP" altLang="en-US"/>
          </a:p>
        </p:txBody>
      </p:sp>
      <p:sp>
        <p:nvSpPr>
          <p:cNvPr id="3" name="内容占位符 2"/>
          <p:cNvSpPr>
            <a:spLocks noGrp="1"/>
          </p:cNvSpPr>
          <p:nvPr>
            <p:ph idx="1"/>
          </p:nvPr>
        </p:nvSpPr>
        <p:spPr/>
        <p:txBody>
          <a:bodyPr/>
          <a:lstStyle/>
          <a:p>
            <a:r>
              <a:rPr kumimoji="1" lang="ja-JP" altLang="en-US" dirty="0" smtClean="0"/>
              <a:t>限定子</a:t>
            </a:r>
            <a:r>
              <a:rPr kumimoji="1" lang="en-US" altLang="ja-JP" dirty="0" smtClean="0"/>
              <a:t>(</a:t>
            </a:r>
            <a:r>
              <a:rPr kumimoji="1" lang="ja-JP" altLang="en-US" dirty="0" smtClean="0"/>
              <a:t>～アドバンス）</a:t>
            </a:r>
            <a:endParaRPr kumimoji="1" lang="en-US" altLang="ja-JP" dirty="0" smtClean="0"/>
          </a:p>
          <a:p>
            <a:pPr marL="0" indent="0">
              <a:buNone/>
            </a:pPr>
            <a:r>
              <a:rPr lang="ja-JP" altLang="en-US" dirty="0" smtClean="0"/>
              <a:t>　一つ以上の属性値を使用して、あるオブジェクトから他のオブジェクトへの関係を限定するもの。</a:t>
            </a:r>
            <a:endParaRPr lang="en-US" altLang="ja-JP" dirty="0" smtClean="0"/>
          </a:p>
          <a:p>
            <a:pPr marL="0" indent="0">
              <a:buNone/>
            </a:pPr>
            <a:r>
              <a:rPr kumimoji="1" lang="ja-JP" altLang="en-US" dirty="0"/>
              <a:t>　</a:t>
            </a:r>
            <a:r>
              <a:rPr kumimoji="1" lang="ja-JP" altLang="en-US" dirty="0" smtClean="0"/>
              <a:t>限定子を使用することにより多重度を限定することが可能。</a:t>
            </a:r>
            <a:endParaRPr kumimoji="1" lang="ja-JP" altLang="en-US" dirty="0"/>
          </a:p>
        </p:txBody>
      </p:sp>
    </p:spTree>
    <p:extLst>
      <p:ext uri="{BB962C8B-B14F-4D97-AF65-F5344CB8AC3E}">
        <p14:creationId xmlns:p14="http://schemas.microsoft.com/office/powerpoint/2010/main" val="1685029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smtClean="0"/>
              <a:t>限定子は、インスタンスを限定するクラスを関連との間に小さな長方形を入れる</a:t>
            </a:r>
            <a:endParaRPr kumimoji="1" lang="en-US" altLang="ja-JP" dirty="0" smtClean="0"/>
          </a:p>
          <a:p>
            <a:r>
              <a:rPr lang="ja-JP" altLang="en-US" dirty="0" smtClean="0"/>
              <a:t>限定子属性が複数ある場合は、１行に複数の属性を示しても構わない</a:t>
            </a:r>
            <a:endParaRPr lang="en-US" altLang="ja-JP" dirty="0" smtClean="0"/>
          </a:p>
          <a:p>
            <a:pPr marL="0" indent="0">
              <a:buNone/>
            </a:pPr>
            <a:r>
              <a:rPr lang="ja-JP" altLang="en-US" dirty="0"/>
              <a:t>限定子の</a:t>
            </a:r>
            <a:r>
              <a:rPr lang="ja-JP" altLang="en-US" dirty="0" smtClean="0"/>
              <a:t>例：</a:t>
            </a:r>
            <a:endParaRPr lang="en-US" altLang="ja-JP" dirty="0"/>
          </a:p>
          <a:p>
            <a:endParaRPr kumimoji="1" lang="ja-JP" altLang="en-US"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3848" y="3834464"/>
            <a:ext cx="4175908" cy="211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97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rmAutofit fontScale="90000"/>
          </a:bodyPr>
          <a:lstStyle/>
          <a:p>
            <a:r>
              <a:rPr lang="en-US" altLang="ja-JP" dirty="0"/>
              <a:t/>
            </a:r>
            <a:br>
              <a:rPr lang="en-US" altLang="ja-JP" dirty="0"/>
            </a:br>
            <a:r>
              <a:rPr lang="ja-JP" altLang="en-US" dirty="0" smtClean="0"/>
              <a:t>属性</a:t>
            </a:r>
            <a:r>
              <a:rPr lang="en-US" altLang="ja-JP" dirty="0"/>
              <a:t>(</a:t>
            </a:r>
            <a:r>
              <a:rPr lang="ja-JP" altLang="en-US" dirty="0"/>
              <a:t>～アドバンス</a:t>
            </a:r>
            <a:r>
              <a:rPr lang="en-US" altLang="ja-JP" dirty="0"/>
              <a:t>)</a:t>
            </a:r>
            <a:br>
              <a:rPr lang="en-US" altLang="ja-JP" dirty="0"/>
            </a:br>
            <a:endParaRPr kumimoji="1" lang="ja-JP" altLang="en-US" dirty="0"/>
          </a:p>
        </p:txBody>
      </p:sp>
      <p:sp>
        <p:nvSpPr>
          <p:cNvPr id="3" name="内容占位符 2"/>
          <p:cNvSpPr>
            <a:spLocks noGrp="1"/>
          </p:cNvSpPr>
          <p:nvPr>
            <p:ph idx="1"/>
          </p:nvPr>
        </p:nvSpPr>
        <p:spPr>
          <a:xfrm>
            <a:off x="107504" y="1052736"/>
            <a:ext cx="8712968" cy="5073427"/>
          </a:xfrm>
        </p:spPr>
        <p:txBody>
          <a:bodyPr>
            <a:normAutofit/>
          </a:bodyPr>
          <a:lstStyle/>
          <a:p>
            <a:pPr marL="0" indent="0">
              <a:buNone/>
            </a:pPr>
            <a:r>
              <a:rPr lang="ja-JP" altLang="en-US" sz="1600" dirty="0" smtClean="0"/>
              <a:t>属性：クラスに属性は下記の形式で多重度およびプロパティ文字列を表記することができる</a:t>
            </a:r>
            <a:endParaRPr lang="en-US" altLang="ja-JP" sz="1600" dirty="0"/>
          </a:p>
          <a:p>
            <a:pPr marL="0" indent="0">
              <a:buNone/>
            </a:pPr>
            <a:endParaRPr lang="en-US" altLang="ja-JP" sz="2400" dirty="0" smtClean="0"/>
          </a:p>
          <a:p>
            <a:pPr marL="0" indent="0">
              <a:buNone/>
            </a:pPr>
            <a:endParaRPr lang="en-US" altLang="ja-JP" sz="2400" dirty="0"/>
          </a:p>
          <a:p>
            <a:pPr marL="0" indent="0">
              <a:buNone/>
            </a:pPr>
            <a:endParaRPr lang="en-US" altLang="ja-JP" sz="2400" dirty="0" smtClean="0"/>
          </a:p>
          <a:p>
            <a:pPr marL="0" indent="0">
              <a:buNone/>
            </a:pPr>
            <a:r>
              <a:rPr lang="ja-JP" altLang="en-US" sz="2400" dirty="0" smtClean="0"/>
              <a:t>座標点：</a:t>
            </a:r>
            <a:r>
              <a:rPr lang="en-US" altLang="ja-JP" sz="2400" dirty="0" err="1" smtClean="0"/>
              <a:t>int</a:t>
            </a:r>
            <a:r>
              <a:rPr lang="en-US" altLang="ja-JP" sz="2400" dirty="0" smtClean="0"/>
              <a:t>[2…*]</a:t>
            </a:r>
          </a:p>
          <a:p>
            <a:pPr marL="0" indent="0">
              <a:buNone/>
            </a:pPr>
            <a:r>
              <a:rPr lang="ja-JP" altLang="en-US" sz="2400" dirty="0" smtClean="0"/>
              <a:t>例：</a:t>
            </a:r>
            <a:r>
              <a:rPr lang="ja-JP" altLang="en-US" sz="2400" dirty="0"/>
              <a:t>　</a:t>
            </a:r>
            <a:r>
              <a:rPr lang="ja-JP" altLang="en-US" sz="2400" dirty="0" smtClean="0"/>
              <a:t>　　　　　　　　　　　　　</a:t>
            </a:r>
            <a:r>
              <a:rPr lang="ja-JP" altLang="en-US" sz="1800" dirty="0" smtClean="0"/>
              <a:t>クラスの属性の表記</a:t>
            </a:r>
            <a:endParaRPr lang="en-US" altLang="ja-JP" sz="1800" dirty="0" smtClean="0"/>
          </a:p>
          <a:p>
            <a:pPr marL="0" indent="0" algn="ctr">
              <a:buNone/>
            </a:pPr>
            <a:endParaRPr lang="en-US" altLang="ja-JP" sz="2400" dirty="0" smtClean="0"/>
          </a:p>
          <a:p>
            <a:pPr marL="0" indent="0" algn="ctr">
              <a:buNone/>
            </a:pPr>
            <a:r>
              <a:rPr lang="en-US" altLang="ja-JP" sz="2400" dirty="0" smtClean="0"/>
              <a:t>                 </a:t>
            </a:r>
            <a:endParaRPr lang="ja-JP" altLang="en-US" sz="2400" dirty="0" smtClean="0"/>
          </a:p>
          <a:p>
            <a:pPr marL="0" indent="0">
              <a:buNone/>
            </a:pPr>
            <a:endParaRPr lang="en-US" altLang="ja-JP" sz="2400" dirty="0" smtClean="0"/>
          </a:p>
        </p:txBody>
      </p:sp>
      <p:sp>
        <p:nvSpPr>
          <p:cNvPr id="4" name="矩形 3"/>
          <p:cNvSpPr/>
          <p:nvPr/>
        </p:nvSpPr>
        <p:spPr>
          <a:xfrm>
            <a:off x="719572" y="1484784"/>
            <a:ext cx="691276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t>ステレオタイプ</a:t>
            </a:r>
            <a:endParaRPr lang="en-US" altLang="ja-JP" dirty="0" smtClean="0"/>
          </a:p>
          <a:p>
            <a:r>
              <a:rPr lang="ja-JP" altLang="en-US" dirty="0" smtClean="0"/>
              <a:t>可視性　名前　：　型表現　</a:t>
            </a:r>
            <a:r>
              <a:rPr lang="en-US" altLang="ja-JP" dirty="0" smtClean="0"/>
              <a:t>[</a:t>
            </a:r>
            <a:r>
              <a:rPr lang="ja-JP" altLang="en-US" dirty="0" smtClean="0"/>
              <a:t>多重度</a:t>
            </a:r>
            <a:r>
              <a:rPr lang="en-US" altLang="ja-JP" dirty="0" smtClean="0"/>
              <a:t>]</a:t>
            </a:r>
            <a:r>
              <a:rPr lang="ja-JP" altLang="en-US" dirty="0" smtClean="0"/>
              <a:t>　</a:t>
            </a:r>
            <a:r>
              <a:rPr lang="en-US" altLang="ja-JP" dirty="0" smtClean="0"/>
              <a:t>=</a:t>
            </a:r>
            <a:r>
              <a:rPr lang="ja-JP" altLang="en-US" dirty="0" smtClean="0"/>
              <a:t>　初期値　｛プロパティ文字列｝</a:t>
            </a:r>
            <a:endParaRPr lang="en-US" altLang="ja-JP" dirty="0" smtClean="0"/>
          </a:p>
          <a:p>
            <a:r>
              <a:rPr lang="ja-JP" altLang="en-US" dirty="0" smtClean="0"/>
              <a:t>　　　－　従業員</a:t>
            </a:r>
            <a:r>
              <a:rPr lang="en-US" altLang="ja-JP" dirty="0" smtClean="0"/>
              <a:t>ID</a:t>
            </a:r>
            <a:r>
              <a:rPr lang="ja-JP" altLang="en-US" dirty="0" smtClean="0"/>
              <a:t>　　   </a:t>
            </a:r>
            <a:r>
              <a:rPr lang="en-US" altLang="ja-JP" dirty="0" err="1" smtClean="0"/>
              <a:t>int</a:t>
            </a:r>
            <a:r>
              <a:rPr lang="en-US" altLang="ja-JP" dirty="0" smtClean="0"/>
              <a:t>             [1]                                        {unique}</a:t>
            </a:r>
          </a:p>
        </p:txBody>
      </p:sp>
      <p:graphicFrame>
        <p:nvGraphicFramePr>
          <p:cNvPr id="6" name="表格 5"/>
          <p:cNvGraphicFramePr>
            <a:graphicFrameLocks noGrp="1"/>
          </p:cNvGraphicFramePr>
          <p:nvPr>
            <p:extLst>
              <p:ext uri="{D42A27DB-BD31-4B8C-83A1-F6EECF244321}">
                <p14:modId xmlns:p14="http://schemas.microsoft.com/office/powerpoint/2010/main" val="4258966240"/>
              </p:ext>
            </p:extLst>
          </p:nvPr>
        </p:nvGraphicFramePr>
        <p:xfrm>
          <a:off x="2915816" y="3808661"/>
          <a:ext cx="3528392" cy="1408166"/>
        </p:xfrm>
        <a:graphic>
          <a:graphicData uri="http://schemas.openxmlformats.org/drawingml/2006/table">
            <a:tbl>
              <a:tblPr firstRow="1" bandRow="1">
                <a:tableStyleId>{5C22544A-7EE6-4342-B048-85BDC9FD1C3A}</a:tableStyleId>
              </a:tblPr>
              <a:tblGrid>
                <a:gridCol w="3528392"/>
              </a:tblGrid>
              <a:tr h="384043">
                <a:tc>
                  <a:txBody>
                    <a:bodyPr/>
                    <a:lstStyle/>
                    <a:p>
                      <a:r>
                        <a:rPr kumimoji="1" lang="ja-JP" altLang="en-US" dirty="0" smtClean="0"/>
                        <a:t>　　　　　　　従業員</a:t>
                      </a:r>
                      <a:endParaRPr kumimoji="1" lang="ja-JP" altLang="en-US" dirty="0"/>
                    </a:p>
                  </a:txBody>
                  <a:tcPr/>
                </a:tc>
              </a:tr>
              <a:tr h="552061">
                <a:tc>
                  <a:txBody>
                    <a:bodyPr/>
                    <a:lstStyle/>
                    <a:p>
                      <a:pPr algn="l"/>
                      <a:r>
                        <a:rPr kumimoji="1" lang="ja-JP" altLang="en-US" dirty="0" smtClean="0"/>
                        <a:t>ー勤続年数：</a:t>
                      </a:r>
                      <a:r>
                        <a:rPr kumimoji="1" lang="en-US" altLang="ja-JP" dirty="0" err="1" smtClean="0"/>
                        <a:t>int</a:t>
                      </a:r>
                      <a:r>
                        <a:rPr kumimoji="1" lang="en-US" altLang="ja-JP" dirty="0" smtClean="0"/>
                        <a:t>[1]=1</a:t>
                      </a:r>
                    </a:p>
                    <a:p>
                      <a:pPr algn="l"/>
                      <a:r>
                        <a:rPr kumimoji="1" lang="ja-JP" altLang="en-US" dirty="0" smtClean="0"/>
                        <a:t>ー従業員</a:t>
                      </a:r>
                      <a:r>
                        <a:rPr kumimoji="1" lang="en-US" altLang="ja-JP" dirty="0" smtClean="0"/>
                        <a:t>ID</a:t>
                      </a:r>
                      <a:r>
                        <a:rPr kumimoji="1" lang="ja-JP" altLang="en-US" dirty="0" smtClean="0"/>
                        <a:t>：</a:t>
                      </a:r>
                      <a:r>
                        <a:rPr kumimoji="1" lang="en-US" altLang="ja-JP" dirty="0" err="1" smtClean="0"/>
                        <a:t>int</a:t>
                      </a:r>
                      <a:r>
                        <a:rPr kumimoji="1" lang="en-US" altLang="ja-JP" dirty="0" smtClean="0"/>
                        <a:t>[1]</a:t>
                      </a:r>
                      <a:r>
                        <a:rPr kumimoji="1" lang="en-US" altLang="ja-JP" baseline="0" dirty="0" smtClean="0"/>
                        <a:t>   {unique}</a:t>
                      </a:r>
                    </a:p>
                  </a:txBody>
                  <a:tcPr/>
                </a:tc>
              </a:tr>
              <a:tr h="384043">
                <a:tc>
                  <a:txBody>
                    <a:bodyPr/>
                    <a:lstStyle/>
                    <a:p>
                      <a:endParaRPr kumimoji="1" lang="ja-JP" altLang="en-US" dirty="0"/>
                    </a:p>
                  </a:txBody>
                  <a:tcPr/>
                </a:tc>
              </a:tr>
            </a:tbl>
          </a:graphicData>
        </a:graphic>
      </p:graphicFrame>
      <p:cxnSp>
        <p:nvCxnSpPr>
          <p:cNvPr id="8" name="直接连接符 7"/>
          <p:cNvCxnSpPr/>
          <p:nvPr/>
        </p:nvCxnSpPr>
        <p:spPr>
          <a:xfrm flipH="1">
            <a:off x="3779912" y="4797152"/>
            <a:ext cx="864096"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364088" y="4851919"/>
            <a:ext cx="1080120" cy="648072"/>
          </a:xfrm>
          <a:prstGeom prst="line">
            <a:avLst/>
          </a:prstGeom>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275856" y="5373216"/>
            <a:ext cx="10081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多重度</a:t>
            </a:r>
            <a:endParaRPr kumimoji="1" lang="ja-JP" altLang="en-US" dirty="0"/>
          </a:p>
        </p:txBody>
      </p:sp>
      <p:sp>
        <p:nvSpPr>
          <p:cNvPr id="12" name="矩形 11"/>
          <p:cNvSpPr/>
          <p:nvPr/>
        </p:nvSpPr>
        <p:spPr>
          <a:xfrm>
            <a:off x="5436096" y="5501614"/>
            <a:ext cx="21602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プロパティ文字列</a:t>
            </a:r>
            <a:endParaRPr kumimoji="1" lang="ja-JP" altLang="en-US" dirty="0"/>
          </a:p>
        </p:txBody>
      </p:sp>
      <p:sp>
        <p:nvSpPr>
          <p:cNvPr id="5" name="正方形/長方形 4"/>
          <p:cNvSpPr/>
          <p:nvPr/>
        </p:nvSpPr>
        <p:spPr>
          <a:xfrm>
            <a:off x="2627784" y="2780928"/>
            <a:ext cx="309634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座標点が２つ以上</a:t>
            </a:r>
            <a:r>
              <a:rPr lang="ja-JP" altLang="en-US" sz="1600" dirty="0" smtClean="0"/>
              <a:t>の値を持つこと</a:t>
            </a:r>
            <a:endParaRPr kumimoji="1" lang="ja-JP" altLang="en-US" sz="1600" dirty="0"/>
          </a:p>
        </p:txBody>
      </p:sp>
    </p:spTree>
    <p:extLst>
      <p:ext uri="{BB962C8B-B14F-4D97-AF65-F5344CB8AC3E}">
        <p14:creationId xmlns:p14="http://schemas.microsoft.com/office/powerpoint/2010/main" val="2889818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ja-JP" altLang="en-US"/>
          </a:p>
        </p:txBody>
      </p:sp>
      <p:sp>
        <p:nvSpPr>
          <p:cNvPr id="3" name="内容占位符 2"/>
          <p:cNvSpPr>
            <a:spLocks noGrp="1"/>
          </p:cNvSpPr>
          <p:nvPr>
            <p:ph idx="1"/>
          </p:nvPr>
        </p:nvSpPr>
        <p:spPr/>
        <p:txBody>
          <a:bodyPr/>
          <a:lstStyle/>
          <a:p>
            <a:r>
              <a:rPr kumimoji="1" lang="ja-JP" altLang="en-US" dirty="0" smtClean="0"/>
              <a:t>学校を学級の関係</a:t>
            </a:r>
            <a:endParaRPr kumimoji="1" lang="en-US" altLang="ja-JP" dirty="0" smtClean="0"/>
          </a:p>
          <a:p>
            <a:endParaRPr lang="en-US" altLang="ja-JP" dirty="0"/>
          </a:p>
          <a:p>
            <a:endParaRPr kumimoji="1" lang="en-US" altLang="ja-JP" dirty="0" smtClean="0"/>
          </a:p>
          <a:p>
            <a:r>
              <a:rPr lang="ja-JP" altLang="en-US" dirty="0"/>
              <a:t>　</a:t>
            </a:r>
            <a:r>
              <a:rPr lang="ja-JP" altLang="en-US" dirty="0" smtClean="0"/>
              <a:t>　　　　　　　　　　　　　　 </a:t>
            </a:r>
            <a:r>
              <a:rPr lang="ja-JP" altLang="en-US" sz="1600" dirty="0" smtClean="0"/>
              <a:t>限定子により学級の多重度を限定</a:t>
            </a:r>
            <a:endParaRPr kumimoji="1" lang="ja-JP" altLang="en-US" dirty="0"/>
          </a:p>
        </p:txBody>
      </p:sp>
      <p:pic>
        <p:nvPicPr>
          <p:cNvPr id="1638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552" y="2187629"/>
            <a:ext cx="3862388"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4048" y="3861048"/>
            <a:ext cx="3152775" cy="192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00788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ja-JP" dirty="0" smtClean="0"/>
              <a:t/>
            </a:r>
            <a:br>
              <a:rPr lang="en-US" altLang="ja-JP" dirty="0" smtClean="0"/>
            </a:br>
            <a:r>
              <a:rPr lang="ja-JP" altLang="en-US" sz="3100" dirty="0" smtClean="0"/>
              <a:t>関連</a:t>
            </a:r>
            <a:r>
              <a:rPr lang="ja-JP" altLang="en-US" sz="3100" dirty="0"/>
              <a:t>クラス</a:t>
            </a:r>
            <a:r>
              <a:rPr lang="en-US" altLang="ja-JP" sz="3100" dirty="0"/>
              <a:t>(</a:t>
            </a:r>
            <a:r>
              <a:rPr lang="ja-JP" altLang="en-US" sz="3100" dirty="0"/>
              <a:t>～アドバンス）</a:t>
            </a:r>
            <a:r>
              <a:rPr lang="en-US" altLang="ja-JP" dirty="0"/>
              <a:t/>
            </a:r>
            <a:br>
              <a:rPr lang="en-US" altLang="ja-JP" dirty="0"/>
            </a:br>
            <a:endParaRPr kumimoji="1" lang="ja-JP" altLang="en-US" dirty="0"/>
          </a:p>
        </p:txBody>
      </p:sp>
      <p:sp>
        <p:nvSpPr>
          <p:cNvPr id="3" name="内容占位符 2"/>
          <p:cNvSpPr>
            <a:spLocks noGrp="1"/>
          </p:cNvSpPr>
          <p:nvPr>
            <p:ph idx="1"/>
          </p:nvPr>
        </p:nvSpPr>
        <p:spPr/>
        <p:txBody>
          <a:bodyPr/>
          <a:lstStyle/>
          <a:p>
            <a:pPr marL="0" indent="0">
              <a:buNone/>
            </a:pPr>
            <a:r>
              <a:rPr lang="ja-JP" altLang="en-US" sz="2000" dirty="0" smtClean="0"/>
              <a:t>関連クラスは：</a:t>
            </a:r>
            <a:endParaRPr lang="en-US" altLang="ja-JP" sz="2000" dirty="0" smtClean="0"/>
          </a:p>
          <a:p>
            <a:pPr marL="0" indent="0">
              <a:buNone/>
            </a:pPr>
            <a:r>
              <a:rPr lang="ja-JP" altLang="en-US" sz="2000" dirty="0"/>
              <a:t>　</a:t>
            </a:r>
            <a:r>
              <a:rPr lang="ja-JP" altLang="en-US" sz="2000" dirty="0" smtClean="0"/>
              <a:t>　　</a:t>
            </a:r>
            <a:r>
              <a:rPr lang="ja-JP" altLang="en-US" sz="1400" dirty="0" smtClean="0"/>
              <a:t>１、通常のクラスと同様に、属性、操作などを持つ関連</a:t>
            </a:r>
            <a:endParaRPr lang="en-US" altLang="ja-JP" sz="1400" dirty="0" smtClean="0"/>
          </a:p>
          <a:p>
            <a:pPr marL="0" indent="0">
              <a:buNone/>
            </a:pPr>
            <a:r>
              <a:rPr lang="ja-JP" altLang="en-US" sz="1400" dirty="0" smtClean="0"/>
              <a:t>　　　　２、クラスを関連の中央に点線で接続する</a:t>
            </a:r>
            <a:endParaRPr lang="en-US" altLang="ja-JP" sz="1400" dirty="0" smtClean="0"/>
          </a:p>
          <a:p>
            <a:pPr marL="0" indent="0">
              <a:buNone/>
            </a:pPr>
            <a:r>
              <a:rPr lang="ja-JP" altLang="en-US" sz="1400" dirty="0"/>
              <a:t>　</a:t>
            </a:r>
            <a:r>
              <a:rPr lang="ja-JP" altLang="en-US" sz="1400" dirty="0" smtClean="0"/>
              <a:t>　　　３、クラスはクラスと関連合わせて単一のモデルですので、単一の名前しか持たない</a:t>
            </a:r>
            <a:endParaRPr lang="en-US" altLang="ja-JP" sz="1400" dirty="0" smtClean="0"/>
          </a:p>
          <a:p>
            <a:pPr marL="0" indent="0">
              <a:buNone/>
            </a:pPr>
            <a:r>
              <a:rPr kumimoji="1" lang="ja-JP" altLang="en-US" sz="2400" dirty="0"/>
              <a:t>　</a:t>
            </a:r>
            <a:r>
              <a:rPr kumimoji="1" lang="ja-JP" altLang="en-US" sz="2400" dirty="0" smtClean="0"/>
              <a:t>　</a:t>
            </a:r>
            <a:r>
              <a:rPr lang="ja-JP" altLang="en-US" sz="2400" dirty="0"/>
              <a:t>関連</a:t>
            </a:r>
            <a:r>
              <a:rPr lang="ja-JP" altLang="en-US" sz="2400" dirty="0" smtClean="0"/>
              <a:t>クラスの例：</a:t>
            </a:r>
            <a:r>
              <a:rPr kumimoji="1" lang="ja-JP" altLang="en-US" sz="2400" dirty="0" smtClean="0"/>
              <a:t>　　　　　　　　　</a:t>
            </a:r>
            <a:endParaRPr kumimoji="1" lang="en-US" altLang="ja-JP" sz="2400" dirty="0" smtClean="0"/>
          </a:p>
          <a:p>
            <a:pPr marL="0" indent="0">
              <a:buNone/>
            </a:pPr>
            <a:r>
              <a:rPr lang="ja-JP" altLang="en-US" sz="2400" dirty="0"/>
              <a:t>　</a:t>
            </a:r>
            <a:r>
              <a:rPr lang="ja-JP" altLang="en-US" sz="2400" dirty="0" smtClean="0"/>
              <a:t>　　　　　　　　　　　　　　　　　　　</a:t>
            </a:r>
            <a:endParaRPr kumimoji="1" lang="ja-JP" altLang="en-US" sz="1800" dirty="0"/>
          </a:p>
        </p:txBody>
      </p:sp>
      <p:pic>
        <p:nvPicPr>
          <p:cNvPr id="174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71800" y="3429000"/>
            <a:ext cx="356186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9249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ja-JP" altLang="en-US"/>
          </a:p>
        </p:txBody>
      </p:sp>
      <p:sp>
        <p:nvSpPr>
          <p:cNvPr id="3" name="内容占位符 2"/>
          <p:cNvSpPr>
            <a:spLocks noGrp="1"/>
          </p:cNvSpPr>
          <p:nvPr>
            <p:ph idx="1"/>
          </p:nvPr>
        </p:nvSpPr>
        <p:spPr/>
        <p:txBody>
          <a:bodyPr/>
          <a:lstStyle/>
          <a:p>
            <a:r>
              <a:rPr kumimoji="1" lang="ja-JP" altLang="en-US" dirty="0" smtClean="0"/>
              <a:t>例：設計者とビルの関係</a:t>
            </a:r>
            <a:endParaRPr kumimoji="1" lang="en-US" altLang="ja-JP" dirty="0" smtClean="0"/>
          </a:p>
          <a:p>
            <a:pPr marL="0" indent="0">
              <a:buNone/>
            </a:pPr>
            <a:r>
              <a:rPr lang="ja-JP" altLang="en-US" dirty="0" smtClean="0"/>
              <a:t>　　　　　　　　　　　　　　　　</a:t>
            </a:r>
            <a:r>
              <a:rPr lang="ja-JP" altLang="en-US" sz="1800" dirty="0" smtClean="0"/>
              <a:t>関連クラス「担当記録」</a:t>
            </a:r>
            <a:endParaRPr lang="en-US" altLang="ja-JP" sz="1800" dirty="0" smtClean="0"/>
          </a:p>
          <a:p>
            <a:pPr marL="0" indent="0">
              <a:buNone/>
            </a:pPr>
            <a:endParaRPr kumimoji="1" lang="en-US" altLang="ja-JP" sz="1800" dirty="0"/>
          </a:p>
          <a:p>
            <a:pPr marL="0" indent="0">
              <a:buNone/>
            </a:pPr>
            <a:endParaRPr lang="en-US" altLang="ja-JP" sz="1800" dirty="0" smtClean="0"/>
          </a:p>
          <a:p>
            <a:pPr marL="0" indent="0">
              <a:buNone/>
            </a:pPr>
            <a:endParaRPr kumimoji="1" lang="en-US" altLang="ja-JP" sz="1800" dirty="0"/>
          </a:p>
          <a:p>
            <a:pPr marL="0" indent="0">
              <a:buNone/>
            </a:pPr>
            <a:endParaRPr lang="en-US" altLang="ja-JP" sz="1800" dirty="0" smtClean="0"/>
          </a:p>
          <a:p>
            <a:pPr marL="0" indent="0">
              <a:buNone/>
            </a:pPr>
            <a:r>
              <a:rPr kumimoji="1" lang="ja-JP" altLang="en-US" sz="1800" dirty="0"/>
              <a:t>　</a:t>
            </a:r>
            <a:r>
              <a:rPr kumimoji="1" lang="ja-JP" altLang="en-US" sz="1800" dirty="0" smtClean="0"/>
              <a:t>　　　　　　　　　　　　　　　　　　　　　　　　　関連クラスと他のクラスとの関係</a:t>
            </a:r>
            <a:endParaRPr kumimoji="1" lang="ja-JP" altLang="en-US" sz="1800" dirty="0"/>
          </a:p>
        </p:txBody>
      </p:sp>
      <p:pic>
        <p:nvPicPr>
          <p:cNvPr id="184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600" y="2468542"/>
            <a:ext cx="2280692" cy="336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63368" y="2708920"/>
            <a:ext cx="3080831" cy="1363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3968" y="4367031"/>
            <a:ext cx="3839633" cy="146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89631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ja-JP" altLang="en-US" dirty="0"/>
          </a:p>
        </p:txBody>
      </p:sp>
      <p:sp>
        <p:nvSpPr>
          <p:cNvPr id="3" name="内容占位符 2"/>
          <p:cNvSpPr>
            <a:spLocks noGrp="1"/>
          </p:cNvSpPr>
          <p:nvPr>
            <p:ph idx="1"/>
          </p:nvPr>
        </p:nvSpPr>
        <p:spPr/>
        <p:txBody>
          <a:bodyPr/>
          <a:lstStyle/>
          <a:p>
            <a:r>
              <a:rPr kumimoji="1" lang="en-US" altLang="ja-JP" dirty="0" smtClean="0"/>
              <a:t>N</a:t>
            </a:r>
            <a:r>
              <a:rPr kumimoji="1" lang="ja-JP" altLang="en-US" dirty="0" smtClean="0"/>
              <a:t>項関連</a:t>
            </a:r>
            <a:r>
              <a:rPr kumimoji="1" lang="en-US" altLang="ja-JP" dirty="0" smtClean="0"/>
              <a:t>(</a:t>
            </a:r>
            <a:r>
              <a:rPr kumimoji="1" lang="ja-JP" altLang="en-US" dirty="0" smtClean="0"/>
              <a:t>～アドバンス）</a:t>
            </a:r>
            <a:endParaRPr kumimoji="1" lang="en-US" altLang="ja-JP" dirty="0" smtClean="0"/>
          </a:p>
          <a:p>
            <a:pPr marL="0" indent="0">
              <a:buNone/>
            </a:pPr>
            <a:r>
              <a:rPr lang="ja-JP" altLang="en-US" dirty="0" smtClean="0"/>
              <a:t>　</a:t>
            </a:r>
            <a:r>
              <a:rPr lang="ja-JP" altLang="en-US" sz="2000" dirty="0" smtClean="0"/>
              <a:t>三つ以上のクラス間に使用する</a:t>
            </a:r>
            <a:endParaRPr lang="en-US" altLang="ja-JP" sz="2000" dirty="0" smtClean="0"/>
          </a:p>
          <a:p>
            <a:pPr marL="0" indent="0">
              <a:buNone/>
            </a:pPr>
            <a:r>
              <a:rPr kumimoji="1" lang="ja-JP" altLang="en-US" sz="2000" dirty="0"/>
              <a:t>　</a:t>
            </a:r>
            <a:r>
              <a:rPr lang="ja-JP" altLang="en-US" sz="2000" dirty="0"/>
              <a:t> </a:t>
            </a:r>
            <a:r>
              <a:rPr kumimoji="1" lang="ja-JP" altLang="en-US" sz="2000" dirty="0" smtClean="0"/>
              <a:t>大きな菱形で表現する</a:t>
            </a:r>
            <a:endParaRPr kumimoji="1" lang="en-US" altLang="ja-JP" sz="2000" dirty="0" smtClean="0"/>
          </a:p>
          <a:p>
            <a:pPr marL="0" indent="0">
              <a:buNone/>
            </a:pPr>
            <a:r>
              <a:rPr lang="en-US" altLang="ja-JP" sz="2000" dirty="0" smtClean="0"/>
              <a:t>        </a:t>
            </a:r>
            <a:r>
              <a:rPr lang="en-US" altLang="ja-JP" sz="2000" dirty="0" err="1" smtClean="0"/>
              <a:t>a.N</a:t>
            </a:r>
            <a:r>
              <a:rPr lang="ja-JP" altLang="en-US" sz="2000" dirty="0" smtClean="0"/>
              <a:t>項関連　　　　　　　　　　　　　　　　　　　</a:t>
            </a:r>
            <a:r>
              <a:rPr lang="en-US" altLang="ja-JP" sz="2000" dirty="0" err="1" smtClean="0"/>
              <a:t>b.N</a:t>
            </a:r>
            <a:r>
              <a:rPr lang="ja-JP" altLang="en-US" sz="2000" dirty="0"/>
              <a:t>項関連の関連クラス</a:t>
            </a:r>
          </a:p>
          <a:p>
            <a:pPr marL="0" indent="0">
              <a:buNone/>
            </a:pPr>
            <a:endParaRPr lang="en-US" altLang="ja-JP" sz="2000" dirty="0" smtClean="0"/>
          </a:p>
        </p:txBody>
      </p:sp>
      <p:pic>
        <p:nvPicPr>
          <p:cNvPr id="194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4" y="3573016"/>
            <a:ext cx="333487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056" y="3594149"/>
            <a:ext cx="3096344" cy="2035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205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ja-JP" dirty="0" smtClean="0"/>
              <a:t/>
            </a:r>
            <a:br>
              <a:rPr lang="en-US" altLang="ja-JP" dirty="0" smtClean="0"/>
            </a:br>
            <a:r>
              <a:rPr lang="ja-JP" altLang="en-US" sz="3100" dirty="0" smtClean="0"/>
              <a:t>インタフェース</a:t>
            </a:r>
            <a:r>
              <a:rPr lang="ja-JP" altLang="en-US" sz="3100" dirty="0"/>
              <a:t>、実現化関係（～アドバンス）</a:t>
            </a:r>
            <a:r>
              <a:rPr lang="en-US" altLang="ja-JP" dirty="0"/>
              <a:t/>
            </a:r>
            <a:br>
              <a:rPr lang="en-US" altLang="ja-JP" dirty="0"/>
            </a:br>
            <a:endParaRPr kumimoji="1" lang="ja-JP" altLang="en-US" dirty="0"/>
          </a:p>
        </p:txBody>
      </p:sp>
      <p:sp>
        <p:nvSpPr>
          <p:cNvPr id="3" name="内容占位符 2"/>
          <p:cNvSpPr>
            <a:spLocks noGrp="1"/>
          </p:cNvSpPr>
          <p:nvPr>
            <p:ph idx="1"/>
          </p:nvPr>
        </p:nvSpPr>
        <p:spPr/>
        <p:txBody>
          <a:bodyPr/>
          <a:lstStyle/>
          <a:p>
            <a:pPr marL="0" indent="0">
              <a:buNone/>
            </a:pPr>
            <a:r>
              <a:rPr lang="en-US" altLang="ja-JP" dirty="0"/>
              <a:t> </a:t>
            </a:r>
            <a:r>
              <a:rPr lang="en-US" altLang="ja-JP" dirty="0" smtClean="0"/>
              <a:t>  </a:t>
            </a:r>
            <a:r>
              <a:rPr lang="ja-JP" altLang="en-US" sz="1800" dirty="0" smtClean="0"/>
              <a:t>外部の他の要素から見える操作の仕様で、クラス、コンポーネント、サブシステムなどに付ける</a:t>
            </a:r>
            <a:endParaRPr lang="en-US" altLang="ja-JP" sz="1800" dirty="0" smtClean="0"/>
          </a:p>
          <a:p>
            <a:pPr marL="0" indent="0">
              <a:buNone/>
            </a:pPr>
            <a:r>
              <a:rPr lang="ja-JP" altLang="en-US" sz="1800" dirty="0"/>
              <a:t>　</a:t>
            </a:r>
            <a:r>
              <a:rPr lang="ja-JP" altLang="en-US" sz="1800" dirty="0" smtClean="0"/>
              <a:t>　操作だけを持っており、属性、関連は持たない</a:t>
            </a:r>
            <a:endParaRPr lang="en-US" altLang="ja-JP" sz="1800" dirty="0" smtClean="0"/>
          </a:p>
          <a:p>
            <a:pPr marL="0" indent="0">
              <a:buNone/>
            </a:pPr>
            <a:r>
              <a:rPr lang="ja-JP" altLang="en-US" sz="1800" dirty="0"/>
              <a:t>　</a:t>
            </a:r>
            <a:r>
              <a:rPr lang="ja-JP" altLang="en-US" sz="1800" dirty="0" smtClean="0"/>
              <a:t>　クラスと同様に長方形を記述して、</a:t>
            </a:r>
            <a:r>
              <a:rPr lang="en-US" altLang="ja-JP" sz="1800" dirty="0" smtClean="0"/>
              <a:t>&lt;&lt;interface&gt;&gt;</a:t>
            </a:r>
            <a:r>
              <a:rPr lang="ja-JP" altLang="en-US" sz="1800" dirty="0" smtClean="0"/>
              <a:t>と言うステレオタイプを付記する</a:t>
            </a:r>
            <a:endParaRPr lang="en-US" altLang="ja-JP" sz="1800" dirty="0" smtClean="0"/>
          </a:p>
          <a:p>
            <a:pPr marL="0" indent="0">
              <a:buNone/>
            </a:pPr>
            <a:r>
              <a:rPr lang="ja-JP" altLang="en-US" sz="1800" dirty="0"/>
              <a:t>　</a:t>
            </a:r>
            <a:r>
              <a:rPr lang="ja-JP" altLang="en-US" sz="1800" dirty="0" smtClean="0"/>
              <a:t>　実際のインタフェースを実現する要素をインタフェースは実現化の関係で結び</a:t>
            </a:r>
            <a:endParaRPr lang="en-US" altLang="ja-JP" sz="1800" dirty="0" smtClean="0"/>
          </a:p>
          <a:p>
            <a:pPr marL="0" indent="0">
              <a:buNone/>
            </a:pPr>
            <a:r>
              <a:rPr lang="ja-JP" altLang="en-US" sz="1800" dirty="0"/>
              <a:t>　</a:t>
            </a:r>
            <a:r>
              <a:rPr lang="ja-JP" altLang="en-US" sz="1800" dirty="0" smtClean="0"/>
              <a:t>　実現化関係は白抜きの三角の付いた点線で示す</a:t>
            </a:r>
            <a:endParaRPr lang="en-US" altLang="ja-JP" sz="1800" dirty="0" smtClean="0"/>
          </a:p>
          <a:p>
            <a:pPr marL="0" indent="0">
              <a:buNone/>
            </a:pPr>
            <a:endParaRPr lang="en-US" altLang="ja-JP" sz="1800" dirty="0" smtClean="0"/>
          </a:p>
          <a:p>
            <a:pPr marL="0" indent="0">
              <a:buNone/>
            </a:pPr>
            <a:r>
              <a:rPr lang="en-US" altLang="ja-JP" sz="1800" dirty="0"/>
              <a:t> </a:t>
            </a:r>
            <a:r>
              <a:rPr lang="en-US" altLang="ja-JP" sz="1800" dirty="0" smtClean="0"/>
              <a:t>                          </a:t>
            </a:r>
            <a:r>
              <a:rPr lang="ja-JP" altLang="en-US" sz="1800" dirty="0" smtClean="0"/>
              <a:t>インタフェース</a:t>
            </a:r>
            <a:endParaRPr lang="en-US" altLang="ja-JP" sz="1800" dirty="0" smtClean="0"/>
          </a:p>
          <a:p>
            <a:pPr marL="0" indent="0">
              <a:buNone/>
            </a:pPr>
            <a:r>
              <a:rPr lang="ja-JP" altLang="en-US" dirty="0"/>
              <a:t>　</a:t>
            </a:r>
            <a:endParaRPr lang="en-US" altLang="ja-JP" dirty="0"/>
          </a:p>
        </p:txBody>
      </p:sp>
      <p:pic>
        <p:nvPicPr>
          <p:cNvPr id="2150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27784" y="4437112"/>
            <a:ext cx="3430513" cy="1486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3626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ja-JP" altLang="en-US" dirty="0"/>
          </a:p>
        </p:txBody>
      </p:sp>
      <p:sp>
        <p:nvSpPr>
          <p:cNvPr id="3" name="内容占位符 2"/>
          <p:cNvSpPr>
            <a:spLocks noGrp="1"/>
          </p:cNvSpPr>
          <p:nvPr>
            <p:ph idx="1"/>
          </p:nvPr>
        </p:nvSpPr>
        <p:spPr/>
        <p:txBody>
          <a:bodyPr/>
          <a:lstStyle/>
          <a:p>
            <a:r>
              <a:rPr kumimoji="1" lang="ja-JP" altLang="en-US" sz="2400" dirty="0" smtClean="0"/>
              <a:t>例：</a:t>
            </a:r>
            <a:r>
              <a:rPr kumimoji="1" lang="ja-JP" altLang="en-US" sz="2000" dirty="0" smtClean="0"/>
              <a:t>インタフェース「ウィンドウ</a:t>
            </a:r>
            <a:r>
              <a:rPr kumimoji="1" lang="en-US" altLang="ja-JP" sz="2000" dirty="0" smtClean="0"/>
              <a:t>IF</a:t>
            </a:r>
            <a:r>
              <a:rPr kumimoji="1" lang="ja-JP" altLang="en-US" sz="2000" dirty="0" smtClean="0"/>
              <a:t>」</a:t>
            </a:r>
            <a:endParaRPr kumimoji="1" lang="en-US" altLang="ja-JP" sz="2000" dirty="0" smtClean="0"/>
          </a:p>
          <a:p>
            <a:endParaRPr lang="en-US" altLang="ja-JP" dirty="0"/>
          </a:p>
          <a:p>
            <a:endParaRPr kumimoji="1" lang="en-US" altLang="ja-JP" dirty="0" smtClean="0"/>
          </a:p>
          <a:p>
            <a:endParaRPr lang="en-US" altLang="ja-JP" dirty="0"/>
          </a:p>
          <a:p>
            <a:endParaRPr kumimoji="1" lang="en-US" altLang="ja-JP" dirty="0" smtClean="0"/>
          </a:p>
          <a:p>
            <a:r>
              <a:rPr lang="ja-JP" altLang="en-US" sz="2000" dirty="0"/>
              <a:t>インタフェースの別の表記</a:t>
            </a:r>
          </a:p>
          <a:p>
            <a:endParaRPr kumimoji="1" lang="en-US" altLang="ja-JP" dirty="0" smtClean="0"/>
          </a:p>
          <a:p>
            <a:pPr marL="0" indent="0">
              <a:buNone/>
            </a:pPr>
            <a:endParaRPr kumimoji="1" lang="ja-JP" altLang="en-US" dirty="0"/>
          </a:p>
        </p:txBody>
      </p:sp>
      <p:pic>
        <p:nvPicPr>
          <p:cNvPr id="2253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5616" y="2060848"/>
            <a:ext cx="3264024" cy="193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7704" y="4871286"/>
            <a:ext cx="4556175" cy="115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717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ja-JP" altLang="en-US" dirty="0" smtClean="0"/>
              <a:t>練習問題</a:t>
            </a:r>
            <a:endParaRPr kumimoji="1" lang="ja-JP" altLang="en-US" dirty="0"/>
          </a:p>
        </p:txBody>
      </p:sp>
      <p:sp>
        <p:nvSpPr>
          <p:cNvPr id="3" name="内容占位符 2"/>
          <p:cNvSpPr>
            <a:spLocks noGrp="1"/>
          </p:cNvSpPr>
          <p:nvPr>
            <p:ph idx="1"/>
          </p:nvPr>
        </p:nvSpPr>
        <p:spPr/>
        <p:txBody>
          <a:bodyPr/>
          <a:lstStyle/>
          <a:p>
            <a:endParaRPr kumimoji="1" lang="ja-JP" altLang="en-US" dirty="0"/>
          </a:p>
        </p:txBody>
      </p:sp>
      <p:pic>
        <p:nvPicPr>
          <p:cNvPr id="2457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3688" y="2276872"/>
            <a:ext cx="5184576" cy="318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19065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ja-JP" altLang="en-US"/>
          </a:p>
        </p:txBody>
      </p:sp>
      <p:sp>
        <p:nvSpPr>
          <p:cNvPr id="3" name="内容占位符 2"/>
          <p:cNvSpPr>
            <a:spLocks noGrp="1"/>
          </p:cNvSpPr>
          <p:nvPr>
            <p:ph idx="1"/>
          </p:nvPr>
        </p:nvSpPr>
        <p:spPr/>
        <p:txBody>
          <a:bodyPr/>
          <a:lstStyle/>
          <a:p>
            <a:endParaRPr kumimoji="1" lang="ja-JP" altLang="en-US" dirty="0"/>
          </a:p>
        </p:txBody>
      </p:sp>
      <p:pic>
        <p:nvPicPr>
          <p:cNvPr id="2560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9632" y="2060848"/>
            <a:ext cx="5367553" cy="3674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4688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ja-JP" altLang="en-US"/>
          </a:p>
        </p:txBody>
      </p:sp>
      <p:sp>
        <p:nvSpPr>
          <p:cNvPr id="3" name="内容占位符 2"/>
          <p:cNvSpPr>
            <a:spLocks noGrp="1"/>
          </p:cNvSpPr>
          <p:nvPr>
            <p:ph idx="1"/>
          </p:nvPr>
        </p:nvSpPr>
        <p:spPr/>
        <p:txBody>
          <a:bodyPr/>
          <a:lstStyle/>
          <a:p>
            <a:endParaRPr kumimoji="1" lang="ja-JP" alt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5616" y="2276872"/>
            <a:ext cx="5688632" cy="295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1630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ja-JP" altLang="en-US"/>
          </a:p>
        </p:txBody>
      </p:sp>
      <p:sp>
        <p:nvSpPr>
          <p:cNvPr id="3" name="内容占位符 2"/>
          <p:cNvSpPr>
            <a:spLocks noGrp="1"/>
          </p:cNvSpPr>
          <p:nvPr>
            <p:ph idx="1"/>
          </p:nvPr>
        </p:nvSpPr>
        <p:spPr/>
        <p:txBody>
          <a:bodyPr/>
          <a:lstStyle/>
          <a:p>
            <a:endParaRPr kumimoji="1" lang="ja-JP" alt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624" y="2263985"/>
            <a:ext cx="5721866" cy="323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894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ja-JP" altLang="en-US" dirty="0" smtClean="0"/>
              <a:t>操作</a:t>
            </a:r>
            <a:r>
              <a:rPr kumimoji="1" lang="en-US" altLang="ja-JP" dirty="0" smtClean="0"/>
              <a:t>(</a:t>
            </a:r>
            <a:r>
              <a:rPr kumimoji="1" lang="ja-JP" altLang="en-US" dirty="0" smtClean="0"/>
              <a:t>～アドバンス</a:t>
            </a:r>
            <a:r>
              <a:rPr kumimoji="1" lang="en-US" altLang="ja-JP" dirty="0" smtClean="0"/>
              <a:t>)</a:t>
            </a:r>
            <a:endParaRPr kumimoji="1" lang="ja-JP" altLang="en-US" dirty="0"/>
          </a:p>
        </p:txBody>
      </p:sp>
      <p:sp>
        <p:nvSpPr>
          <p:cNvPr id="3" name="内容占位符 2"/>
          <p:cNvSpPr>
            <a:spLocks noGrp="1"/>
          </p:cNvSpPr>
          <p:nvPr>
            <p:ph idx="1"/>
          </p:nvPr>
        </p:nvSpPr>
        <p:spPr/>
        <p:txBody>
          <a:bodyPr/>
          <a:lstStyle/>
          <a:p>
            <a:pPr marL="0" indent="0">
              <a:buNone/>
            </a:pPr>
            <a:r>
              <a:rPr lang="ja-JP" altLang="en-US" sz="2000" dirty="0"/>
              <a:t>操作：クラスの操作は下記の形式で、引数の入出力種別、引数のデフォルト　　　　　　　　　　　　　　</a:t>
            </a:r>
            <a:r>
              <a:rPr lang="ja-JP" altLang="en-US" sz="2000" dirty="0" smtClean="0"/>
              <a:t>　　　　値</a:t>
            </a:r>
            <a:r>
              <a:rPr lang="ja-JP" altLang="en-US" sz="2000" dirty="0"/>
              <a:t>。ポロパティ文字列を表記できる</a:t>
            </a:r>
            <a:endParaRPr lang="en-US" altLang="ja-JP" sz="2000" dirty="0"/>
          </a:p>
          <a:p>
            <a:pPr marL="0" indent="0">
              <a:buNone/>
            </a:pPr>
            <a:endParaRPr lang="en-US" altLang="ja-JP" sz="2000" dirty="0"/>
          </a:p>
          <a:p>
            <a:pPr marL="0" indent="0">
              <a:buNone/>
            </a:pPr>
            <a:endParaRPr kumimoji="1" lang="en-US" altLang="ja-JP" sz="2000" dirty="0" smtClean="0"/>
          </a:p>
          <a:p>
            <a:pPr marL="0" indent="0">
              <a:buNone/>
            </a:pPr>
            <a:r>
              <a:rPr lang="en-US" altLang="ja-JP" sz="2000" dirty="0"/>
              <a:t> </a:t>
            </a:r>
            <a:r>
              <a:rPr lang="en-US" altLang="ja-JP" sz="2000" dirty="0" smtClean="0"/>
              <a:t>    </a:t>
            </a:r>
          </a:p>
          <a:p>
            <a:pPr marL="0" indent="0">
              <a:buNone/>
            </a:pPr>
            <a:r>
              <a:rPr lang="ja-JP" altLang="en-US" sz="2000" dirty="0"/>
              <a:t>　</a:t>
            </a:r>
            <a:r>
              <a:rPr lang="ja-JP" altLang="en-US" sz="2000" dirty="0" smtClean="0"/>
              <a:t>　　</a:t>
            </a:r>
            <a:endParaRPr lang="en-US" altLang="ja-JP" sz="2000" dirty="0" smtClean="0"/>
          </a:p>
          <a:p>
            <a:pPr marL="0" indent="0">
              <a:buNone/>
            </a:pPr>
            <a:r>
              <a:rPr lang="ja-JP" altLang="en-US" sz="2000" dirty="0" smtClean="0"/>
              <a:t>　　　引数の入出力種別：　　　　　　　　　　プロパティ文字列属性　　　　　　　　　　　</a:t>
            </a:r>
            <a:endParaRPr kumimoji="1" lang="en-US" altLang="ja-JP" sz="2000" dirty="0" smtClean="0"/>
          </a:p>
        </p:txBody>
      </p:sp>
      <p:sp>
        <p:nvSpPr>
          <p:cNvPr id="4" name="矩形 3"/>
          <p:cNvSpPr/>
          <p:nvPr/>
        </p:nvSpPr>
        <p:spPr>
          <a:xfrm>
            <a:off x="1043608" y="2354280"/>
            <a:ext cx="6984776" cy="871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t> </a:t>
            </a:r>
            <a:endParaRPr lang="en-US" altLang="ja-JP" sz="1400" dirty="0" smtClean="0"/>
          </a:p>
          <a:p>
            <a:r>
              <a:rPr lang="ja-JP" altLang="en-US" sz="1400" dirty="0" smtClean="0"/>
              <a:t>ステレオタイプ</a:t>
            </a:r>
            <a:r>
              <a:rPr lang="ja-JP" altLang="en-US" sz="1400" dirty="0"/>
              <a:t>　</a:t>
            </a:r>
            <a:r>
              <a:rPr lang="en-US" altLang="ja-JP" sz="1400" dirty="0"/>
              <a:t>&lt;&lt;</a:t>
            </a:r>
            <a:r>
              <a:rPr lang="en-US" altLang="ja-JP" sz="1400" dirty="0" err="1"/>
              <a:t>accessor</a:t>
            </a:r>
            <a:r>
              <a:rPr lang="en-US" altLang="ja-JP" sz="1400" dirty="0"/>
              <a:t>&gt;&gt;</a:t>
            </a:r>
          </a:p>
          <a:p>
            <a:r>
              <a:rPr lang="ja-JP" altLang="en-US" sz="1400" dirty="0" smtClean="0"/>
              <a:t>可視性　名前　（入出力種別　引数名　</a:t>
            </a:r>
            <a:r>
              <a:rPr lang="en-US" altLang="ja-JP" sz="1400" dirty="0" smtClean="0"/>
              <a:t>:</a:t>
            </a:r>
            <a:r>
              <a:rPr lang="ja-JP" altLang="en-US" sz="1400" dirty="0" smtClean="0"/>
              <a:t>　型　＝　デフォルト値）　</a:t>
            </a:r>
            <a:r>
              <a:rPr lang="en-US" altLang="ja-JP" sz="1400" dirty="0" smtClean="0"/>
              <a:t>:</a:t>
            </a:r>
            <a:r>
              <a:rPr lang="ja-JP" altLang="en-US" sz="1400" dirty="0" smtClean="0"/>
              <a:t>　戻り値型</a:t>
            </a:r>
            <a:r>
              <a:rPr lang="en-US" altLang="ja-JP" sz="1000" dirty="0" smtClean="0"/>
              <a:t>{</a:t>
            </a:r>
            <a:r>
              <a:rPr lang="ja-JP" altLang="en-US" sz="1000" dirty="0" smtClean="0"/>
              <a:t>プロパティ文字列｝</a:t>
            </a:r>
            <a:endParaRPr lang="en-US" altLang="ja-JP" sz="1000" dirty="0" smtClean="0"/>
          </a:p>
          <a:p>
            <a:r>
              <a:rPr lang="en-US" altLang="ja-JP" sz="1000" dirty="0"/>
              <a:t>         </a:t>
            </a:r>
            <a:r>
              <a:rPr lang="en-US" altLang="ja-JP" sz="1600" dirty="0"/>
              <a:t>+   </a:t>
            </a:r>
            <a:r>
              <a:rPr lang="ja-JP" altLang="en-US" sz="1200" dirty="0"/>
              <a:t>商品名設定</a:t>
            </a:r>
            <a:r>
              <a:rPr lang="ja-JP" altLang="en-US" sz="1600" dirty="0"/>
              <a:t>（　   </a:t>
            </a:r>
            <a:r>
              <a:rPr lang="en-US" altLang="ja-JP" sz="1600" dirty="0"/>
              <a:t>in           </a:t>
            </a:r>
            <a:r>
              <a:rPr lang="ja-JP" altLang="en-US" sz="1200" dirty="0"/>
              <a:t>商品名 </a:t>
            </a:r>
            <a:r>
              <a:rPr lang="en-US" altLang="ja-JP" sz="1200" dirty="0"/>
              <a:t>:</a:t>
            </a:r>
            <a:r>
              <a:rPr lang="ja-JP" altLang="en-US" sz="1200" dirty="0" smtClean="0"/>
              <a:t>    </a:t>
            </a:r>
            <a:r>
              <a:rPr lang="en-US" altLang="ja-JP" sz="1200" dirty="0" smtClean="0"/>
              <a:t>String  =    </a:t>
            </a:r>
            <a:r>
              <a:rPr lang="ja-JP" altLang="en-US" sz="1200" dirty="0" smtClean="0"/>
              <a:t>デフォルト商品</a:t>
            </a:r>
            <a:r>
              <a:rPr lang="ja-JP" altLang="en-US" sz="1600" dirty="0" smtClean="0"/>
              <a:t>）：　     </a:t>
            </a:r>
            <a:r>
              <a:rPr lang="en-US" altLang="ja-JP" sz="1600" dirty="0" smtClean="0"/>
              <a:t>void</a:t>
            </a:r>
            <a:endParaRPr lang="ja-JP" altLang="en-US" sz="1600" dirty="0"/>
          </a:p>
          <a:p>
            <a:pPr algn="ctr"/>
            <a:endParaRPr kumimoji="1" lang="ja-JP" altLang="en-US" dirty="0"/>
          </a:p>
        </p:txBody>
      </p:sp>
      <p:sp>
        <p:nvSpPr>
          <p:cNvPr id="5" name="矩形 4"/>
          <p:cNvSpPr/>
          <p:nvPr/>
        </p:nvSpPr>
        <p:spPr>
          <a:xfrm>
            <a:off x="1259632" y="4221087"/>
            <a:ext cx="1584176" cy="1629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in</a:t>
            </a:r>
            <a:r>
              <a:rPr lang="ja-JP" altLang="en-US" dirty="0" smtClean="0"/>
              <a:t>      </a:t>
            </a:r>
            <a:r>
              <a:rPr lang="ja-JP" altLang="en-US" dirty="0"/>
              <a:t>入</a:t>
            </a:r>
            <a:r>
              <a:rPr lang="ja-JP" altLang="en-US" dirty="0" smtClean="0"/>
              <a:t>力</a:t>
            </a:r>
            <a:endParaRPr lang="en-US" altLang="ja-JP" dirty="0" smtClean="0"/>
          </a:p>
          <a:p>
            <a:pPr algn="ctr"/>
            <a:r>
              <a:rPr lang="en-US" altLang="ja-JP" dirty="0" smtClean="0"/>
              <a:t>out</a:t>
            </a:r>
            <a:r>
              <a:rPr lang="en-US" altLang="ja-JP" dirty="0"/>
              <a:t> </a:t>
            </a:r>
            <a:r>
              <a:rPr lang="en-US" altLang="ja-JP" dirty="0" smtClean="0"/>
              <a:t>   </a:t>
            </a:r>
            <a:r>
              <a:rPr lang="ja-JP" altLang="en-US" dirty="0" smtClean="0"/>
              <a:t>出力</a:t>
            </a:r>
            <a:endParaRPr lang="en-US" altLang="ja-JP" dirty="0" smtClean="0"/>
          </a:p>
          <a:p>
            <a:pPr algn="ctr"/>
            <a:r>
              <a:rPr lang="en-US" altLang="ja-JP" dirty="0" err="1" smtClean="0"/>
              <a:t>inout</a:t>
            </a:r>
            <a:r>
              <a:rPr lang="en-US" altLang="ja-JP" dirty="0" smtClean="0"/>
              <a:t>   </a:t>
            </a:r>
            <a:r>
              <a:rPr lang="ja-JP" altLang="en-US" dirty="0" smtClean="0"/>
              <a:t>入出力</a:t>
            </a:r>
            <a:endParaRPr lang="en-US" altLang="ja-JP" dirty="0" smtClean="0"/>
          </a:p>
        </p:txBody>
      </p:sp>
      <p:sp>
        <p:nvSpPr>
          <p:cNvPr id="6" name="矩形 5"/>
          <p:cNvSpPr/>
          <p:nvPr/>
        </p:nvSpPr>
        <p:spPr>
          <a:xfrm>
            <a:off x="5436096" y="4509119"/>
            <a:ext cx="1584176" cy="1341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s</a:t>
            </a:r>
            <a:r>
              <a:rPr kumimoji="1" lang="en-US" altLang="ja-JP" dirty="0" smtClean="0"/>
              <a:t>equential</a:t>
            </a:r>
          </a:p>
          <a:p>
            <a:pPr algn="ctr"/>
            <a:r>
              <a:rPr lang="en-US" altLang="ja-JP" dirty="0" smtClean="0"/>
              <a:t>guarded</a:t>
            </a:r>
          </a:p>
          <a:p>
            <a:pPr algn="ctr"/>
            <a:r>
              <a:rPr lang="en-US" altLang="ja-JP" dirty="0" smtClean="0"/>
              <a:t>concurrent </a:t>
            </a:r>
            <a:endParaRPr kumimoji="1" lang="en-US" altLang="ja-JP" dirty="0" smtClean="0"/>
          </a:p>
        </p:txBody>
      </p:sp>
    </p:spTree>
    <p:extLst>
      <p:ext uri="{BB962C8B-B14F-4D97-AF65-F5344CB8AC3E}">
        <p14:creationId xmlns:p14="http://schemas.microsoft.com/office/powerpoint/2010/main" val="3487552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ja-JP" altLang="en-US"/>
          </a:p>
        </p:txBody>
      </p:sp>
      <p:sp>
        <p:nvSpPr>
          <p:cNvPr id="3" name="内容占位符 2"/>
          <p:cNvSpPr>
            <a:spLocks noGrp="1"/>
          </p:cNvSpPr>
          <p:nvPr>
            <p:ph idx="1"/>
          </p:nvPr>
        </p:nvSpPr>
        <p:spPr/>
        <p:txBody>
          <a:bodyPr/>
          <a:lstStyle/>
          <a:p>
            <a:r>
              <a:rPr kumimoji="1" lang="ja-JP" altLang="en-US" dirty="0" smtClean="0"/>
              <a:t>問題５</a:t>
            </a:r>
            <a:endParaRPr kumimoji="1" lang="en-US" altLang="ja-JP" dirty="0" smtClean="0"/>
          </a:p>
          <a:p>
            <a:pPr marL="0" indent="0">
              <a:buNone/>
            </a:pPr>
            <a:r>
              <a:rPr lang="ja-JP" altLang="en-US" sz="1400" dirty="0" smtClean="0"/>
              <a:t>「ある会社では、１０の部があり、各々の部には複数の課</a:t>
            </a:r>
            <a:r>
              <a:rPr kumimoji="1" lang="ja-JP" altLang="en-US" sz="1400" dirty="0" smtClean="0"/>
              <a:t>があります。社員はどこかの部に所属します。課長は３つ</a:t>
            </a:r>
            <a:r>
              <a:rPr lang="ja-JP" altLang="en-US" sz="1400" dirty="0" smtClean="0"/>
              <a:t>までの課を管理しますが、所属する部は１つに限定されます。」この文に最も適わしたモデルを選択してください。</a:t>
            </a:r>
            <a:endParaRPr lang="en-US" altLang="ja-JP" sz="1400" dirty="0" smtClean="0"/>
          </a:p>
        </p:txBody>
      </p:sp>
      <p:pic>
        <p:nvPicPr>
          <p:cNvPr id="286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7704" y="2941263"/>
            <a:ext cx="2808312" cy="215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4949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ja-JP" altLang="en-US" dirty="0"/>
          </a:p>
        </p:txBody>
      </p:sp>
      <p:sp>
        <p:nvSpPr>
          <p:cNvPr id="3" name="内容占位符 2"/>
          <p:cNvSpPr>
            <a:spLocks noGrp="1"/>
          </p:cNvSpPr>
          <p:nvPr>
            <p:ph idx="1"/>
          </p:nvPr>
        </p:nvSpPr>
        <p:spPr/>
        <p:txBody>
          <a:bodyPr/>
          <a:lstStyle/>
          <a:p>
            <a:r>
              <a:rPr kumimoji="1" lang="ja-JP" altLang="en-US" dirty="0" smtClean="0"/>
              <a:t>クラス操作の表記</a:t>
            </a:r>
            <a:endParaRPr kumimoji="1" lang="en-US" altLang="ja-JP" dirty="0" smtClean="0"/>
          </a:p>
          <a:p>
            <a:pPr marL="0" indent="0">
              <a:buNone/>
            </a:pPr>
            <a:r>
              <a:rPr lang="ja-JP" altLang="en-US" sz="2000" dirty="0"/>
              <a:t>　</a:t>
            </a:r>
            <a:r>
              <a:rPr lang="ja-JP" altLang="en-US" sz="2000" dirty="0" smtClean="0"/>
              <a:t>｛</a:t>
            </a:r>
            <a:r>
              <a:rPr lang="en-US" altLang="ja-JP" sz="2000" dirty="0" smtClean="0"/>
              <a:t>concurrency=</a:t>
            </a:r>
            <a:r>
              <a:rPr lang="ja-JP" altLang="en-US" sz="2000" dirty="0"/>
              <a:t>名前</a:t>
            </a:r>
            <a:r>
              <a:rPr lang="ja-JP" altLang="en-US" sz="2000" dirty="0" smtClean="0"/>
              <a:t>｝　　　　　　　</a:t>
            </a:r>
            <a:r>
              <a:rPr lang="en-US" altLang="ja-JP" sz="2000" dirty="0" smtClean="0"/>
              <a:t>sequential(</a:t>
            </a:r>
            <a:r>
              <a:rPr lang="ja-JP" altLang="en-US" sz="2000" dirty="0" smtClean="0"/>
              <a:t>逐次</a:t>
            </a:r>
            <a:r>
              <a:rPr lang="en-US" altLang="ja-JP" sz="2000" dirty="0" smtClean="0"/>
              <a:t>)</a:t>
            </a:r>
          </a:p>
          <a:p>
            <a:pPr marL="0" indent="0">
              <a:buNone/>
            </a:pPr>
            <a:r>
              <a:rPr kumimoji="1" lang="ja-JP" altLang="en-US" sz="2000" dirty="0"/>
              <a:t>　</a:t>
            </a:r>
            <a:r>
              <a:rPr kumimoji="1" lang="ja-JP" altLang="en-US" sz="2000" dirty="0" smtClean="0"/>
              <a:t>　　　　　　　　　　　　　　名前　</a:t>
            </a:r>
            <a:r>
              <a:rPr lang="ja-JP" altLang="en-US" sz="2000" dirty="0"/>
              <a:t> </a:t>
            </a:r>
            <a:r>
              <a:rPr lang="ja-JP" altLang="en-US" sz="2000" dirty="0" smtClean="0"/>
              <a:t>  　</a:t>
            </a:r>
            <a:r>
              <a:rPr lang="en-US" altLang="ja-JP" sz="2000" dirty="0" smtClean="0"/>
              <a:t>guarded(</a:t>
            </a:r>
            <a:r>
              <a:rPr lang="ja-JP" altLang="en-US" sz="2000" dirty="0" smtClean="0"/>
              <a:t>ガードされた</a:t>
            </a:r>
            <a:r>
              <a:rPr lang="en-US" altLang="ja-JP" sz="2000" dirty="0" smtClean="0"/>
              <a:t>)</a:t>
            </a:r>
          </a:p>
          <a:p>
            <a:pPr marL="0" indent="0">
              <a:buNone/>
            </a:pPr>
            <a:r>
              <a:rPr kumimoji="1" lang="en-US" altLang="ja-JP" sz="2000" dirty="0"/>
              <a:t> </a:t>
            </a:r>
            <a:r>
              <a:rPr kumimoji="1" lang="en-US" altLang="ja-JP" sz="2000" dirty="0" smtClean="0"/>
              <a:t>                                                   </a:t>
            </a:r>
            <a:r>
              <a:rPr kumimoji="1" lang="ja-JP" altLang="en-US" sz="2000" dirty="0" smtClean="0"/>
              <a:t>　　　</a:t>
            </a:r>
            <a:r>
              <a:rPr kumimoji="1" lang="en-US" altLang="ja-JP" sz="2000" dirty="0" smtClean="0"/>
              <a:t> concurrent(</a:t>
            </a:r>
            <a:r>
              <a:rPr kumimoji="1" lang="ja-JP" altLang="en-US" sz="2000" dirty="0" smtClean="0"/>
              <a:t>並行な</a:t>
            </a:r>
            <a:r>
              <a:rPr kumimoji="1" lang="en-US" altLang="ja-JP" sz="2000" dirty="0" smtClean="0"/>
              <a:t>)</a:t>
            </a:r>
            <a:endParaRPr kumimoji="1" lang="ja-JP" altLang="en-US" sz="2000" dirty="0"/>
          </a:p>
        </p:txBody>
      </p:sp>
      <p:cxnSp>
        <p:nvCxnSpPr>
          <p:cNvPr id="7" name="曲线连接符 6"/>
          <p:cNvCxnSpPr/>
          <p:nvPr/>
        </p:nvCxnSpPr>
        <p:spPr>
          <a:xfrm rot="16200000" flipV="1">
            <a:off x="2771800" y="2348880"/>
            <a:ext cx="360040" cy="36004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3563888" y="2348879"/>
            <a:ext cx="504056" cy="3600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3563888" y="2708920"/>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3563888" y="2708920"/>
            <a:ext cx="50405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4" name="表格 13"/>
          <p:cNvGraphicFramePr>
            <a:graphicFrameLocks noGrp="1"/>
          </p:cNvGraphicFramePr>
          <p:nvPr>
            <p:extLst>
              <p:ext uri="{D42A27DB-BD31-4B8C-83A1-F6EECF244321}">
                <p14:modId xmlns:p14="http://schemas.microsoft.com/office/powerpoint/2010/main" val="1999299721"/>
              </p:ext>
            </p:extLst>
          </p:nvPr>
        </p:nvGraphicFramePr>
        <p:xfrm>
          <a:off x="767916" y="3501008"/>
          <a:ext cx="6828420" cy="1381760"/>
        </p:xfrm>
        <a:graphic>
          <a:graphicData uri="http://schemas.openxmlformats.org/drawingml/2006/table">
            <a:tbl>
              <a:tblPr firstRow="1" bandRow="1">
                <a:tableStyleId>{5C22544A-7EE6-4342-B048-85BDC9FD1C3A}</a:tableStyleId>
              </a:tblPr>
              <a:tblGrid>
                <a:gridCol w="6828420"/>
              </a:tblGrid>
              <a:tr h="370840">
                <a:tc>
                  <a:txBody>
                    <a:bodyPr/>
                    <a:lstStyle/>
                    <a:p>
                      <a:r>
                        <a:rPr kumimoji="1" lang="ja-JP" altLang="en-US" dirty="0" smtClean="0"/>
                        <a:t>　　　　　　　　　　　　　　　　　商品</a:t>
                      </a:r>
                      <a:endParaRPr kumimoji="1" lang="ja-JP" altLang="en-US" dirty="0"/>
                    </a:p>
                  </a:txBody>
                  <a:tcPr/>
                </a:tc>
              </a:tr>
              <a:tr h="370840">
                <a:tc>
                  <a:txBody>
                    <a:bodyPr/>
                    <a:lstStyle/>
                    <a:p>
                      <a:endParaRPr kumimoji="1" lang="ja-JP" altLang="en-US"/>
                    </a:p>
                  </a:txBody>
                  <a:tcPr/>
                </a:tc>
              </a:tr>
              <a:tr h="626472">
                <a:tc>
                  <a:txBody>
                    <a:bodyPr/>
                    <a:lstStyle/>
                    <a:p>
                      <a:r>
                        <a:rPr kumimoji="1" lang="en-US" altLang="ja-JP" dirty="0" smtClean="0"/>
                        <a:t>&lt;&lt;</a:t>
                      </a:r>
                      <a:r>
                        <a:rPr kumimoji="1" lang="en-US" altLang="ja-JP" dirty="0" err="1" smtClean="0"/>
                        <a:t>accessor</a:t>
                      </a:r>
                      <a:r>
                        <a:rPr kumimoji="1" lang="en-US" altLang="ja-JP" dirty="0" smtClean="0"/>
                        <a:t>&gt;&gt;+</a:t>
                      </a:r>
                      <a:r>
                        <a:rPr kumimoji="1" lang="ja-JP" altLang="en-US" dirty="0" smtClean="0"/>
                        <a:t>商品名取得（）：</a:t>
                      </a:r>
                      <a:r>
                        <a:rPr kumimoji="1" lang="en-US" altLang="ja-JP" dirty="0" smtClean="0"/>
                        <a:t>String{concurrency=sequential}</a:t>
                      </a:r>
                    </a:p>
                    <a:p>
                      <a:r>
                        <a:rPr kumimoji="1" lang="en-US" altLang="ja-JP" dirty="0" smtClean="0"/>
                        <a:t>&lt;&lt;</a:t>
                      </a:r>
                      <a:r>
                        <a:rPr kumimoji="1" lang="en-US" altLang="ja-JP" dirty="0" err="1" smtClean="0"/>
                        <a:t>accessor</a:t>
                      </a:r>
                      <a:r>
                        <a:rPr kumimoji="1" lang="en-US" altLang="ja-JP" dirty="0" smtClean="0"/>
                        <a:t>&gt;&gt;+</a:t>
                      </a:r>
                      <a:r>
                        <a:rPr kumimoji="1" lang="ja-JP" altLang="en-US" dirty="0" smtClean="0"/>
                        <a:t>商品名設定（</a:t>
                      </a:r>
                      <a:r>
                        <a:rPr kumimoji="1" lang="en-US" altLang="ja-JP" dirty="0" smtClean="0"/>
                        <a:t>in </a:t>
                      </a:r>
                      <a:r>
                        <a:rPr kumimoji="1" lang="ja-JP" altLang="en-US" dirty="0" smtClean="0"/>
                        <a:t>商品名：</a:t>
                      </a:r>
                      <a:r>
                        <a:rPr kumimoji="1" lang="en-US" altLang="ja-JP" dirty="0" smtClean="0"/>
                        <a:t>String=</a:t>
                      </a:r>
                      <a:r>
                        <a:rPr kumimoji="1" lang="ja-JP" altLang="en-US" dirty="0" smtClean="0"/>
                        <a:t>デフォルト商品）</a:t>
                      </a:r>
                      <a:r>
                        <a:rPr kumimoji="1" lang="en-US" altLang="ja-JP" dirty="0" smtClean="0"/>
                        <a:t>:void</a:t>
                      </a:r>
                      <a:endParaRPr kumimoji="1" lang="ja-JP" altLang="en-US" dirty="0"/>
                    </a:p>
                  </a:txBody>
                  <a:tcPr/>
                </a:tc>
              </a:tr>
            </a:tbl>
          </a:graphicData>
        </a:graphic>
      </p:graphicFrame>
    </p:spTree>
    <p:extLst>
      <p:ext uri="{BB962C8B-B14F-4D97-AF65-F5344CB8AC3E}">
        <p14:creationId xmlns:p14="http://schemas.microsoft.com/office/powerpoint/2010/main" val="941389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ja-JP" dirty="0" smtClean="0"/>
              <a:t/>
            </a:r>
            <a:br>
              <a:rPr lang="en-US" altLang="ja-JP" dirty="0" smtClean="0"/>
            </a:br>
            <a:r>
              <a:rPr lang="ja-JP" altLang="en-US" sz="4000" dirty="0" smtClean="0"/>
              <a:t>タグ</a:t>
            </a:r>
            <a:r>
              <a:rPr lang="ja-JP" altLang="en-US" sz="4000" dirty="0"/>
              <a:t>付値　</a:t>
            </a:r>
            <a:r>
              <a:rPr lang="en-US" altLang="ja-JP" sz="4000" dirty="0"/>
              <a:t>UML</a:t>
            </a:r>
            <a:r>
              <a:rPr lang="ja-JP" altLang="en-US" sz="4000" dirty="0"/>
              <a:t>２</a:t>
            </a:r>
            <a:r>
              <a:rPr lang="en-US" altLang="ja-JP" sz="4000" dirty="0"/>
              <a:t>.x</a:t>
            </a:r>
            <a:r>
              <a:rPr lang="ja-JP" altLang="en-US" sz="4000" dirty="0"/>
              <a:t>メタ属性（～アドバンス）</a:t>
            </a:r>
            <a:r>
              <a:rPr lang="en-US" altLang="ja-JP" dirty="0"/>
              <a:t/>
            </a:r>
            <a:br>
              <a:rPr lang="en-US" altLang="ja-JP" dirty="0"/>
            </a:br>
            <a:endParaRPr kumimoji="1" lang="ja-JP" altLang="en-US" dirty="0"/>
          </a:p>
        </p:txBody>
      </p:sp>
      <p:sp>
        <p:nvSpPr>
          <p:cNvPr id="3" name="内容占位符 2"/>
          <p:cNvSpPr>
            <a:spLocks noGrp="1"/>
          </p:cNvSpPr>
          <p:nvPr>
            <p:ph idx="1"/>
          </p:nvPr>
        </p:nvSpPr>
        <p:spPr/>
        <p:txBody>
          <a:bodyPr/>
          <a:lstStyle/>
          <a:p>
            <a:pPr marL="0" indent="0">
              <a:buNone/>
            </a:pPr>
            <a:r>
              <a:rPr lang="ja-JP" altLang="en-US" sz="1800" dirty="0" smtClean="0"/>
              <a:t>　　タグ付値を</a:t>
            </a:r>
            <a:r>
              <a:rPr lang="en-US" altLang="ja-JP" sz="1800" dirty="0" smtClean="0"/>
              <a:t>UML</a:t>
            </a:r>
            <a:r>
              <a:rPr lang="ja-JP" altLang="en-US" sz="1800" dirty="0" smtClean="0"/>
              <a:t>のモデル要素に付けることにより、</a:t>
            </a:r>
            <a:r>
              <a:rPr lang="en-US" altLang="ja-JP" sz="1800" dirty="0" smtClean="0"/>
              <a:t>UML</a:t>
            </a:r>
            <a:r>
              <a:rPr lang="ja-JP" altLang="en-US" sz="1800" dirty="0" smtClean="0"/>
              <a:t>のモデル要素に情報を付　　　　</a:t>
            </a:r>
            <a:r>
              <a:rPr lang="ja-JP" altLang="en-US" sz="1800" dirty="0" err="1" smtClean="0"/>
              <a:t>加する</a:t>
            </a:r>
            <a:r>
              <a:rPr lang="ja-JP" altLang="en-US" sz="1800" dirty="0" smtClean="0"/>
              <a:t>ことができる</a:t>
            </a:r>
            <a:endParaRPr lang="en-US" altLang="ja-JP" sz="1800" dirty="0" smtClean="0"/>
          </a:p>
          <a:p>
            <a:pPr marL="0" indent="0">
              <a:buNone/>
            </a:pPr>
            <a:r>
              <a:rPr kumimoji="1" lang="ja-JP" altLang="en-US" dirty="0"/>
              <a:t>　</a:t>
            </a:r>
            <a:r>
              <a:rPr kumimoji="1" lang="ja-JP" altLang="en-US" dirty="0" smtClean="0"/>
              <a:t>　</a:t>
            </a:r>
            <a:r>
              <a:rPr kumimoji="1" lang="en-US" altLang="ja-JP" dirty="0" smtClean="0"/>
              <a:t>{</a:t>
            </a:r>
            <a:r>
              <a:rPr kumimoji="1" lang="ja-JP" altLang="en-US" dirty="0" smtClean="0"/>
              <a:t>タグ</a:t>
            </a:r>
            <a:r>
              <a:rPr kumimoji="1" lang="en-US" altLang="ja-JP" dirty="0" smtClean="0"/>
              <a:t>=</a:t>
            </a:r>
            <a:r>
              <a:rPr kumimoji="1" lang="ja-JP" altLang="en-US" dirty="0" smtClean="0"/>
              <a:t>値</a:t>
            </a:r>
            <a:r>
              <a:rPr kumimoji="1" lang="en-US" altLang="ja-JP" dirty="0" smtClean="0"/>
              <a:t>}</a:t>
            </a:r>
          </a:p>
          <a:p>
            <a:pPr marL="0" indent="0">
              <a:buNone/>
            </a:pPr>
            <a:endParaRPr kumimoji="1" lang="ja-JP" altLang="en-US" dirty="0"/>
          </a:p>
        </p:txBody>
      </p:sp>
      <p:graphicFrame>
        <p:nvGraphicFramePr>
          <p:cNvPr id="4" name="表格 3"/>
          <p:cNvGraphicFramePr>
            <a:graphicFrameLocks noGrp="1"/>
          </p:cNvGraphicFramePr>
          <p:nvPr>
            <p:extLst>
              <p:ext uri="{D42A27DB-BD31-4B8C-83A1-F6EECF244321}">
                <p14:modId xmlns:p14="http://schemas.microsoft.com/office/powerpoint/2010/main" val="491383071"/>
              </p:ext>
            </p:extLst>
          </p:nvPr>
        </p:nvGraphicFramePr>
        <p:xfrm>
          <a:off x="1187624" y="3068960"/>
          <a:ext cx="6096000" cy="2204720"/>
        </p:xfrm>
        <a:graphic>
          <a:graphicData uri="http://schemas.openxmlformats.org/drawingml/2006/table">
            <a:tbl>
              <a:tblPr firstRow="1" bandRow="1">
                <a:tableStyleId>{5C22544A-7EE6-4342-B048-85BDC9FD1C3A}</a:tableStyleId>
              </a:tblPr>
              <a:tblGrid>
                <a:gridCol w="6096000"/>
              </a:tblGrid>
              <a:tr h="1368152">
                <a:tc>
                  <a:txBody>
                    <a:bodyPr/>
                    <a:lstStyle/>
                    <a:p>
                      <a:r>
                        <a:rPr kumimoji="1" lang="ja-JP" altLang="en-US" dirty="0" smtClean="0"/>
                        <a:t>　　　　　　　　　　　　　　　図形</a:t>
                      </a:r>
                      <a:endParaRPr kumimoji="1" lang="en-US" altLang="ja-JP" dirty="0" smtClean="0"/>
                    </a:p>
                    <a:p>
                      <a:r>
                        <a:rPr kumimoji="1" lang="ja-JP" altLang="en-US" dirty="0" smtClean="0"/>
                        <a:t>　　　　　　　　　　　   　｛</a:t>
                      </a:r>
                      <a:r>
                        <a:rPr kumimoji="1" lang="en-US" altLang="ja-JP" dirty="0" smtClean="0"/>
                        <a:t>abstract,</a:t>
                      </a:r>
                    </a:p>
                    <a:p>
                      <a:r>
                        <a:rPr kumimoji="1" lang="en-US" altLang="ja-JP" dirty="0" smtClean="0"/>
                        <a:t>                           </a:t>
                      </a:r>
                      <a:r>
                        <a:rPr kumimoji="1" lang="ja-JP" altLang="en-US" dirty="0" smtClean="0"/>
                        <a:t>　　作成者＝田中太郎</a:t>
                      </a:r>
                      <a:r>
                        <a:rPr kumimoji="1" lang="en-US" altLang="ja-JP" dirty="0" smtClean="0"/>
                        <a:t>,</a:t>
                      </a:r>
                    </a:p>
                    <a:p>
                      <a:r>
                        <a:rPr kumimoji="1" lang="en-US" altLang="ja-JP" baseline="0" dirty="0" smtClean="0"/>
                        <a:t>                              </a:t>
                      </a:r>
                      <a:r>
                        <a:rPr kumimoji="1" lang="ja-JP" altLang="en-US" baseline="0" dirty="0" smtClean="0"/>
                        <a:t>作成日＝２００７</a:t>
                      </a:r>
                      <a:r>
                        <a:rPr kumimoji="1" lang="en-US" altLang="ja-JP" baseline="0" dirty="0" smtClean="0"/>
                        <a:t>/5/5,</a:t>
                      </a:r>
                    </a:p>
                    <a:p>
                      <a:r>
                        <a:rPr kumimoji="1" lang="en-US" altLang="ja-JP" baseline="0" dirty="0" smtClean="0"/>
                        <a:t>                                   </a:t>
                      </a:r>
                      <a:r>
                        <a:rPr kumimoji="1" lang="ja-JP" altLang="en-US" baseline="0" dirty="0" smtClean="0"/>
                        <a:t>ステータス＝分析｝</a:t>
                      </a:r>
                      <a:endParaRPr kumimoji="1" lang="ja-JP" altLang="en-US" dirty="0"/>
                    </a:p>
                  </a:txBody>
                  <a:tcPr/>
                </a:tc>
              </a:tr>
              <a:tr h="370840">
                <a:tc>
                  <a:txBody>
                    <a:bodyPr/>
                    <a:lstStyle/>
                    <a:p>
                      <a:endParaRPr kumimoji="1" lang="ja-JP" altLang="en-US" dirty="0"/>
                    </a:p>
                  </a:txBody>
                  <a:tcPr/>
                </a:tc>
              </a:tr>
              <a:tr h="370840">
                <a:tc>
                  <a:txBody>
                    <a:bodyPr/>
                    <a:lstStyle/>
                    <a:p>
                      <a:endParaRPr kumimoji="1" lang="ja-JP" altLang="en-US" dirty="0"/>
                    </a:p>
                  </a:txBody>
                  <a:tcPr/>
                </a:tc>
              </a:tr>
            </a:tbl>
          </a:graphicData>
        </a:graphic>
      </p:graphicFrame>
    </p:spTree>
    <p:extLst>
      <p:ext uri="{BB962C8B-B14F-4D97-AF65-F5344CB8AC3E}">
        <p14:creationId xmlns:p14="http://schemas.microsoft.com/office/powerpoint/2010/main" val="634954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ja-JP" dirty="0" smtClean="0"/>
              <a:t/>
            </a:r>
            <a:br>
              <a:rPr lang="en-US" altLang="ja-JP" dirty="0" smtClean="0"/>
            </a:br>
            <a:r>
              <a:rPr lang="ja-JP" altLang="en-US" dirty="0" smtClean="0"/>
              <a:t>派生</a:t>
            </a:r>
            <a:r>
              <a:rPr lang="ja-JP" altLang="en-US" dirty="0"/>
              <a:t>属性（関連）</a:t>
            </a:r>
            <a:r>
              <a:rPr lang="en-US" altLang="ja-JP" dirty="0"/>
              <a:t>(</a:t>
            </a:r>
            <a:r>
              <a:rPr lang="ja-JP" altLang="en-US" dirty="0"/>
              <a:t>～アドバンス）</a:t>
            </a:r>
            <a:r>
              <a:rPr lang="en-US" altLang="ja-JP" dirty="0"/>
              <a:t/>
            </a:r>
            <a:br>
              <a:rPr lang="en-US" altLang="ja-JP" dirty="0"/>
            </a:br>
            <a:endParaRPr kumimoji="1" lang="ja-JP" altLang="en-US" dirty="0"/>
          </a:p>
        </p:txBody>
      </p:sp>
      <p:sp>
        <p:nvSpPr>
          <p:cNvPr id="3" name="内容占位符 2"/>
          <p:cNvSpPr>
            <a:spLocks noGrp="1"/>
          </p:cNvSpPr>
          <p:nvPr>
            <p:ph idx="1"/>
          </p:nvPr>
        </p:nvSpPr>
        <p:spPr>
          <a:xfrm>
            <a:off x="457200" y="1600200"/>
            <a:ext cx="8229600" cy="5141168"/>
          </a:xfrm>
        </p:spPr>
        <p:txBody>
          <a:bodyPr>
            <a:normAutofit/>
          </a:bodyPr>
          <a:lstStyle/>
          <a:p>
            <a:pPr marL="0" indent="0">
              <a:buNone/>
            </a:pPr>
            <a:r>
              <a:rPr kumimoji="1" lang="ja-JP" altLang="en-US" sz="2000" dirty="0" smtClean="0"/>
              <a:t>　　派生属性は、他の属性などから計算できる属性のことを言い</a:t>
            </a:r>
            <a:r>
              <a:rPr kumimoji="1" lang="ja-JP" altLang="en-US" dirty="0" smtClean="0"/>
              <a:t>　　　　　　　　　</a:t>
            </a:r>
            <a:endParaRPr kumimoji="1" lang="en-US" altLang="ja-JP" dirty="0" smtClean="0"/>
          </a:p>
          <a:p>
            <a:pPr marL="0" indent="0">
              <a:buNone/>
            </a:pPr>
            <a:r>
              <a:rPr lang="ja-JP" altLang="en-US" sz="1600" dirty="0"/>
              <a:t>　</a:t>
            </a:r>
            <a:r>
              <a:rPr lang="ja-JP" altLang="en-US" sz="1600" dirty="0" smtClean="0"/>
              <a:t>　　　　　　　　　　　　　　　　　　　　　　　</a:t>
            </a:r>
            <a:r>
              <a:rPr kumimoji="1" lang="ja-JP" altLang="en-US" sz="1600" dirty="0" smtClean="0"/>
              <a:t>派生属性</a:t>
            </a:r>
            <a:r>
              <a:rPr kumimoji="1" lang="ja-JP" altLang="en-US" dirty="0" smtClean="0"/>
              <a:t>　　　</a:t>
            </a:r>
            <a:endParaRPr kumimoji="1" lang="en-US" altLang="ja-JP" dirty="0" smtClean="0"/>
          </a:p>
          <a:p>
            <a:pPr marL="0" indent="0">
              <a:buNone/>
            </a:pPr>
            <a:r>
              <a:rPr lang="ja-JP" altLang="en-US" dirty="0"/>
              <a:t>　</a:t>
            </a:r>
            <a:r>
              <a:rPr lang="ja-JP" altLang="en-US" dirty="0" smtClean="0"/>
              <a:t>　　　　　　　　　　　　</a:t>
            </a:r>
            <a:endParaRPr lang="en-US" altLang="ja-JP" dirty="0" smtClean="0"/>
          </a:p>
          <a:p>
            <a:pPr marL="0" indent="0">
              <a:buNone/>
            </a:pPr>
            <a:endParaRPr kumimoji="1" lang="en-US" altLang="ja-JP" dirty="0"/>
          </a:p>
          <a:p>
            <a:pPr marL="0" indent="0">
              <a:buNone/>
            </a:pPr>
            <a:r>
              <a:rPr lang="ja-JP" altLang="en-US" dirty="0" smtClean="0"/>
              <a:t>　　　　　</a:t>
            </a:r>
            <a:r>
              <a:rPr lang="ja-JP" altLang="en-US" sz="1600" dirty="0" smtClean="0"/>
              <a:t>命令　　　　　　　　命令　　　　　　　　命令　　　　　　　　命令</a:t>
            </a:r>
            <a:endParaRPr lang="en-US" altLang="ja-JP" sz="1600" dirty="0" smtClean="0"/>
          </a:p>
          <a:p>
            <a:pPr marL="0" indent="0">
              <a:buNone/>
            </a:pPr>
            <a:r>
              <a:rPr lang="ja-JP" altLang="en-US" sz="1600" dirty="0"/>
              <a:t>　</a:t>
            </a:r>
            <a:r>
              <a:rPr lang="ja-JP" altLang="en-US" sz="1600" dirty="0" smtClean="0"/>
              <a:t>　　　　　　　　　する　　　　　　　　する　　　　　　　　　する　　　　　　　　する</a:t>
            </a:r>
            <a:endParaRPr lang="en-US" altLang="ja-JP" sz="1600" dirty="0" smtClean="0"/>
          </a:p>
          <a:p>
            <a:pPr marL="0" indent="0">
              <a:buNone/>
            </a:pPr>
            <a:endParaRPr kumimoji="1" lang="en-US" altLang="ja-JP" dirty="0"/>
          </a:p>
          <a:p>
            <a:pPr marL="0" indent="0">
              <a:buNone/>
            </a:pPr>
            <a:r>
              <a:rPr lang="ja-JP" altLang="en-US" dirty="0" smtClean="0"/>
              <a:t>　　　　　　　　　　　　　　</a:t>
            </a:r>
            <a:endParaRPr lang="en-US" altLang="ja-JP" dirty="0" smtClean="0"/>
          </a:p>
          <a:p>
            <a:pPr marL="0" indent="0">
              <a:buNone/>
            </a:pPr>
            <a:r>
              <a:rPr lang="ja-JP" altLang="en-US" sz="1600" dirty="0"/>
              <a:t>　</a:t>
            </a:r>
            <a:r>
              <a:rPr lang="ja-JP" altLang="en-US" sz="1600" dirty="0" smtClean="0"/>
              <a:t>　　　　　　　　　　　　　　　　　　　　　　</a:t>
            </a:r>
            <a:r>
              <a:rPr lang="en-US" altLang="ja-JP" sz="1600" dirty="0" smtClean="0"/>
              <a:t>/</a:t>
            </a:r>
            <a:r>
              <a:rPr lang="ja-JP" altLang="en-US" sz="1600" dirty="0" smtClean="0"/>
              <a:t>直接命令する</a:t>
            </a:r>
            <a:endParaRPr lang="en-US" altLang="ja-JP" sz="1600" dirty="0" smtClean="0"/>
          </a:p>
          <a:p>
            <a:pPr marL="0" indent="0">
              <a:buNone/>
            </a:pPr>
            <a:r>
              <a:rPr lang="ja-JP" altLang="en-US" sz="1600" dirty="0"/>
              <a:t>　</a:t>
            </a:r>
            <a:r>
              <a:rPr lang="ja-JP" altLang="en-US" sz="1600" dirty="0" smtClean="0"/>
              <a:t>　　　　　　　　　　　　　　　　　　　　　　　派生関連</a:t>
            </a:r>
            <a:endParaRPr lang="en-US" altLang="ja-JP" sz="1600" dirty="0" smtClean="0"/>
          </a:p>
          <a:p>
            <a:pPr marL="0" indent="0">
              <a:buNone/>
            </a:pPr>
            <a:endParaRPr lang="en-US" altLang="ja-JP" dirty="0" smtClean="0"/>
          </a:p>
        </p:txBody>
      </p:sp>
      <p:graphicFrame>
        <p:nvGraphicFramePr>
          <p:cNvPr id="4" name="表格 3"/>
          <p:cNvGraphicFramePr>
            <a:graphicFrameLocks noGrp="1"/>
          </p:cNvGraphicFramePr>
          <p:nvPr>
            <p:extLst>
              <p:ext uri="{D42A27DB-BD31-4B8C-83A1-F6EECF244321}">
                <p14:modId xmlns:p14="http://schemas.microsoft.com/office/powerpoint/2010/main" val="468229512"/>
              </p:ext>
            </p:extLst>
          </p:nvPr>
        </p:nvGraphicFramePr>
        <p:xfrm>
          <a:off x="971600" y="2420888"/>
          <a:ext cx="2016224" cy="1381760"/>
        </p:xfrm>
        <a:graphic>
          <a:graphicData uri="http://schemas.openxmlformats.org/drawingml/2006/table">
            <a:tbl>
              <a:tblPr firstRow="1" bandRow="1">
                <a:tableStyleId>{5C22544A-7EE6-4342-B048-85BDC9FD1C3A}</a:tableStyleId>
              </a:tblPr>
              <a:tblGrid>
                <a:gridCol w="2016224"/>
              </a:tblGrid>
              <a:tr h="370840">
                <a:tc>
                  <a:txBody>
                    <a:bodyPr/>
                    <a:lstStyle/>
                    <a:p>
                      <a:r>
                        <a:rPr kumimoji="1" lang="ja-JP" altLang="en-US" dirty="0" smtClean="0"/>
                        <a:t>　　　　従業員</a:t>
                      </a:r>
                      <a:endParaRPr kumimoji="1" lang="ja-JP" altLang="en-US" dirty="0"/>
                    </a:p>
                  </a:txBody>
                  <a:tcPr/>
                </a:tc>
              </a:tr>
              <a:tr h="370840">
                <a:tc>
                  <a:txBody>
                    <a:bodyPr/>
                    <a:lstStyle/>
                    <a:p>
                      <a:r>
                        <a:rPr kumimoji="1" lang="ja-JP" altLang="en-US" dirty="0" smtClean="0"/>
                        <a:t>入社年月日</a:t>
                      </a:r>
                      <a:endParaRPr kumimoji="1" lang="en-US" altLang="ja-JP" dirty="0" smtClean="0"/>
                    </a:p>
                    <a:p>
                      <a:r>
                        <a:rPr kumimoji="1" lang="en-US" altLang="ja-JP" dirty="0" smtClean="0"/>
                        <a:t>/</a:t>
                      </a:r>
                      <a:r>
                        <a:rPr kumimoji="1" lang="ja-JP" altLang="en-US" dirty="0" smtClean="0"/>
                        <a:t>勤続年数</a:t>
                      </a:r>
                      <a:endParaRPr kumimoji="1" lang="ja-JP" altLang="en-US" dirty="0"/>
                    </a:p>
                  </a:txBody>
                  <a:tcPr/>
                </a:tc>
              </a:tr>
              <a:tr h="370840">
                <a:tc>
                  <a:txBody>
                    <a:bodyPr/>
                    <a:lstStyle/>
                    <a:p>
                      <a:endParaRPr kumimoji="1" lang="ja-JP" altLang="en-US" dirty="0"/>
                    </a:p>
                  </a:txBody>
                  <a:tcPr/>
                </a:tc>
              </a:tr>
            </a:tbl>
          </a:graphicData>
        </a:graphic>
      </p:graphicFrame>
      <p:cxnSp>
        <p:nvCxnSpPr>
          <p:cNvPr id="6" name="曲线连接符 5"/>
          <p:cNvCxnSpPr/>
          <p:nvPr/>
        </p:nvCxnSpPr>
        <p:spPr>
          <a:xfrm flipV="1">
            <a:off x="2915816" y="2708920"/>
            <a:ext cx="792088" cy="504056"/>
          </a:xfrm>
          <a:prstGeom prst="curvedConnector3">
            <a:avLst/>
          </a:prstGeom>
        </p:spPr>
        <p:style>
          <a:lnRef idx="1">
            <a:schemeClr val="accent1"/>
          </a:lnRef>
          <a:fillRef idx="0">
            <a:schemeClr val="accent1"/>
          </a:fillRef>
          <a:effectRef idx="0">
            <a:schemeClr val="accent1"/>
          </a:effectRef>
          <a:fontRef idx="minor">
            <a:schemeClr val="tx1"/>
          </a:fontRef>
        </p:style>
      </p:cxnSp>
      <p:graphicFrame>
        <p:nvGraphicFramePr>
          <p:cNvPr id="7" name="表格 6"/>
          <p:cNvGraphicFramePr>
            <a:graphicFrameLocks noGrp="1"/>
          </p:cNvGraphicFramePr>
          <p:nvPr>
            <p:extLst>
              <p:ext uri="{D42A27DB-BD31-4B8C-83A1-F6EECF244321}">
                <p14:modId xmlns:p14="http://schemas.microsoft.com/office/powerpoint/2010/main" val="4012625220"/>
              </p:ext>
            </p:extLst>
          </p:nvPr>
        </p:nvGraphicFramePr>
        <p:xfrm>
          <a:off x="899592" y="4232204"/>
          <a:ext cx="864096" cy="1097280"/>
        </p:xfrm>
        <a:graphic>
          <a:graphicData uri="http://schemas.openxmlformats.org/drawingml/2006/table">
            <a:tbl>
              <a:tblPr firstRow="1" bandRow="1">
                <a:tableStyleId>{5C22544A-7EE6-4342-B048-85BDC9FD1C3A}</a:tableStyleId>
              </a:tblPr>
              <a:tblGrid>
                <a:gridCol w="864096"/>
              </a:tblGrid>
              <a:tr h="269749">
                <a:tc>
                  <a:txBody>
                    <a:bodyPr/>
                    <a:lstStyle/>
                    <a:p>
                      <a:r>
                        <a:rPr kumimoji="1" lang="ja-JP" altLang="en-US" dirty="0" smtClean="0"/>
                        <a:t>社長</a:t>
                      </a:r>
                      <a:endParaRPr kumimoji="1" lang="ja-JP" altLang="en-US" dirty="0"/>
                    </a:p>
                  </a:txBody>
                  <a:tcPr/>
                </a:tc>
              </a:tr>
              <a:tr h="269749">
                <a:tc>
                  <a:txBody>
                    <a:bodyPr/>
                    <a:lstStyle/>
                    <a:p>
                      <a:endParaRPr kumimoji="1" lang="ja-JP" altLang="en-US" dirty="0"/>
                    </a:p>
                  </a:txBody>
                  <a:tcPr/>
                </a:tc>
              </a:tr>
              <a:tr h="269749">
                <a:tc>
                  <a:txBody>
                    <a:bodyPr/>
                    <a:lstStyle/>
                    <a:p>
                      <a:endParaRPr kumimoji="1" lang="ja-JP" altLang="en-US" dirty="0"/>
                    </a:p>
                  </a:txBody>
                  <a:tcPr/>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1613210646"/>
              </p:ext>
            </p:extLst>
          </p:nvPr>
        </p:nvGraphicFramePr>
        <p:xfrm>
          <a:off x="2396141" y="4232204"/>
          <a:ext cx="864096" cy="1097280"/>
        </p:xfrm>
        <a:graphic>
          <a:graphicData uri="http://schemas.openxmlformats.org/drawingml/2006/table">
            <a:tbl>
              <a:tblPr firstRow="1" bandRow="1">
                <a:tableStyleId>{5C22544A-7EE6-4342-B048-85BDC9FD1C3A}</a:tableStyleId>
              </a:tblPr>
              <a:tblGrid>
                <a:gridCol w="864096"/>
              </a:tblGrid>
              <a:tr h="269749">
                <a:tc>
                  <a:txBody>
                    <a:bodyPr/>
                    <a:lstStyle/>
                    <a:p>
                      <a:r>
                        <a:rPr kumimoji="1" lang="ja-JP" altLang="en-US" dirty="0" smtClean="0"/>
                        <a:t>部長</a:t>
                      </a:r>
                      <a:endParaRPr kumimoji="1" lang="ja-JP" altLang="en-US" dirty="0"/>
                    </a:p>
                  </a:txBody>
                  <a:tcPr/>
                </a:tc>
              </a:tr>
              <a:tr h="269749">
                <a:tc>
                  <a:txBody>
                    <a:bodyPr/>
                    <a:lstStyle/>
                    <a:p>
                      <a:endParaRPr kumimoji="1" lang="ja-JP" altLang="en-US" dirty="0"/>
                    </a:p>
                  </a:txBody>
                  <a:tcPr/>
                </a:tc>
              </a:tr>
              <a:tr h="269749">
                <a:tc>
                  <a:txBody>
                    <a:bodyPr/>
                    <a:lstStyle/>
                    <a:p>
                      <a:endParaRPr kumimoji="1" lang="ja-JP" altLang="en-US" dirty="0"/>
                    </a:p>
                  </a:txBody>
                  <a:tcPr/>
                </a:tc>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1703185634"/>
              </p:ext>
            </p:extLst>
          </p:nvPr>
        </p:nvGraphicFramePr>
        <p:xfrm>
          <a:off x="3923928" y="4221088"/>
          <a:ext cx="864096" cy="1097280"/>
        </p:xfrm>
        <a:graphic>
          <a:graphicData uri="http://schemas.openxmlformats.org/drawingml/2006/table">
            <a:tbl>
              <a:tblPr firstRow="1" bandRow="1">
                <a:tableStyleId>{5C22544A-7EE6-4342-B048-85BDC9FD1C3A}</a:tableStyleId>
              </a:tblPr>
              <a:tblGrid>
                <a:gridCol w="864096"/>
              </a:tblGrid>
              <a:tr h="269749">
                <a:tc>
                  <a:txBody>
                    <a:bodyPr/>
                    <a:lstStyle/>
                    <a:p>
                      <a:r>
                        <a:rPr kumimoji="1" lang="ja-JP" altLang="en-US" dirty="0" smtClean="0"/>
                        <a:t>課長</a:t>
                      </a:r>
                      <a:endParaRPr kumimoji="1" lang="ja-JP" altLang="en-US" dirty="0"/>
                    </a:p>
                  </a:txBody>
                  <a:tcPr/>
                </a:tc>
              </a:tr>
              <a:tr h="269749">
                <a:tc>
                  <a:txBody>
                    <a:bodyPr/>
                    <a:lstStyle/>
                    <a:p>
                      <a:endParaRPr kumimoji="1" lang="ja-JP" altLang="en-US" dirty="0"/>
                    </a:p>
                  </a:txBody>
                  <a:tcPr/>
                </a:tc>
              </a:tr>
              <a:tr h="269749">
                <a:tc>
                  <a:txBody>
                    <a:bodyPr/>
                    <a:lstStyle/>
                    <a:p>
                      <a:endParaRPr kumimoji="1" lang="ja-JP" altLang="en-US" dirty="0"/>
                    </a:p>
                  </a:txBody>
                  <a:tcPr/>
                </a:tc>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988337738"/>
              </p:ext>
            </p:extLst>
          </p:nvPr>
        </p:nvGraphicFramePr>
        <p:xfrm>
          <a:off x="5436096" y="4221088"/>
          <a:ext cx="864096" cy="1097280"/>
        </p:xfrm>
        <a:graphic>
          <a:graphicData uri="http://schemas.openxmlformats.org/drawingml/2006/table">
            <a:tbl>
              <a:tblPr firstRow="1" bandRow="1">
                <a:tableStyleId>{5C22544A-7EE6-4342-B048-85BDC9FD1C3A}</a:tableStyleId>
              </a:tblPr>
              <a:tblGrid>
                <a:gridCol w="864096"/>
              </a:tblGrid>
              <a:tr h="269749">
                <a:tc>
                  <a:txBody>
                    <a:bodyPr/>
                    <a:lstStyle/>
                    <a:p>
                      <a:r>
                        <a:rPr kumimoji="1" lang="ja-JP" altLang="en-US" dirty="0" smtClean="0"/>
                        <a:t>係長</a:t>
                      </a:r>
                      <a:endParaRPr kumimoji="1" lang="ja-JP" altLang="en-US" dirty="0"/>
                    </a:p>
                  </a:txBody>
                  <a:tcPr/>
                </a:tc>
              </a:tr>
              <a:tr h="269749">
                <a:tc>
                  <a:txBody>
                    <a:bodyPr/>
                    <a:lstStyle/>
                    <a:p>
                      <a:endParaRPr kumimoji="1" lang="ja-JP" altLang="en-US" dirty="0"/>
                    </a:p>
                  </a:txBody>
                  <a:tcPr/>
                </a:tc>
              </a:tr>
              <a:tr h="269749">
                <a:tc>
                  <a:txBody>
                    <a:bodyPr/>
                    <a:lstStyle/>
                    <a:p>
                      <a:endParaRPr kumimoji="1" lang="ja-JP" altLang="en-US" dirty="0"/>
                    </a:p>
                  </a:txBody>
                  <a:tcPr/>
                </a:tc>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472870476"/>
              </p:ext>
            </p:extLst>
          </p:nvPr>
        </p:nvGraphicFramePr>
        <p:xfrm>
          <a:off x="6876256" y="4231893"/>
          <a:ext cx="864096" cy="1066800"/>
        </p:xfrm>
        <a:graphic>
          <a:graphicData uri="http://schemas.openxmlformats.org/drawingml/2006/table">
            <a:tbl>
              <a:tblPr firstRow="1" bandRow="1">
                <a:tableStyleId>{5C22544A-7EE6-4342-B048-85BDC9FD1C3A}</a:tableStyleId>
              </a:tblPr>
              <a:tblGrid>
                <a:gridCol w="864096"/>
              </a:tblGrid>
              <a:tr h="304931">
                <a:tc>
                  <a:txBody>
                    <a:bodyPr/>
                    <a:lstStyle/>
                    <a:p>
                      <a:r>
                        <a:rPr kumimoji="1" lang="ja-JP" altLang="en-US" sz="1600" dirty="0" smtClean="0"/>
                        <a:t>平社員</a:t>
                      </a:r>
                      <a:endParaRPr kumimoji="1" lang="ja-JP" altLang="en-US" sz="1600" dirty="0"/>
                    </a:p>
                  </a:txBody>
                  <a:tcPr/>
                </a:tc>
              </a:tr>
              <a:tr h="304931">
                <a:tc>
                  <a:txBody>
                    <a:bodyPr/>
                    <a:lstStyle/>
                    <a:p>
                      <a:endParaRPr kumimoji="1" lang="ja-JP" altLang="en-US" dirty="0"/>
                    </a:p>
                  </a:txBody>
                  <a:tcPr/>
                </a:tc>
              </a:tr>
              <a:tr h="304931">
                <a:tc>
                  <a:txBody>
                    <a:bodyPr/>
                    <a:lstStyle/>
                    <a:p>
                      <a:endParaRPr kumimoji="1" lang="ja-JP" altLang="en-US" dirty="0"/>
                    </a:p>
                  </a:txBody>
                  <a:tcPr/>
                </a:tc>
              </a:tr>
            </a:tbl>
          </a:graphicData>
        </a:graphic>
      </p:graphicFrame>
      <p:cxnSp>
        <p:nvCxnSpPr>
          <p:cNvPr id="14" name="直接箭头连接符 13"/>
          <p:cNvCxnSpPr>
            <a:stCxn id="7" idx="3"/>
            <a:endCxn id="9" idx="1"/>
          </p:cNvCxnSpPr>
          <p:nvPr/>
        </p:nvCxnSpPr>
        <p:spPr>
          <a:xfrm>
            <a:off x="1763688" y="4780844"/>
            <a:ext cx="6324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6300192" y="4765293"/>
            <a:ext cx="5400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4860032" y="4780844"/>
            <a:ext cx="5400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3311860" y="4780844"/>
            <a:ext cx="5400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475656" y="5301208"/>
            <a:ext cx="0"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475656" y="6237312"/>
            <a:ext cx="59046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H="1" flipV="1">
            <a:off x="7290759" y="5301208"/>
            <a:ext cx="36004" cy="9386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任意多边形 40"/>
          <p:cNvSpPr/>
          <p:nvPr/>
        </p:nvSpPr>
        <p:spPr>
          <a:xfrm>
            <a:off x="3162153" y="6094941"/>
            <a:ext cx="616745" cy="352512"/>
          </a:xfrm>
          <a:custGeom>
            <a:avLst/>
            <a:gdLst>
              <a:gd name="connsiteX0" fmla="*/ 616745 w 616745"/>
              <a:gd name="connsiteY0" fmla="*/ 352512 h 352512"/>
              <a:gd name="connsiteX1" fmla="*/ 925 w 616745"/>
              <a:gd name="connsiteY1" fmla="*/ 203222 h 352512"/>
              <a:gd name="connsiteX2" fmla="*/ 476786 w 616745"/>
              <a:gd name="connsiteY2" fmla="*/ 7279 h 352512"/>
              <a:gd name="connsiteX3" fmla="*/ 448794 w 616745"/>
              <a:gd name="connsiteY3" fmla="*/ 35271 h 352512"/>
            </a:gdLst>
            <a:ahLst/>
            <a:cxnLst>
              <a:cxn ang="0">
                <a:pos x="connsiteX0" y="connsiteY0"/>
              </a:cxn>
              <a:cxn ang="0">
                <a:pos x="connsiteX1" y="connsiteY1"/>
              </a:cxn>
              <a:cxn ang="0">
                <a:pos x="connsiteX2" y="connsiteY2"/>
              </a:cxn>
              <a:cxn ang="0">
                <a:pos x="connsiteX3" y="connsiteY3"/>
              </a:cxn>
            </a:cxnLst>
            <a:rect l="l" t="t" r="r" b="b"/>
            <a:pathLst>
              <a:path w="616745" h="352512">
                <a:moveTo>
                  <a:pt x="616745" y="352512"/>
                </a:moveTo>
                <a:cubicBezTo>
                  <a:pt x="320498" y="306636"/>
                  <a:pt x="24252" y="260761"/>
                  <a:pt x="925" y="203222"/>
                </a:cubicBezTo>
                <a:cubicBezTo>
                  <a:pt x="-22402" y="145683"/>
                  <a:pt x="402141" y="35271"/>
                  <a:pt x="476786" y="7279"/>
                </a:cubicBezTo>
                <a:cubicBezTo>
                  <a:pt x="551431" y="-20713"/>
                  <a:pt x="366374" y="41491"/>
                  <a:pt x="448794" y="352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30685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ja-JP" dirty="0" smtClean="0"/>
              <a:t/>
            </a:r>
            <a:br>
              <a:rPr lang="en-US" altLang="ja-JP" dirty="0" smtClean="0"/>
            </a:br>
            <a:r>
              <a:rPr lang="ja-JP" altLang="en-US" sz="3100" dirty="0" smtClean="0"/>
              <a:t>クラススコープ</a:t>
            </a:r>
            <a:r>
              <a:rPr lang="ja-JP" altLang="en-US" sz="3100" dirty="0"/>
              <a:t>、インスタンススコープ（～アドバンス）</a:t>
            </a:r>
            <a:r>
              <a:rPr lang="en-US" altLang="ja-JP" dirty="0"/>
              <a:t/>
            </a:r>
            <a:br>
              <a:rPr lang="en-US" altLang="ja-JP" dirty="0"/>
            </a:br>
            <a:endParaRPr kumimoji="1" lang="ja-JP" altLang="en-US" dirty="0"/>
          </a:p>
        </p:txBody>
      </p:sp>
      <p:sp>
        <p:nvSpPr>
          <p:cNvPr id="3" name="内容占位符 2"/>
          <p:cNvSpPr>
            <a:spLocks noGrp="1"/>
          </p:cNvSpPr>
          <p:nvPr>
            <p:ph idx="1"/>
          </p:nvPr>
        </p:nvSpPr>
        <p:spPr/>
        <p:txBody>
          <a:bodyPr>
            <a:normAutofit/>
          </a:bodyPr>
          <a:lstStyle/>
          <a:p>
            <a:pPr marL="0" indent="0">
              <a:buNone/>
            </a:pPr>
            <a:r>
              <a:rPr kumimoji="1" lang="ja-JP" altLang="en-US" sz="1800" dirty="0" smtClean="0"/>
              <a:t>　　</a:t>
            </a:r>
            <a:endParaRPr kumimoji="1" lang="en-US" altLang="ja-JP" sz="1800" dirty="0" smtClean="0"/>
          </a:p>
          <a:p>
            <a:pPr marL="0" indent="0">
              <a:buNone/>
            </a:pPr>
            <a:r>
              <a:rPr lang="ja-JP" altLang="en-US" sz="1800" dirty="0"/>
              <a:t>　</a:t>
            </a:r>
            <a:r>
              <a:rPr lang="ja-JP" altLang="en-US" sz="1800" dirty="0" smtClean="0"/>
              <a:t>　</a:t>
            </a:r>
            <a:r>
              <a:rPr lang="ja-JP" altLang="en-US" sz="1800" dirty="0"/>
              <a:t>インスタンススコー</a:t>
            </a:r>
            <a:r>
              <a:rPr lang="ja-JP" altLang="en-US" sz="1800" dirty="0" smtClean="0"/>
              <a:t>プ：属性および操作が、個々のオブジェクトにそれぞれ別々に当てはまる倍、その属性、操作をインスタンススコープと言い。</a:t>
            </a:r>
            <a:endParaRPr lang="en-US" altLang="ja-JP" sz="1800" dirty="0" smtClean="0"/>
          </a:p>
          <a:p>
            <a:pPr marL="0" indent="0">
              <a:buNone/>
            </a:pPr>
            <a:r>
              <a:rPr kumimoji="1" lang="ja-JP" altLang="en-US" sz="1800" dirty="0"/>
              <a:t>　</a:t>
            </a:r>
            <a:r>
              <a:rPr lang="ja-JP" altLang="en-US" sz="1800" dirty="0"/>
              <a:t>　クラススコー</a:t>
            </a:r>
            <a:r>
              <a:rPr lang="ja-JP" altLang="en-US" sz="1800" dirty="0" smtClean="0"/>
              <a:t>プ：あるクラスから生成されたオブジェクトで共通の属性の値を持っている属性や、クラスに対して呼び出す操作はクラススコープと言い。</a:t>
            </a:r>
            <a:endParaRPr kumimoji="1" lang="ja-JP" altLang="en-US" sz="1800" dirty="0"/>
          </a:p>
        </p:txBody>
      </p:sp>
    </p:spTree>
    <p:extLst>
      <p:ext uri="{BB962C8B-B14F-4D97-AF65-F5344CB8AC3E}">
        <p14:creationId xmlns:p14="http://schemas.microsoft.com/office/powerpoint/2010/main" val="764396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ja-JP" altLang="en-US"/>
          </a:p>
        </p:txBody>
      </p:sp>
      <p:pic>
        <p:nvPicPr>
          <p:cNvPr id="4" name="内容占位符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43608" y="3212977"/>
            <a:ext cx="1440160" cy="740082"/>
          </a:xfrm>
        </p:spPr>
      </p:pic>
      <p:pic>
        <p:nvPicPr>
          <p:cNvPr id="5" name="内容占位符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3848" y="3953059"/>
            <a:ext cx="1440160" cy="740082"/>
          </a:xfrm>
          <a:prstGeom prst="rect">
            <a:avLst/>
          </a:prstGeom>
        </p:spPr>
      </p:pic>
      <p:pic>
        <p:nvPicPr>
          <p:cNvPr id="6" name="内容占位符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3848" y="3212977"/>
            <a:ext cx="1440160" cy="740082"/>
          </a:xfrm>
          <a:prstGeom prst="rect">
            <a:avLst/>
          </a:prstGeom>
        </p:spPr>
      </p:pic>
      <p:pic>
        <p:nvPicPr>
          <p:cNvPr id="7" name="内容占位符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3848" y="2472392"/>
            <a:ext cx="1440160" cy="740082"/>
          </a:xfrm>
          <a:prstGeom prst="rect">
            <a:avLst/>
          </a:prstGeom>
        </p:spPr>
      </p:pic>
      <p:cxnSp>
        <p:nvCxnSpPr>
          <p:cNvPr id="9" name="直接连接符 8"/>
          <p:cNvCxnSpPr>
            <a:stCxn id="4" idx="3"/>
            <a:endCxn id="6" idx="1"/>
          </p:cNvCxnSpPr>
          <p:nvPr/>
        </p:nvCxnSpPr>
        <p:spPr>
          <a:xfrm>
            <a:off x="2483768" y="3583018"/>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4" idx="3"/>
            <a:endCxn id="7" idx="1"/>
          </p:cNvCxnSpPr>
          <p:nvPr/>
        </p:nvCxnSpPr>
        <p:spPr>
          <a:xfrm flipV="1">
            <a:off x="2483768" y="2842433"/>
            <a:ext cx="720080" cy="7405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 idx="3"/>
            <a:endCxn id="5" idx="1"/>
          </p:cNvCxnSpPr>
          <p:nvPr/>
        </p:nvCxnSpPr>
        <p:spPr>
          <a:xfrm>
            <a:off x="2483768" y="3583018"/>
            <a:ext cx="720080" cy="740082"/>
          </a:xfrm>
          <a:prstGeom prst="line">
            <a:avLst/>
          </a:prstGeom>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194520" y="2788830"/>
            <a:ext cx="1008112" cy="278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クラス</a:t>
            </a:r>
            <a:endParaRPr kumimoji="1" lang="ja-JP" altLang="en-US" dirty="0"/>
          </a:p>
        </p:txBody>
      </p:sp>
      <p:sp>
        <p:nvSpPr>
          <p:cNvPr id="23" name="矩形 22"/>
          <p:cNvSpPr/>
          <p:nvPr/>
        </p:nvSpPr>
        <p:spPr>
          <a:xfrm>
            <a:off x="899592" y="4318800"/>
            <a:ext cx="1584176" cy="370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定員＝４</a:t>
            </a:r>
            <a:endParaRPr kumimoji="1" lang="ja-JP" altLang="en-US" dirty="0"/>
          </a:p>
        </p:txBody>
      </p:sp>
      <p:sp>
        <p:nvSpPr>
          <p:cNvPr id="24" name="矩形 23"/>
          <p:cNvSpPr/>
          <p:nvPr/>
        </p:nvSpPr>
        <p:spPr>
          <a:xfrm>
            <a:off x="3520549" y="2064296"/>
            <a:ext cx="1411491"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オブジェクト</a:t>
            </a:r>
            <a:endParaRPr kumimoji="1" lang="ja-JP" altLang="en-US" dirty="0"/>
          </a:p>
        </p:txBody>
      </p:sp>
      <p:sp>
        <p:nvSpPr>
          <p:cNvPr id="25" name="矩形 24"/>
          <p:cNvSpPr/>
          <p:nvPr/>
        </p:nvSpPr>
        <p:spPr>
          <a:xfrm>
            <a:off x="4648471" y="2700127"/>
            <a:ext cx="2016224" cy="357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運転手＝田中さん</a:t>
            </a:r>
            <a:endParaRPr kumimoji="1" lang="ja-JP" altLang="en-US" dirty="0"/>
          </a:p>
        </p:txBody>
      </p:sp>
      <p:sp>
        <p:nvSpPr>
          <p:cNvPr id="26" name="矩形 25"/>
          <p:cNvSpPr/>
          <p:nvPr/>
        </p:nvSpPr>
        <p:spPr>
          <a:xfrm>
            <a:off x="4648471" y="3404047"/>
            <a:ext cx="2027177" cy="357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p>
          <a:p>
            <a:pPr algn="ctr"/>
            <a:r>
              <a:rPr lang="ja-JP" altLang="en-US" dirty="0" smtClean="0"/>
              <a:t>運</a:t>
            </a:r>
            <a:r>
              <a:rPr lang="ja-JP" altLang="en-US" dirty="0"/>
              <a:t>転手</a:t>
            </a:r>
            <a:r>
              <a:rPr lang="ja-JP" altLang="en-US" dirty="0" smtClean="0"/>
              <a:t>＝</a:t>
            </a:r>
            <a:r>
              <a:rPr lang="ja-JP" altLang="en-US" dirty="0"/>
              <a:t>鈴木</a:t>
            </a:r>
            <a:r>
              <a:rPr lang="ja-JP" altLang="en-US" dirty="0" smtClean="0"/>
              <a:t>さん</a:t>
            </a:r>
            <a:endParaRPr lang="ja-JP" altLang="en-US" dirty="0"/>
          </a:p>
          <a:p>
            <a:pPr algn="ctr"/>
            <a:endParaRPr kumimoji="1" lang="ja-JP" altLang="en-US" dirty="0"/>
          </a:p>
        </p:txBody>
      </p:sp>
      <p:sp>
        <p:nvSpPr>
          <p:cNvPr id="27" name="矩形 26"/>
          <p:cNvSpPr/>
          <p:nvPr/>
        </p:nvSpPr>
        <p:spPr>
          <a:xfrm>
            <a:off x="4659424" y="4118125"/>
            <a:ext cx="2016224" cy="357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p>
          <a:p>
            <a:pPr algn="ctr"/>
            <a:r>
              <a:rPr lang="ja-JP" altLang="en-US" dirty="0" smtClean="0"/>
              <a:t>運</a:t>
            </a:r>
            <a:r>
              <a:rPr lang="ja-JP" altLang="en-US" dirty="0"/>
              <a:t>転手</a:t>
            </a:r>
            <a:r>
              <a:rPr lang="ja-JP" altLang="en-US" dirty="0" smtClean="0"/>
              <a:t>＝伊藤さん</a:t>
            </a:r>
            <a:endParaRPr lang="ja-JP" altLang="en-US" dirty="0"/>
          </a:p>
          <a:p>
            <a:pPr algn="ctr"/>
            <a:endParaRPr kumimoji="1" lang="ja-JP" altLang="en-US" dirty="0"/>
          </a:p>
        </p:txBody>
      </p:sp>
      <p:sp>
        <p:nvSpPr>
          <p:cNvPr id="28" name="右大括号 27"/>
          <p:cNvSpPr/>
          <p:nvPr/>
        </p:nvSpPr>
        <p:spPr>
          <a:xfrm>
            <a:off x="6690050" y="2853033"/>
            <a:ext cx="864096" cy="13970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0" name="直接连接符 29"/>
          <p:cNvCxnSpPr/>
          <p:nvPr/>
        </p:nvCxnSpPr>
        <p:spPr>
          <a:xfrm>
            <a:off x="6662869" y="3551541"/>
            <a:ext cx="717443" cy="11848"/>
          </a:xfrm>
          <a:prstGeom prst="line">
            <a:avLst/>
          </a:prstGeom>
        </p:spPr>
        <p:style>
          <a:lnRef idx="1">
            <a:schemeClr val="accent1"/>
          </a:lnRef>
          <a:fillRef idx="0">
            <a:schemeClr val="accent1"/>
          </a:fillRef>
          <a:effectRef idx="0">
            <a:schemeClr val="accent1"/>
          </a:effectRef>
          <a:fontRef idx="minor">
            <a:schemeClr val="tx1"/>
          </a:fontRef>
        </p:style>
      </p:cxnSp>
      <p:sp>
        <p:nvSpPr>
          <p:cNvPr id="32" name="弧形 31"/>
          <p:cNvSpPr/>
          <p:nvPr/>
        </p:nvSpPr>
        <p:spPr>
          <a:xfrm>
            <a:off x="1331640" y="4688841"/>
            <a:ext cx="504056" cy="1116423"/>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矩形 32"/>
          <p:cNvSpPr/>
          <p:nvPr/>
        </p:nvSpPr>
        <p:spPr>
          <a:xfrm>
            <a:off x="1025606" y="5247052"/>
            <a:ext cx="1620180" cy="558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クラススコープ</a:t>
            </a:r>
            <a:endParaRPr kumimoji="1" lang="ja-JP" altLang="en-US" dirty="0"/>
          </a:p>
        </p:txBody>
      </p:sp>
      <p:sp>
        <p:nvSpPr>
          <p:cNvPr id="39" name="椭圆 38"/>
          <p:cNvSpPr/>
          <p:nvPr/>
        </p:nvSpPr>
        <p:spPr>
          <a:xfrm>
            <a:off x="7380312" y="3186722"/>
            <a:ext cx="1656184" cy="753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インスタンススコープ</a:t>
            </a:r>
            <a:endParaRPr kumimoji="1" lang="ja-JP" altLang="en-US" sz="1600" dirty="0"/>
          </a:p>
        </p:txBody>
      </p:sp>
    </p:spTree>
    <p:extLst>
      <p:ext uri="{BB962C8B-B14F-4D97-AF65-F5344CB8AC3E}">
        <p14:creationId xmlns:p14="http://schemas.microsoft.com/office/powerpoint/2010/main" val="3417564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TotalTime>
  <Words>703</Words>
  <Application>Microsoft Office PowerPoint</Application>
  <PresentationFormat>画面に合わせる (4:3)</PresentationFormat>
  <Paragraphs>235</Paragraphs>
  <Slides>40</Slides>
  <Notes>0</Notes>
  <HiddenSlides>0</HiddenSlides>
  <MMClips>0</MMClips>
  <ScaleCrop>false</ScaleCrop>
  <HeadingPairs>
    <vt:vector size="4" baseType="variant">
      <vt:variant>
        <vt:lpstr>テーマ</vt:lpstr>
      </vt:variant>
      <vt:variant>
        <vt:i4>1</vt:i4>
      </vt:variant>
      <vt:variant>
        <vt:lpstr>スライド タイトル</vt:lpstr>
      </vt:variant>
      <vt:variant>
        <vt:i4>40</vt:i4>
      </vt:variant>
    </vt:vector>
  </HeadingPairs>
  <TitlesOfParts>
    <vt:vector size="41" baseType="lpstr">
      <vt:lpstr>Office 主题​​</vt:lpstr>
      <vt:lpstr>Chapter3　クラス図（後半）</vt:lpstr>
      <vt:lpstr>クラスその２～(アドバンス)～</vt:lpstr>
      <vt:lpstr> 属性(～アドバンス) </vt:lpstr>
      <vt:lpstr>操作(～アドバンス)</vt:lpstr>
      <vt:lpstr>PowerPoint プレゼンテーション</vt:lpstr>
      <vt:lpstr> タグ付値　UML２.xメタ属性（～アドバンス） </vt:lpstr>
      <vt:lpstr> 派生属性（関連）(～アドバンス） </vt:lpstr>
      <vt:lpstr> クラススコープ、インスタンススコープ（～アドバンス） </vt:lpstr>
      <vt:lpstr>PowerPoint プレゼンテーション</vt:lpstr>
      <vt:lpstr>PowerPoint プレゼンテーション</vt:lpstr>
      <vt:lpstr>パラメタライズドクラス</vt:lpstr>
      <vt:lpstr>制約（～アドバンス）</vt:lpstr>
      <vt:lpstr>クラス図の関係その３～(アドバンス)～</vt:lpstr>
      <vt:lpstr>PowerPoint プレゼンテーション</vt:lpstr>
      <vt:lpstr>PowerPoint プレゼンテーション</vt:lpstr>
      <vt:lpstr>PowerPoint プレゼンテーション</vt:lpstr>
      <vt:lpstr> タグ付値　UML２.x メタ属性その２(～アドバンス） </vt:lpstr>
      <vt:lpstr> 制約その２（～アドバンス） </vt:lpstr>
      <vt:lpstr> 汎化(～アドバンス)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再帰の関連（～アドバンス）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関連クラス(～アドバンス） </vt:lpstr>
      <vt:lpstr>PowerPoint プレゼンテーション</vt:lpstr>
      <vt:lpstr>PowerPoint プレゼンテーション</vt:lpstr>
      <vt:lpstr> インタフェース、実現化関係（～アドバンス） </vt:lpstr>
      <vt:lpstr>PowerPoint プレゼンテーション</vt:lpstr>
      <vt:lpstr>練習問題</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クラスその２～(アドバンス)～</dc:title>
  <dc:creator>wuhao</dc:creator>
  <cp:lastModifiedBy>ryu</cp:lastModifiedBy>
  <cp:revision>82</cp:revision>
  <dcterms:created xsi:type="dcterms:W3CDTF">2012-05-18T15:28:07Z</dcterms:created>
  <dcterms:modified xsi:type="dcterms:W3CDTF">2012-06-11T01:02:24Z</dcterms:modified>
</cp:coreProperties>
</file>