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23" r:id="rId3"/>
    <p:sldId id="263" r:id="rId4"/>
    <p:sldId id="257" r:id="rId5"/>
    <p:sldId id="264" r:id="rId6"/>
    <p:sldId id="265" r:id="rId7"/>
    <p:sldId id="258" r:id="rId8"/>
    <p:sldId id="266" r:id="rId9"/>
    <p:sldId id="267" r:id="rId10"/>
    <p:sldId id="268" r:id="rId11"/>
    <p:sldId id="284" r:id="rId12"/>
    <p:sldId id="285" r:id="rId13"/>
    <p:sldId id="286" r:id="rId14"/>
    <p:sldId id="291" r:id="rId15"/>
    <p:sldId id="287" r:id="rId16"/>
    <p:sldId id="292" r:id="rId17"/>
    <p:sldId id="315" r:id="rId18"/>
    <p:sldId id="259" r:id="rId19"/>
    <p:sldId id="294" r:id="rId20"/>
    <p:sldId id="316" r:id="rId21"/>
    <p:sldId id="296" r:id="rId22"/>
    <p:sldId id="297" r:id="rId23"/>
    <p:sldId id="300" r:id="rId24"/>
    <p:sldId id="298" r:id="rId25"/>
    <p:sldId id="299" r:id="rId26"/>
    <p:sldId id="320" r:id="rId27"/>
    <p:sldId id="302" r:id="rId28"/>
    <p:sldId id="321" r:id="rId29"/>
    <p:sldId id="322" r:id="rId30"/>
    <p:sldId id="304" r:id="rId31"/>
    <p:sldId id="305" r:id="rId32"/>
    <p:sldId id="317" r:id="rId33"/>
    <p:sldId id="260" r:id="rId34"/>
    <p:sldId id="269" r:id="rId35"/>
    <p:sldId id="272" r:id="rId36"/>
    <p:sldId id="271" r:id="rId37"/>
    <p:sldId id="273" r:id="rId38"/>
    <p:sldId id="274" r:id="rId39"/>
    <p:sldId id="275" r:id="rId40"/>
    <p:sldId id="324" r:id="rId41"/>
    <p:sldId id="306" r:id="rId42"/>
    <p:sldId id="307" r:id="rId43"/>
    <p:sldId id="308" r:id="rId44"/>
    <p:sldId id="261" r:id="rId45"/>
    <p:sldId id="276" r:id="rId46"/>
    <p:sldId id="277" r:id="rId47"/>
    <p:sldId id="309" r:id="rId48"/>
    <p:sldId id="278" r:id="rId49"/>
    <p:sldId id="279" r:id="rId50"/>
    <p:sldId id="310" r:id="rId51"/>
    <p:sldId id="325" r:id="rId52"/>
    <p:sldId id="311" r:id="rId53"/>
    <p:sldId id="312" r:id="rId54"/>
    <p:sldId id="313" r:id="rId55"/>
    <p:sldId id="318" r:id="rId56"/>
    <p:sldId id="319" r:id="rId57"/>
    <p:sldId id="281" r:id="rId58"/>
    <p:sldId id="326" r:id="rId59"/>
    <p:sldId id="262" r:id="rId60"/>
    <p:sldId id="280" r:id="rId61"/>
    <p:sldId id="327" r:id="rId62"/>
    <p:sldId id="282" r:id="rId63"/>
    <p:sldId id="283" r:id="rId64"/>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2" d="100"/>
          <a:sy n="92" d="100"/>
        </p:scale>
        <p:origin x="-102" y="-33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7CD272AA-AEE8-4D73-8AC3-081713F9A7A2}" type="datetimeFigureOut">
              <a:rPr kumimoji="1" lang="ja-JP" altLang="en-US" smtClean="0"/>
              <a:pPr/>
              <a:t>2012/5/29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BA9157F-7368-406B-AEFD-FC5FE80B0624}" type="slidenum">
              <a:rPr kumimoji="1" lang="ja-JP" altLang="en-US" smtClean="0"/>
              <a:pPr/>
              <a:t>‹#›</a:t>
            </a:fld>
            <a:endParaRPr kumimoji="1" lang="ja-JP" altLang="en-US"/>
          </a:p>
        </p:txBody>
      </p:sp>
    </p:spTree>
    <p:extLst>
      <p:ext uri="{BB962C8B-B14F-4D97-AF65-F5344CB8AC3E}">
        <p14:creationId xmlns:p14="http://schemas.microsoft.com/office/powerpoint/2010/main" val="3403875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CD272AA-AEE8-4D73-8AC3-081713F9A7A2}" type="datetimeFigureOut">
              <a:rPr kumimoji="1" lang="ja-JP" altLang="en-US" smtClean="0"/>
              <a:pPr/>
              <a:t>2012/5/29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BA9157F-7368-406B-AEFD-FC5FE80B0624}" type="slidenum">
              <a:rPr kumimoji="1" lang="ja-JP" altLang="en-US" smtClean="0"/>
              <a:pPr/>
              <a:t>‹#›</a:t>
            </a:fld>
            <a:endParaRPr kumimoji="1" lang="ja-JP" altLang="en-US"/>
          </a:p>
        </p:txBody>
      </p:sp>
    </p:spTree>
    <p:extLst>
      <p:ext uri="{BB962C8B-B14F-4D97-AF65-F5344CB8AC3E}">
        <p14:creationId xmlns:p14="http://schemas.microsoft.com/office/powerpoint/2010/main" val="22044287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CD272AA-AEE8-4D73-8AC3-081713F9A7A2}" type="datetimeFigureOut">
              <a:rPr kumimoji="1" lang="ja-JP" altLang="en-US" smtClean="0"/>
              <a:pPr/>
              <a:t>2012/5/29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BA9157F-7368-406B-AEFD-FC5FE80B0624}" type="slidenum">
              <a:rPr kumimoji="1" lang="ja-JP" altLang="en-US" smtClean="0"/>
              <a:pPr/>
              <a:t>‹#›</a:t>
            </a:fld>
            <a:endParaRPr kumimoji="1" lang="ja-JP" altLang="en-US"/>
          </a:p>
        </p:txBody>
      </p:sp>
    </p:spTree>
    <p:extLst>
      <p:ext uri="{BB962C8B-B14F-4D97-AF65-F5344CB8AC3E}">
        <p14:creationId xmlns:p14="http://schemas.microsoft.com/office/powerpoint/2010/main" val="1896815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CD272AA-AEE8-4D73-8AC3-081713F9A7A2}" type="datetimeFigureOut">
              <a:rPr kumimoji="1" lang="ja-JP" altLang="en-US" smtClean="0"/>
              <a:pPr/>
              <a:t>2012/5/29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BA9157F-7368-406B-AEFD-FC5FE80B0624}" type="slidenum">
              <a:rPr kumimoji="1" lang="ja-JP" altLang="en-US" smtClean="0"/>
              <a:pPr/>
              <a:t>‹#›</a:t>
            </a:fld>
            <a:endParaRPr kumimoji="1" lang="ja-JP" altLang="en-US"/>
          </a:p>
        </p:txBody>
      </p:sp>
    </p:spTree>
    <p:extLst>
      <p:ext uri="{BB962C8B-B14F-4D97-AF65-F5344CB8AC3E}">
        <p14:creationId xmlns:p14="http://schemas.microsoft.com/office/powerpoint/2010/main" val="3954168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7CD272AA-AEE8-4D73-8AC3-081713F9A7A2}" type="datetimeFigureOut">
              <a:rPr kumimoji="1" lang="ja-JP" altLang="en-US" smtClean="0"/>
              <a:pPr/>
              <a:t>2012/5/29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BA9157F-7368-406B-AEFD-FC5FE80B0624}" type="slidenum">
              <a:rPr kumimoji="1" lang="ja-JP" altLang="en-US" smtClean="0"/>
              <a:pPr/>
              <a:t>‹#›</a:t>
            </a:fld>
            <a:endParaRPr kumimoji="1" lang="ja-JP" altLang="en-US"/>
          </a:p>
        </p:txBody>
      </p:sp>
    </p:spTree>
    <p:extLst>
      <p:ext uri="{BB962C8B-B14F-4D97-AF65-F5344CB8AC3E}">
        <p14:creationId xmlns:p14="http://schemas.microsoft.com/office/powerpoint/2010/main" val="510698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7CD272AA-AEE8-4D73-8AC3-081713F9A7A2}" type="datetimeFigureOut">
              <a:rPr kumimoji="1" lang="ja-JP" altLang="en-US" smtClean="0"/>
              <a:pPr/>
              <a:t>2012/5/29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BA9157F-7368-406B-AEFD-FC5FE80B0624}" type="slidenum">
              <a:rPr kumimoji="1" lang="ja-JP" altLang="en-US" smtClean="0"/>
              <a:pPr/>
              <a:t>‹#›</a:t>
            </a:fld>
            <a:endParaRPr kumimoji="1" lang="ja-JP" altLang="en-US"/>
          </a:p>
        </p:txBody>
      </p:sp>
    </p:spTree>
    <p:extLst>
      <p:ext uri="{BB962C8B-B14F-4D97-AF65-F5344CB8AC3E}">
        <p14:creationId xmlns:p14="http://schemas.microsoft.com/office/powerpoint/2010/main" val="3767144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7CD272AA-AEE8-4D73-8AC3-081713F9A7A2}" type="datetimeFigureOut">
              <a:rPr kumimoji="1" lang="ja-JP" altLang="en-US" smtClean="0"/>
              <a:pPr/>
              <a:t>2012/5/29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BA9157F-7368-406B-AEFD-FC5FE80B0624}" type="slidenum">
              <a:rPr kumimoji="1" lang="ja-JP" altLang="en-US" smtClean="0"/>
              <a:pPr/>
              <a:t>‹#›</a:t>
            </a:fld>
            <a:endParaRPr kumimoji="1" lang="ja-JP" altLang="en-US"/>
          </a:p>
        </p:txBody>
      </p:sp>
    </p:spTree>
    <p:extLst>
      <p:ext uri="{BB962C8B-B14F-4D97-AF65-F5344CB8AC3E}">
        <p14:creationId xmlns:p14="http://schemas.microsoft.com/office/powerpoint/2010/main" val="35825739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7CD272AA-AEE8-4D73-8AC3-081713F9A7A2}" type="datetimeFigureOut">
              <a:rPr kumimoji="1" lang="ja-JP" altLang="en-US" smtClean="0"/>
              <a:pPr/>
              <a:t>2012/5/29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BA9157F-7368-406B-AEFD-FC5FE80B0624}" type="slidenum">
              <a:rPr kumimoji="1" lang="ja-JP" altLang="en-US" smtClean="0"/>
              <a:pPr/>
              <a:t>‹#›</a:t>
            </a:fld>
            <a:endParaRPr kumimoji="1" lang="ja-JP" altLang="en-US"/>
          </a:p>
        </p:txBody>
      </p:sp>
    </p:spTree>
    <p:extLst>
      <p:ext uri="{BB962C8B-B14F-4D97-AF65-F5344CB8AC3E}">
        <p14:creationId xmlns:p14="http://schemas.microsoft.com/office/powerpoint/2010/main" val="2561064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CD272AA-AEE8-4D73-8AC3-081713F9A7A2}" type="datetimeFigureOut">
              <a:rPr kumimoji="1" lang="ja-JP" altLang="en-US" smtClean="0"/>
              <a:pPr/>
              <a:t>2012/5/29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BA9157F-7368-406B-AEFD-FC5FE80B0624}" type="slidenum">
              <a:rPr kumimoji="1" lang="ja-JP" altLang="en-US" smtClean="0"/>
              <a:pPr/>
              <a:t>‹#›</a:t>
            </a:fld>
            <a:endParaRPr kumimoji="1" lang="ja-JP" altLang="en-US"/>
          </a:p>
        </p:txBody>
      </p:sp>
    </p:spTree>
    <p:extLst>
      <p:ext uri="{BB962C8B-B14F-4D97-AF65-F5344CB8AC3E}">
        <p14:creationId xmlns:p14="http://schemas.microsoft.com/office/powerpoint/2010/main" val="2503376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CD272AA-AEE8-4D73-8AC3-081713F9A7A2}" type="datetimeFigureOut">
              <a:rPr kumimoji="1" lang="ja-JP" altLang="en-US" smtClean="0"/>
              <a:pPr/>
              <a:t>2012/5/29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BA9157F-7368-406B-AEFD-FC5FE80B0624}" type="slidenum">
              <a:rPr kumimoji="1" lang="ja-JP" altLang="en-US" smtClean="0"/>
              <a:pPr/>
              <a:t>‹#›</a:t>
            </a:fld>
            <a:endParaRPr kumimoji="1" lang="ja-JP" altLang="en-US"/>
          </a:p>
        </p:txBody>
      </p:sp>
    </p:spTree>
    <p:extLst>
      <p:ext uri="{BB962C8B-B14F-4D97-AF65-F5344CB8AC3E}">
        <p14:creationId xmlns:p14="http://schemas.microsoft.com/office/powerpoint/2010/main" val="3132735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CD272AA-AEE8-4D73-8AC3-081713F9A7A2}" type="datetimeFigureOut">
              <a:rPr kumimoji="1" lang="ja-JP" altLang="en-US" smtClean="0"/>
              <a:pPr/>
              <a:t>2012/5/29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BA9157F-7368-406B-AEFD-FC5FE80B0624}" type="slidenum">
              <a:rPr kumimoji="1" lang="ja-JP" altLang="en-US" smtClean="0"/>
              <a:pPr/>
              <a:t>‹#›</a:t>
            </a:fld>
            <a:endParaRPr kumimoji="1" lang="ja-JP" altLang="en-US"/>
          </a:p>
        </p:txBody>
      </p:sp>
    </p:spTree>
    <p:extLst>
      <p:ext uri="{BB962C8B-B14F-4D97-AF65-F5344CB8AC3E}">
        <p14:creationId xmlns:p14="http://schemas.microsoft.com/office/powerpoint/2010/main" val="36641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D272AA-AEE8-4D73-8AC3-081713F9A7A2}" type="datetimeFigureOut">
              <a:rPr kumimoji="1" lang="ja-JP" altLang="en-US" smtClean="0"/>
              <a:pPr/>
              <a:t>2012/5/29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A9157F-7368-406B-AEFD-FC5FE80B0624}" type="slidenum">
              <a:rPr kumimoji="1" lang="ja-JP" altLang="en-US" smtClean="0"/>
              <a:pPr/>
              <a:t>‹#›</a:t>
            </a:fld>
            <a:endParaRPr kumimoji="1" lang="ja-JP" altLang="en-US"/>
          </a:p>
        </p:txBody>
      </p:sp>
    </p:spTree>
    <p:extLst>
      <p:ext uri="{BB962C8B-B14F-4D97-AF65-F5344CB8AC3E}">
        <p14:creationId xmlns:p14="http://schemas.microsoft.com/office/powerpoint/2010/main" val="28489680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en-US" altLang="ja-JP" dirty="0" smtClean="0"/>
              <a:t>Chapter 4     </a:t>
            </a:r>
            <a:r>
              <a:rPr kumimoji="1" lang="ja-JP" altLang="en-US" dirty="0" smtClean="0"/>
              <a:t>相互作用図</a:t>
            </a:r>
            <a:endParaRPr kumimoji="1" lang="ja-JP" altLang="en-US" dirty="0"/>
          </a:p>
        </p:txBody>
      </p:sp>
      <p:sp>
        <p:nvSpPr>
          <p:cNvPr id="3" name="サブタイトル 2"/>
          <p:cNvSpPr>
            <a:spLocks noGrp="1"/>
          </p:cNvSpPr>
          <p:nvPr>
            <p:ph type="subTitle" idx="1"/>
          </p:nvPr>
        </p:nvSpPr>
        <p:spPr/>
        <p:txBody>
          <a:bodyPr/>
          <a:lstStyle/>
          <a:p>
            <a:r>
              <a:rPr kumimoji="1" lang="en-US" altLang="ja-JP" dirty="0" smtClean="0"/>
              <a:t>FM12010</a:t>
            </a:r>
            <a:r>
              <a:rPr kumimoji="1" lang="ja-JP" altLang="en-US" dirty="0" smtClean="0"/>
              <a:t>　中山直飛</a:t>
            </a:r>
            <a:endParaRPr kumimoji="1" lang="ja-JP" altLang="en-US" dirty="0"/>
          </a:p>
        </p:txBody>
      </p:sp>
    </p:spTree>
    <p:extLst>
      <p:ext uri="{BB962C8B-B14F-4D97-AF65-F5344CB8AC3E}">
        <p14:creationId xmlns:p14="http://schemas.microsoft.com/office/powerpoint/2010/main" val="30346050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smtClean="0"/>
              <a:t>UML1.x </a:t>
            </a:r>
            <a:r>
              <a:rPr kumimoji="1" lang="ja-JP" altLang="en-US" dirty="0" smtClean="0"/>
              <a:t>シーケンス図でのオブジェクト</a:t>
            </a:r>
            <a:endParaRPr kumimoji="1" lang="ja-JP" altLang="en-US" dirty="0"/>
          </a:p>
        </p:txBody>
      </p:sp>
      <p:sp>
        <p:nvSpPr>
          <p:cNvPr id="4" name="正方形/長方形 3"/>
          <p:cNvSpPr/>
          <p:nvPr/>
        </p:nvSpPr>
        <p:spPr>
          <a:xfrm>
            <a:off x="683568" y="3861048"/>
            <a:ext cx="2232248" cy="72008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a:t>インスタントラーメン</a:t>
            </a:r>
            <a:endParaRPr kumimoji="1" lang="ja-JP" altLang="en-US" u="sng" dirty="0"/>
          </a:p>
        </p:txBody>
      </p:sp>
      <p:cxnSp>
        <p:nvCxnSpPr>
          <p:cNvPr id="5" name="直線コネクタ 4"/>
          <p:cNvCxnSpPr/>
          <p:nvPr/>
        </p:nvCxnSpPr>
        <p:spPr>
          <a:xfrm>
            <a:off x="1799692" y="4581128"/>
            <a:ext cx="0" cy="98441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sp>
        <p:nvSpPr>
          <p:cNvPr id="6" name="正方形/長方形 5"/>
          <p:cNvSpPr/>
          <p:nvPr/>
        </p:nvSpPr>
        <p:spPr>
          <a:xfrm>
            <a:off x="3203848" y="3861048"/>
            <a:ext cx="2880320" cy="72008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a:t>インスタントラーメン</a:t>
            </a:r>
            <a:r>
              <a:rPr lang="en-US" altLang="ja-JP" u="sng" dirty="0" smtClean="0"/>
              <a:t>:</a:t>
            </a:r>
            <a:r>
              <a:rPr lang="ja-JP" altLang="en-US" u="sng" dirty="0" smtClean="0"/>
              <a:t>商品</a:t>
            </a:r>
            <a:endParaRPr kumimoji="1" lang="ja-JP" altLang="en-US" u="sng" dirty="0"/>
          </a:p>
        </p:txBody>
      </p:sp>
      <p:cxnSp>
        <p:nvCxnSpPr>
          <p:cNvPr id="7" name="直線コネクタ 6"/>
          <p:cNvCxnSpPr/>
          <p:nvPr/>
        </p:nvCxnSpPr>
        <p:spPr>
          <a:xfrm>
            <a:off x="4641362" y="4575059"/>
            <a:ext cx="0" cy="98441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sp>
        <p:nvSpPr>
          <p:cNvPr id="8" name="正方形/長方形 7"/>
          <p:cNvSpPr/>
          <p:nvPr/>
        </p:nvSpPr>
        <p:spPr>
          <a:xfrm>
            <a:off x="6300192" y="3854979"/>
            <a:ext cx="1584176" cy="72008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t>:</a:t>
            </a:r>
            <a:r>
              <a:rPr lang="ja-JP" altLang="en-US" u="sng" dirty="0"/>
              <a:t>商品</a:t>
            </a:r>
            <a:endParaRPr kumimoji="1" lang="ja-JP" altLang="en-US" u="sng" dirty="0"/>
          </a:p>
        </p:txBody>
      </p:sp>
      <p:cxnSp>
        <p:nvCxnSpPr>
          <p:cNvPr id="9" name="直線コネクタ 8"/>
          <p:cNvCxnSpPr/>
          <p:nvPr/>
        </p:nvCxnSpPr>
        <p:spPr>
          <a:xfrm>
            <a:off x="7092060" y="4581614"/>
            <a:ext cx="0" cy="98441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sp>
        <p:nvSpPr>
          <p:cNvPr id="11" name="コンテンツ プレースホルダー 2"/>
          <p:cNvSpPr>
            <a:spLocks noGrp="1"/>
          </p:cNvSpPr>
          <p:nvPr>
            <p:ph idx="1"/>
          </p:nvPr>
        </p:nvSpPr>
        <p:spPr>
          <a:xfrm>
            <a:off x="457200" y="1600201"/>
            <a:ext cx="8003232" cy="2044823"/>
          </a:xfrm>
        </p:spPr>
        <p:txBody>
          <a:bodyPr>
            <a:normAutofit/>
          </a:bodyPr>
          <a:lstStyle/>
          <a:p>
            <a:r>
              <a:rPr kumimoji="1" lang="ja-JP" altLang="en-US" sz="2800" dirty="0" smtClean="0"/>
              <a:t>クラスから生成されたものがオブジェクト</a:t>
            </a:r>
            <a:endParaRPr kumimoji="1" lang="en-US" altLang="ja-JP" sz="2800" dirty="0" smtClean="0"/>
          </a:p>
          <a:p>
            <a:r>
              <a:rPr lang="ja-JP" altLang="en-US" sz="2800" dirty="0"/>
              <a:t>オブジェクト</a:t>
            </a:r>
            <a:r>
              <a:rPr lang="ja-JP" altLang="en-US" sz="2800" dirty="0" smtClean="0"/>
              <a:t>は図のように、左のほうから、オブジェクト名のみ、オブジェクト名とそのクラス名、クラス名のみ</a:t>
            </a:r>
            <a:r>
              <a:rPr lang="en-US" altLang="ja-JP" sz="2800" dirty="0" smtClean="0"/>
              <a:t>(</a:t>
            </a:r>
            <a:r>
              <a:rPr lang="ja-JP" altLang="en-US" sz="2800" dirty="0" smtClean="0"/>
              <a:t>無名オブジェクト</a:t>
            </a:r>
            <a:r>
              <a:rPr lang="en-US" altLang="ja-JP" sz="2800" dirty="0" smtClean="0"/>
              <a:t>)</a:t>
            </a:r>
            <a:r>
              <a:rPr lang="ja-JP" altLang="en-US" sz="2800" dirty="0" smtClean="0"/>
              <a:t>で表記できる</a:t>
            </a:r>
            <a:endParaRPr kumimoji="1" lang="ja-JP" altLang="en-US" sz="2800" dirty="0"/>
          </a:p>
        </p:txBody>
      </p:sp>
      <p:sp>
        <p:nvSpPr>
          <p:cNvPr id="12" name="テキスト ボックス 11"/>
          <p:cNvSpPr txBox="1"/>
          <p:nvPr/>
        </p:nvSpPr>
        <p:spPr>
          <a:xfrm>
            <a:off x="3075582" y="6093296"/>
            <a:ext cx="2979064" cy="523220"/>
          </a:xfrm>
          <a:prstGeom prst="rect">
            <a:avLst/>
          </a:prstGeom>
          <a:noFill/>
        </p:spPr>
        <p:txBody>
          <a:bodyPr wrap="square" rtlCol="0">
            <a:spAutoFit/>
          </a:bodyPr>
          <a:lstStyle/>
          <a:p>
            <a:r>
              <a:rPr lang="ja-JP" altLang="en-US" sz="2800" dirty="0"/>
              <a:t>意味はどれ</a:t>
            </a:r>
            <a:r>
              <a:rPr lang="ja-JP" altLang="en-US" sz="2800" dirty="0" smtClean="0"/>
              <a:t>も同じ</a:t>
            </a:r>
            <a:endParaRPr kumimoji="1" lang="ja-JP" altLang="en-US" sz="2800" dirty="0"/>
          </a:p>
        </p:txBody>
      </p:sp>
      <p:sp>
        <p:nvSpPr>
          <p:cNvPr id="13" name="テキスト ボックス 12"/>
          <p:cNvSpPr txBox="1"/>
          <p:nvPr/>
        </p:nvSpPr>
        <p:spPr>
          <a:xfrm>
            <a:off x="971600" y="5670976"/>
            <a:ext cx="1656184" cy="307777"/>
          </a:xfrm>
          <a:prstGeom prst="rect">
            <a:avLst/>
          </a:prstGeom>
          <a:noFill/>
        </p:spPr>
        <p:txBody>
          <a:bodyPr wrap="square" rtlCol="0">
            <a:spAutoFit/>
          </a:bodyPr>
          <a:lstStyle/>
          <a:p>
            <a:r>
              <a:rPr lang="ja-JP" altLang="en-US" sz="1400" dirty="0"/>
              <a:t>オブジェクト名のみ</a:t>
            </a:r>
            <a:endParaRPr kumimoji="1" lang="ja-JP" altLang="en-US" sz="1400" dirty="0"/>
          </a:p>
        </p:txBody>
      </p:sp>
      <p:sp>
        <p:nvSpPr>
          <p:cNvPr id="14" name="テキスト ボックス 13"/>
          <p:cNvSpPr txBox="1"/>
          <p:nvPr/>
        </p:nvSpPr>
        <p:spPr>
          <a:xfrm>
            <a:off x="3635896" y="5670976"/>
            <a:ext cx="2016224" cy="307777"/>
          </a:xfrm>
          <a:prstGeom prst="rect">
            <a:avLst/>
          </a:prstGeom>
          <a:noFill/>
        </p:spPr>
        <p:txBody>
          <a:bodyPr wrap="square" rtlCol="0">
            <a:spAutoFit/>
          </a:bodyPr>
          <a:lstStyle/>
          <a:p>
            <a:r>
              <a:rPr lang="ja-JP" altLang="en-US" sz="1400" dirty="0" smtClean="0"/>
              <a:t>オブジェクト名とクラス名</a:t>
            </a:r>
            <a:endParaRPr kumimoji="1" lang="ja-JP" altLang="en-US" sz="1400" dirty="0"/>
          </a:p>
        </p:txBody>
      </p:sp>
      <p:sp>
        <p:nvSpPr>
          <p:cNvPr id="15" name="テキスト ボックス 14"/>
          <p:cNvSpPr txBox="1"/>
          <p:nvPr/>
        </p:nvSpPr>
        <p:spPr>
          <a:xfrm>
            <a:off x="6417252" y="5684377"/>
            <a:ext cx="1349615" cy="307777"/>
          </a:xfrm>
          <a:prstGeom prst="rect">
            <a:avLst/>
          </a:prstGeom>
          <a:noFill/>
        </p:spPr>
        <p:txBody>
          <a:bodyPr wrap="square" rtlCol="0">
            <a:spAutoFit/>
          </a:bodyPr>
          <a:lstStyle/>
          <a:p>
            <a:r>
              <a:rPr lang="ja-JP" altLang="en-US" sz="1400" dirty="0" smtClean="0"/>
              <a:t>クラス名のみ</a:t>
            </a:r>
            <a:endParaRPr kumimoji="1" lang="ja-JP" altLang="en-US" sz="1400" dirty="0"/>
          </a:p>
        </p:txBody>
      </p:sp>
    </p:spTree>
    <p:extLst>
      <p:ext uri="{BB962C8B-B14F-4D97-AF65-F5344CB8AC3E}">
        <p14:creationId xmlns:p14="http://schemas.microsoft.com/office/powerpoint/2010/main" val="22927703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例　レンタルビデオ店</a:t>
            </a:r>
            <a:endParaRPr kumimoji="1" lang="ja-JP" altLang="en-US" dirty="0"/>
          </a:p>
        </p:txBody>
      </p:sp>
      <p:sp>
        <p:nvSpPr>
          <p:cNvPr id="3" name="コンテンツ プレースホルダー 2"/>
          <p:cNvSpPr>
            <a:spLocks noGrp="1"/>
          </p:cNvSpPr>
          <p:nvPr>
            <p:ph idx="1"/>
          </p:nvPr>
        </p:nvSpPr>
        <p:spPr>
          <a:xfrm>
            <a:off x="251520" y="4869160"/>
            <a:ext cx="8424936" cy="1180728"/>
          </a:xfrm>
        </p:spPr>
        <p:txBody>
          <a:bodyPr>
            <a:normAutofit fontScale="85000" lnSpcReduction="10000"/>
          </a:bodyPr>
          <a:lstStyle/>
          <a:p>
            <a:r>
              <a:rPr lang="ja-JP" altLang="en-US" dirty="0"/>
              <a:t>分析</a:t>
            </a:r>
            <a:r>
              <a:rPr lang="ja-JP" altLang="en-US" dirty="0" smtClean="0"/>
              <a:t>が進むとオブジェクト名は意味をなさなくなるので、オブジェクト名を表記せずにクラス名のみにすればいい。</a:t>
            </a:r>
            <a:endParaRPr kumimoji="1" lang="ja-JP" altLang="en-US" dirty="0"/>
          </a:p>
        </p:txBody>
      </p:sp>
      <p:sp>
        <p:nvSpPr>
          <p:cNvPr id="4" name="正方形/長方形 3"/>
          <p:cNvSpPr/>
          <p:nvPr/>
        </p:nvSpPr>
        <p:spPr>
          <a:xfrm>
            <a:off x="1759339" y="2764923"/>
            <a:ext cx="1236876"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u="sng" dirty="0" smtClean="0"/>
              <a:t>星間戦争</a:t>
            </a:r>
            <a:endParaRPr kumimoji="1" lang="ja-JP" altLang="en-US" u="sng" dirty="0"/>
          </a:p>
        </p:txBody>
      </p:sp>
      <p:cxnSp>
        <p:nvCxnSpPr>
          <p:cNvPr id="7" name="直線コネクタ 6"/>
          <p:cNvCxnSpPr/>
          <p:nvPr/>
        </p:nvCxnSpPr>
        <p:spPr>
          <a:xfrm>
            <a:off x="571750" y="3410183"/>
            <a:ext cx="0" cy="69245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8" name="直線矢印コネクタ 7"/>
          <p:cNvCxnSpPr/>
          <p:nvPr/>
        </p:nvCxnSpPr>
        <p:spPr>
          <a:xfrm>
            <a:off x="571750" y="3670592"/>
            <a:ext cx="1830571"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786302" y="3321537"/>
            <a:ext cx="1564061" cy="307777"/>
          </a:xfrm>
          <a:prstGeom prst="rect">
            <a:avLst/>
          </a:prstGeom>
          <a:noFill/>
        </p:spPr>
        <p:txBody>
          <a:bodyPr wrap="square" rtlCol="0">
            <a:spAutoFit/>
          </a:bodyPr>
          <a:lstStyle/>
          <a:p>
            <a:r>
              <a:rPr lang="ja-JP" altLang="en-US" sz="1400" dirty="0" smtClean="0"/>
              <a:t>貸出処理をする</a:t>
            </a:r>
            <a:r>
              <a:rPr lang="en-US" altLang="ja-JP" sz="1400" dirty="0" smtClean="0"/>
              <a:t>()</a:t>
            </a:r>
            <a:endParaRPr kumimoji="1" lang="ja-JP" altLang="en-US" sz="1400" dirty="0"/>
          </a:p>
        </p:txBody>
      </p:sp>
      <p:sp>
        <p:nvSpPr>
          <p:cNvPr id="12" name="円/楕円 11"/>
          <p:cNvSpPr/>
          <p:nvPr/>
        </p:nvSpPr>
        <p:spPr>
          <a:xfrm>
            <a:off x="438500" y="2670133"/>
            <a:ext cx="266499"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二等辺三角形 12"/>
          <p:cNvSpPr/>
          <p:nvPr/>
        </p:nvSpPr>
        <p:spPr>
          <a:xfrm>
            <a:off x="418282" y="2886157"/>
            <a:ext cx="306934" cy="21602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 name="直線コネクタ 17"/>
          <p:cNvCxnSpPr/>
          <p:nvPr/>
        </p:nvCxnSpPr>
        <p:spPr>
          <a:xfrm>
            <a:off x="2377777" y="3155989"/>
            <a:ext cx="0" cy="946651"/>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sp>
        <p:nvSpPr>
          <p:cNvPr id="39" name="テキスト ボックス 38"/>
          <p:cNvSpPr txBox="1"/>
          <p:nvPr/>
        </p:nvSpPr>
        <p:spPr>
          <a:xfrm>
            <a:off x="221767" y="4053830"/>
            <a:ext cx="699965" cy="307777"/>
          </a:xfrm>
          <a:prstGeom prst="rect">
            <a:avLst/>
          </a:prstGeom>
          <a:noFill/>
        </p:spPr>
        <p:txBody>
          <a:bodyPr wrap="square" rtlCol="0">
            <a:spAutoFit/>
          </a:bodyPr>
          <a:lstStyle/>
          <a:p>
            <a:r>
              <a:rPr lang="ja-JP" altLang="en-US" sz="1400" dirty="0" smtClean="0"/>
              <a:t>店員</a:t>
            </a:r>
            <a:r>
              <a:rPr lang="en-US" altLang="ja-JP" sz="1400" dirty="0" smtClean="0"/>
              <a:t>B</a:t>
            </a:r>
            <a:endParaRPr kumimoji="1" lang="ja-JP" altLang="en-US" sz="1400" dirty="0"/>
          </a:p>
        </p:txBody>
      </p:sp>
      <p:sp>
        <p:nvSpPr>
          <p:cNvPr id="40" name="正方形/長方形 39"/>
          <p:cNvSpPr/>
          <p:nvPr/>
        </p:nvSpPr>
        <p:spPr>
          <a:xfrm>
            <a:off x="3722062" y="2805246"/>
            <a:ext cx="248986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u="sng" dirty="0" smtClean="0"/>
              <a:t>星間戦争</a:t>
            </a:r>
            <a:r>
              <a:rPr kumimoji="1" lang="en-US" altLang="ja-JP" u="sng" dirty="0" smtClean="0"/>
              <a:t>:</a:t>
            </a:r>
            <a:r>
              <a:rPr kumimoji="1" lang="ja-JP" altLang="en-US" u="sng" dirty="0" smtClean="0"/>
              <a:t>ビデオテープ</a:t>
            </a:r>
            <a:endParaRPr kumimoji="1" lang="ja-JP" altLang="en-US" u="sng" dirty="0"/>
          </a:p>
        </p:txBody>
      </p:sp>
      <p:cxnSp>
        <p:nvCxnSpPr>
          <p:cNvPr id="41" name="直線コネクタ 40"/>
          <p:cNvCxnSpPr/>
          <p:nvPr/>
        </p:nvCxnSpPr>
        <p:spPr>
          <a:xfrm>
            <a:off x="3372080" y="3437285"/>
            <a:ext cx="0" cy="69245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42" name="直線矢印コネクタ 41"/>
          <p:cNvCxnSpPr/>
          <p:nvPr/>
        </p:nvCxnSpPr>
        <p:spPr>
          <a:xfrm>
            <a:off x="3372080" y="3697694"/>
            <a:ext cx="1830571"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43" name="テキスト ボックス 42"/>
          <p:cNvSpPr txBox="1"/>
          <p:nvPr/>
        </p:nvSpPr>
        <p:spPr>
          <a:xfrm>
            <a:off x="3586632" y="3348639"/>
            <a:ext cx="1564061" cy="307777"/>
          </a:xfrm>
          <a:prstGeom prst="rect">
            <a:avLst/>
          </a:prstGeom>
          <a:noFill/>
        </p:spPr>
        <p:txBody>
          <a:bodyPr wrap="square" rtlCol="0">
            <a:spAutoFit/>
          </a:bodyPr>
          <a:lstStyle/>
          <a:p>
            <a:r>
              <a:rPr lang="ja-JP" altLang="en-US" sz="1400" dirty="0" smtClean="0"/>
              <a:t>貸出処理をする</a:t>
            </a:r>
            <a:r>
              <a:rPr lang="en-US" altLang="ja-JP" sz="1400" dirty="0" smtClean="0"/>
              <a:t>()</a:t>
            </a:r>
            <a:endParaRPr kumimoji="1" lang="ja-JP" altLang="en-US" sz="1400" dirty="0"/>
          </a:p>
        </p:txBody>
      </p:sp>
      <p:sp>
        <p:nvSpPr>
          <p:cNvPr id="44" name="円/楕円 43"/>
          <p:cNvSpPr/>
          <p:nvPr/>
        </p:nvSpPr>
        <p:spPr>
          <a:xfrm>
            <a:off x="3238830" y="2697235"/>
            <a:ext cx="266499"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二等辺三角形 44"/>
          <p:cNvSpPr/>
          <p:nvPr/>
        </p:nvSpPr>
        <p:spPr>
          <a:xfrm>
            <a:off x="3218612" y="2913259"/>
            <a:ext cx="306934" cy="21602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6" name="直線コネクタ 45"/>
          <p:cNvCxnSpPr/>
          <p:nvPr/>
        </p:nvCxnSpPr>
        <p:spPr>
          <a:xfrm>
            <a:off x="5178107" y="3183091"/>
            <a:ext cx="0" cy="946651"/>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a:off x="3022097" y="3144828"/>
            <a:ext cx="699965" cy="307777"/>
          </a:xfrm>
          <a:prstGeom prst="rect">
            <a:avLst/>
          </a:prstGeom>
          <a:noFill/>
        </p:spPr>
        <p:txBody>
          <a:bodyPr wrap="square" rtlCol="0">
            <a:spAutoFit/>
          </a:bodyPr>
          <a:lstStyle/>
          <a:p>
            <a:r>
              <a:rPr lang="ja-JP" altLang="en-US" sz="1400" dirty="0" smtClean="0"/>
              <a:t>店員</a:t>
            </a:r>
            <a:r>
              <a:rPr lang="en-US" altLang="ja-JP" sz="1400" dirty="0" smtClean="0"/>
              <a:t>B</a:t>
            </a:r>
            <a:endParaRPr kumimoji="1" lang="ja-JP" altLang="en-US" sz="1400" dirty="0"/>
          </a:p>
        </p:txBody>
      </p:sp>
      <p:sp>
        <p:nvSpPr>
          <p:cNvPr id="48" name="正方形/長方形 47"/>
          <p:cNvSpPr/>
          <p:nvPr/>
        </p:nvSpPr>
        <p:spPr>
          <a:xfrm>
            <a:off x="7639346" y="2751438"/>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u="sng" dirty="0" smtClean="0"/>
              <a:t>:</a:t>
            </a:r>
            <a:r>
              <a:rPr lang="ja-JP" altLang="en-US" u="sng" dirty="0" smtClean="0"/>
              <a:t>ビデオテープ</a:t>
            </a:r>
            <a:endParaRPr kumimoji="1" lang="ja-JP" altLang="en-US" u="sng" dirty="0"/>
          </a:p>
        </p:txBody>
      </p:sp>
      <p:cxnSp>
        <p:nvCxnSpPr>
          <p:cNvPr id="49" name="直線コネクタ 48"/>
          <p:cNvCxnSpPr/>
          <p:nvPr/>
        </p:nvCxnSpPr>
        <p:spPr>
          <a:xfrm>
            <a:off x="6561909" y="3383477"/>
            <a:ext cx="0" cy="69245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50" name="直線矢印コネクタ 49"/>
          <p:cNvCxnSpPr/>
          <p:nvPr/>
        </p:nvCxnSpPr>
        <p:spPr>
          <a:xfrm>
            <a:off x="6561909" y="3643886"/>
            <a:ext cx="1830571"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51" name="テキスト ボックス 50"/>
          <p:cNvSpPr txBox="1"/>
          <p:nvPr/>
        </p:nvSpPr>
        <p:spPr>
          <a:xfrm>
            <a:off x="6776461" y="3294831"/>
            <a:ext cx="1564061" cy="307777"/>
          </a:xfrm>
          <a:prstGeom prst="rect">
            <a:avLst/>
          </a:prstGeom>
          <a:noFill/>
        </p:spPr>
        <p:txBody>
          <a:bodyPr wrap="square" rtlCol="0">
            <a:spAutoFit/>
          </a:bodyPr>
          <a:lstStyle/>
          <a:p>
            <a:r>
              <a:rPr lang="ja-JP" altLang="en-US" sz="1400" dirty="0" smtClean="0"/>
              <a:t>貸出処理をする</a:t>
            </a:r>
            <a:r>
              <a:rPr lang="en-US" altLang="ja-JP" sz="1400" dirty="0" smtClean="0"/>
              <a:t>()</a:t>
            </a:r>
            <a:endParaRPr kumimoji="1" lang="ja-JP" altLang="en-US" sz="1400" dirty="0"/>
          </a:p>
        </p:txBody>
      </p:sp>
      <p:sp>
        <p:nvSpPr>
          <p:cNvPr id="52" name="円/楕円 51"/>
          <p:cNvSpPr/>
          <p:nvPr/>
        </p:nvSpPr>
        <p:spPr>
          <a:xfrm>
            <a:off x="6428659" y="2643427"/>
            <a:ext cx="266499"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二等辺三角形 52"/>
          <p:cNvSpPr/>
          <p:nvPr/>
        </p:nvSpPr>
        <p:spPr>
          <a:xfrm>
            <a:off x="6408441" y="2859451"/>
            <a:ext cx="306934" cy="21602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4" name="直線コネクタ 53"/>
          <p:cNvCxnSpPr/>
          <p:nvPr/>
        </p:nvCxnSpPr>
        <p:spPr>
          <a:xfrm>
            <a:off x="8367936" y="3129283"/>
            <a:ext cx="0" cy="946651"/>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sp>
        <p:nvSpPr>
          <p:cNvPr id="55" name="テキスト ボックス 54"/>
          <p:cNvSpPr txBox="1"/>
          <p:nvPr/>
        </p:nvSpPr>
        <p:spPr>
          <a:xfrm>
            <a:off x="6211926" y="3091020"/>
            <a:ext cx="699965" cy="307777"/>
          </a:xfrm>
          <a:prstGeom prst="rect">
            <a:avLst/>
          </a:prstGeom>
          <a:noFill/>
        </p:spPr>
        <p:txBody>
          <a:bodyPr wrap="square" rtlCol="0">
            <a:spAutoFit/>
          </a:bodyPr>
          <a:lstStyle/>
          <a:p>
            <a:r>
              <a:rPr lang="ja-JP" altLang="en-US" sz="1400" dirty="0" smtClean="0"/>
              <a:t>店員</a:t>
            </a:r>
            <a:r>
              <a:rPr lang="en-US" altLang="ja-JP" sz="1400" dirty="0" smtClean="0"/>
              <a:t>B</a:t>
            </a:r>
            <a:endParaRPr kumimoji="1" lang="ja-JP" altLang="en-US" sz="1400" dirty="0"/>
          </a:p>
        </p:txBody>
      </p:sp>
      <p:sp>
        <p:nvSpPr>
          <p:cNvPr id="56" name="テキスト ボックス 55"/>
          <p:cNvSpPr txBox="1"/>
          <p:nvPr/>
        </p:nvSpPr>
        <p:spPr>
          <a:xfrm>
            <a:off x="2627784" y="1988840"/>
            <a:ext cx="3816424" cy="461665"/>
          </a:xfrm>
          <a:prstGeom prst="rect">
            <a:avLst/>
          </a:prstGeom>
          <a:noFill/>
        </p:spPr>
        <p:txBody>
          <a:bodyPr wrap="square" rtlCol="0">
            <a:spAutoFit/>
          </a:bodyPr>
          <a:lstStyle/>
          <a:p>
            <a:r>
              <a:rPr lang="ja-JP" altLang="en-US" sz="2400" dirty="0"/>
              <a:t>オブジェクト名</a:t>
            </a:r>
            <a:r>
              <a:rPr lang="ja-JP" altLang="en-US" sz="2400" dirty="0" smtClean="0"/>
              <a:t>の変化</a:t>
            </a:r>
            <a:endParaRPr kumimoji="1" lang="ja-JP" altLang="en-US" sz="2400" dirty="0"/>
          </a:p>
        </p:txBody>
      </p:sp>
    </p:spTree>
    <p:extLst>
      <p:ext uri="{BB962C8B-B14F-4D97-AF65-F5344CB8AC3E}">
        <p14:creationId xmlns:p14="http://schemas.microsoft.com/office/powerpoint/2010/main" val="10467560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円/楕円 13"/>
          <p:cNvSpPr/>
          <p:nvPr/>
        </p:nvSpPr>
        <p:spPr>
          <a:xfrm>
            <a:off x="5364088" y="5013176"/>
            <a:ext cx="288032" cy="1080120"/>
          </a:xfrm>
          <a:prstGeom prst="ellipse">
            <a:avLst/>
          </a:prstGeom>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en-US" altLang="ja-JP" dirty="0" smtClean="0"/>
              <a:t>UML1.x </a:t>
            </a:r>
            <a:r>
              <a:rPr kumimoji="1" lang="ja-JP" altLang="en-US" dirty="0" smtClean="0"/>
              <a:t>ライフライン</a:t>
            </a:r>
            <a:r>
              <a:rPr kumimoji="1" lang="en-US" altLang="ja-JP" dirty="0" smtClean="0"/>
              <a:t>(</a:t>
            </a:r>
            <a:r>
              <a:rPr kumimoji="1" lang="ja-JP" altLang="en-US" dirty="0" smtClean="0"/>
              <a:t>生存線</a:t>
            </a:r>
            <a:r>
              <a:rPr kumimoji="1" lang="en-US" altLang="ja-JP" dirty="0" smtClean="0"/>
              <a:t>)</a:t>
            </a:r>
            <a:endParaRPr kumimoji="1" lang="ja-JP" altLang="en-US" dirty="0"/>
          </a:p>
        </p:txBody>
      </p:sp>
      <p:sp>
        <p:nvSpPr>
          <p:cNvPr id="3" name="コンテンツ プレースホルダー 2"/>
          <p:cNvSpPr>
            <a:spLocks noGrp="1"/>
          </p:cNvSpPr>
          <p:nvPr>
            <p:ph idx="1"/>
          </p:nvPr>
        </p:nvSpPr>
        <p:spPr>
          <a:xfrm>
            <a:off x="457200" y="1600200"/>
            <a:ext cx="8229600" cy="2476871"/>
          </a:xfrm>
        </p:spPr>
        <p:txBody>
          <a:bodyPr/>
          <a:lstStyle/>
          <a:p>
            <a:r>
              <a:rPr kumimoji="1" lang="en-US" altLang="ja-JP" dirty="0" smtClean="0"/>
              <a:t>UML1.x</a:t>
            </a:r>
            <a:r>
              <a:rPr kumimoji="1" lang="ja-JP" altLang="en-US" dirty="0" smtClean="0"/>
              <a:t>ではライフライン</a:t>
            </a:r>
            <a:r>
              <a:rPr kumimoji="1" lang="en-US" altLang="ja-JP" dirty="0" smtClean="0"/>
              <a:t>(</a:t>
            </a:r>
            <a:r>
              <a:rPr kumimoji="1" lang="ja-JP" altLang="en-US" dirty="0" smtClean="0"/>
              <a:t>生存線</a:t>
            </a:r>
            <a:r>
              <a:rPr kumimoji="1" lang="en-US" altLang="ja-JP" dirty="0" smtClean="0"/>
              <a:t>)</a:t>
            </a:r>
            <a:r>
              <a:rPr kumimoji="1" lang="ja-JP" altLang="en-US" dirty="0" smtClean="0"/>
              <a:t>はオブジェクトからのびる点線として表記</a:t>
            </a:r>
            <a:endParaRPr kumimoji="1" lang="en-US" altLang="ja-JP" dirty="0" smtClean="0"/>
          </a:p>
          <a:p>
            <a:r>
              <a:rPr kumimoji="1" lang="ja-JP" altLang="en-US" dirty="0" smtClean="0"/>
              <a:t>点線はオブジェクトが存在している生存期間を示す</a:t>
            </a:r>
            <a:endParaRPr kumimoji="1" lang="ja-JP" altLang="en-US" dirty="0"/>
          </a:p>
        </p:txBody>
      </p:sp>
      <p:sp>
        <p:nvSpPr>
          <p:cNvPr id="4" name="正方形/長方形 3"/>
          <p:cNvSpPr/>
          <p:nvPr/>
        </p:nvSpPr>
        <p:spPr>
          <a:xfrm>
            <a:off x="4067944" y="4299165"/>
            <a:ext cx="2880320" cy="72008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a:t>インスタントラーメン</a:t>
            </a:r>
            <a:r>
              <a:rPr lang="en-US" altLang="ja-JP" u="sng" dirty="0" smtClean="0"/>
              <a:t>:</a:t>
            </a:r>
            <a:r>
              <a:rPr lang="ja-JP" altLang="en-US" u="sng" dirty="0" smtClean="0"/>
              <a:t>商品</a:t>
            </a:r>
            <a:endParaRPr kumimoji="1" lang="ja-JP" altLang="en-US" u="sng" dirty="0"/>
          </a:p>
        </p:txBody>
      </p:sp>
      <p:cxnSp>
        <p:nvCxnSpPr>
          <p:cNvPr id="5" name="直線コネクタ 4"/>
          <p:cNvCxnSpPr/>
          <p:nvPr/>
        </p:nvCxnSpPr>
        <p:spPr>
          <a:xfrm>
            <a:off x="5505458" y="5013176"/>
            <a:ext cx="0" cy="98441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sp>
        <p:nvSpPr>
          <p:cNvPr id="6" name="正方形/長方形 5"/>
          <p:cNvSpPr/>
          <p:nvPr/>
        </p:nvSpPr>
        <p:spPr>
          <a:xfrm>
            <a:off x="1691680" y="4293096"/>
            <a:ext cx="1944216" cy="72008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t>:</a:t>
            </a:r>
            <a:r>
              <a:rPr lang="ja-JP" altLang="en-US" u="sng" dirty="0" smtClean="0"/>
              <a:t>商品リスト</a:t>
            </a:r>
            <a:endParaRPr kumimoji="1" lang="ja-JP" altLang="en-US" u="sng" dirty="0"/>
          </a:p>
        </p:txBody>
      </p:sp>
      <p:cxnSp>
        <p:nvCxnSpPr>
          <p:cNvPr id="7" name="直線コネクタ 6"/>
          <p:cNvCxnSpPr/>
          <p:nvPr/>
        </p:nvCxnSpPr>
        <p:spPr>
          <a:xfrm>
            <a:off x="2663788" y="5007106"/>
            <a:ext cx="0" cy="98441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9" name="直線矢印コネクタ 8"/>
          <p:cNvCxnSpPr/>
          <p:nvPr/>
        </p:nvCxnSpPr>
        <p:spPr>
          <a:xfrm>
            <a:off x="2663788" y="5575971"/>
            <a:ext cx="2841670"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3586632" y="5226916"/>
            <a:ext cx="1564061" cy="307777"/>
          </a:xfrm>
          <a:prstGeom prst="rect">
            <a:avLst/>
          </a:prstGeom>
          <a:noFill/>
        </p:spPr>
        <p:txBody>
          <a:bodyPr wrap="square" rtlCol="0">
            <a:spAutoFit/>
          </a:bodyPr>
          <a:lstStyle/>
          <a:p>
            <a:r>
              <a:rPr kumimoji="1" lang="ja-JP" altLang="en-US" sz="1400" dirty="0" smtClean="0"/>
              <a:t>商品価格取得</a:t>
            </a:r>
            <a:endParaRPr kumimoji="1" lang="ja-JP" altLang="en-US" sz="1400" dirty="0"/>
          </a:p>
        </p:txBody>
      </p:sp>
      <p:sp>
        <p:nvSpPr>
          <p:cNvPr id="13" name="テキスト ボックス 12"/>
          <p:cNvSpPr txBox="1"/>
          <p:nvPr/>
        </p:nvSpPr>
        <p:spPr>
          <a:xfrm>
            <a:off x="6156176" y="5301208"/>
            <a:ext cx="1944216" cy="307777"/>
          </a:xfrm>
          <a:prstGeom prst="rect">
            <a:avLst/>
          </a:prstGeom>
          <a:noFill/>
        </p:spPr>
        <p:txBody>
          <a:bodyPr wrap="square" rtlCol="0">
            <a:spAutoFit/>
          </a:bodyPr>
          <a:lstStyle/>
          <a:p>
            <a:r>
              <a:rPr kumimoji="1" lang="ja-JP" altLang="en-US" sz="1400" dirty="0" smtClean="0"/>
              <a:t>ライフライン</a:t>
            </a:r>
            <a:r>
              <a:rPr kumimoji="1" lang="en-US" altLang="ja-JP" sz="1400" dirty="0" smtClean="0"/>
              <a:t>(</a:t>
            </a:r>
            <a:r>
              <a:rPr kumimoji="1" lang="ja-JP" altLang="en-US" sz="1400" dirty="0" smtClean="0"/>
              <a:t>生存線</a:t>
            </a:r>
            <a:r>
              <a:rPr kumimoji="1" lang="en-US" altLang="ja-JP" sz="1400" dirty="0" smtClean="0"/>
              <a:t>)</a:t>
            </a:r>
            <a:endParaRPr kumimoji="1" lang="ja-JP" altLang="en-US" sz="1400" dirty="0"/>
          </a:p>
        </p:txBody>
      </p:sp>
      <p:cxnSp>
        <p:nvCxnSpPr>
          <p:cNvPr id="16" name="直線コネクタ 15"/>
          <p:cNvCxnSpPr>
            <a:stCxn id="14" idx="6"/>
            <a:endCxn id="13" idx="1"/>
          </p:cNvCxnSpPr>
          <p:nvPr/>
        </p:nvCxnSpPr>
        <p:spPr>
          <a:xfrm flipV="1">
            <a:off x="5652120" y="5455097"/>
            <a:ext cx="504056" cy="9813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8133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円/楕円 3"/>
          <p:cNvSpPr/>
          <p:nvPr/>
        </p:nvSpPr>
        <p:spPr>
          <a:xfrm>
            <a:off x="2195736" y="4149080"/>
            <a:ext cx="2664296" cy="1008112"/>
          </a:xfrm>
          <a:prstGeom prst="ellipse">
            <a:avLst/>
          </a:prstGeom>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16" name="円/楕円 15"/>
          <p:cNvSpPr/>
          <p:nvPr/>
        </p:nvSpPr>
        <p:spPr>
          <a:xfrm>
            <a:off x="3347864" y="5157192"/>
            <a:ext cx="504056" cy="864096"/>
          </a:xfrm>
          <a:prstGeom prst="ellipse">
            <a:avLst/>
          </a:prstGeom>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en-US" altLang="ja-JP" dirty="0" smtClean="0"/>
              <a:t>UML2.x </a:t>
            </a:r>
            <a:r>
              <a:rPr lang="ja-JP" altLang="en-US" dirty="0" smtClean="0"/>
              <a:t>ライフライン</a:t>
            </a:r>
            <a:endParaRPr kumimoji="1" lang="ja-JP" altLang="en-US" dirty="0"/>
          </a:p>
        </p:txBody>
      </p:sp>
      <p:sp>
        <p:nvSpPr>
          <p:cNvPr id="3" name="コンテンツ プレースホルダー 2"/>
          <p:cNvSpPr>
            <a:spLocks noGrp="1"/>
          </p:cNvSpPr>
          <p:nvPr>
            <p:ph idx="1"/>
          </p:nvPr>
        </p:nvSpPr>
        <p:spPr>
          <a:xfrm>
            <a:off x="457200" y="1600201"/>
            <a:ext cx="8229600" cy="2188840"/>
          </a:xfrm>
        </p:spPr>
        <p:txBody>
          <a:bodyPr/>
          <a:lstStyle/>
          <a:p>
            <a:r>
              <a:rPr kumimoji="1" lang="en-US" altLang="ja-JP" dirty="0" smtClean="0"/>
              <a:t>UML2.x</a:t>
            </a:r>
            <a:r>
              <a:rPr kumimoji="1" lang="ja-JP" altLang="en-US" smtClean="0"/>
              <a:t>ではライフラインは点線に加えて、相互作用に参加する参加者名を記した長方形も含んだものになった</a:t>
            </a:r>
            <a:endParaRPr kumimoji="1" lang="ja-JP" altLang="en-US" dirty="0"/>
          </a:p>
        </p:txBody>
      </p:sp>
      <p:sp>
        <p:nvSpPr>
          <p:cNvPr id="5" name="正方形/長方形 4"/>
          <p:cNvSpPr/>
          <p:nvPr/>
        </p:nvSpPr>
        <p:spPr>
          <a:xfrm>
            <a:off x="5004048" y="4299165"/>
            <a:ext cx="2880320" cy="72008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dirty="0"/>
              <a:t>インスタントラーメン</a:t>
            </a:r>
            <a:r>
              <a:rPr lang="en-US" altLang="ja-JP" dirty="0" smtClean="0"/>
              <a:t>:</a:t>
            </a:r>
            <a:r>
              <a:rPr lang="ja-JP" altLang="en-US" dirty="0" smtClean="0"/>
              <a:t>商品</a:t>
            </a:r>
            <a:endParaRPr kumimoji="1" lang="ja-JP" altLang="en-US" dirty="0"/>
          </a:p>
        </p:txBody>
      </p:sp>
      <p:cxnSp>
        <p:nvCxnSpPr>
          <p:cNvPr id="6" name="直線コネクタ 5"/>
          <p:cNvCxnSpPr/>
          <p:nvPr/>
        </p:nvCxnSpPr>
        <p:spPr>
          <a:xfrm>
            <a:off x="6441562" y="5013176"/>
            <a:ext cx="0" cy="98441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sp>
        <p:nvSpPr>
          <p:cNvPr id="7" name="正方形/長方形 6"/>
          <p:cNvSpPr/>
          <p:nvPr/>
        </p:nvSpPr>
        <p:spPr>
          <a:xfrm>
            <a:off x="2627784" y="4293096"/>
            <a:ext cx="1944216" cy="72008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t>:</a:t>
            </a:r>
            <a:r>
              <a:rPr lang="ja-JP" altLang="en-US" dirty="0" smtClean="0"/>
              <a:t>商品リスト</a:t>
            </a:r>
            <a:endParaRPr kumimoji="1" lang="ja-JP" altLang="en-US" dirty="0"/>
          </a:p>
        </p:txBody>
      </p:sp>
      <p:cxnSp>
        <p:nvCxnSpPr>
          <p:cNvPr id="8" name="直線コネクタ 7"/>
          <p:cNvCxnSpPr/>
          <p:nvPr/>
        </p:nvCxnSpPr>
        <p:spPr>
          <a:xfrm>
            <a:off x="3599892" y="5007106"/>
            <a:ext cx="0" cy="98441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9" name="直線矢印コネクタ 8"/>
          <p:cNvCxnSpPr/>
          <p:nvPr/>
        </p:nvCxnSpPr>
        <p:spPr>
          <a:xfrm>
            <a:off x="3599892" y="5575971"/>
            <a:ext cx="2841670"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4522736" y="5226916"/>
            <a:ext cx="1564061" cy="307777"/>
          </a:xfrm>
          <a:prstGeom prst="rect">
            <a:avLst/>
          </a:prstGeom>
          <a:noFill/>
        </p:spPr>
        <p:txBody>
          <a:bodyPr wrap="square" rtlCol="0">
            <a:spAutoFit/>
          </a:bodyPr>
          <a:lstStyle/>
          <a:p>
            <a:r>
              <a:rPr kumimoji="1" lang="ja-JP" altLang="en-US" sz="1400" dirty="0" smtClean="0"/>
              <a:t>商品価格取得</a:t>
            </a:r>
            <a:endParaRPr kumimoji="1" lang="ja-JP" altLang="en-US" sz="1400" dirty="0"/>
          </a:p>
        </p:txBody>
      </p:sp>
      <p:cxnSp>
        <p:nvCxnSpPr>
          <p:cNvPr id="11" name="直線コネクタ 10"/>
          <p:cNvCxnSpPr/>
          <p:nvPr/>
        </p:nvCxnSpPr>
        <p:spPr>
          <a:xfrm flipH="1">
            <a:off x="2699792" y="5589240"/>
            <a:ext cx="64807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1" name="テキスト ボックス 20"/>
          <p:cNvSpPr txBox="1"/>
          <p:nvPr/>
        </p:nvSpPr>
        <p:spPr>
          <a:xfrm>
            <a:off x="936104" y="5445224"/>
            <a:ext cx="1944216" cy="307777"/>
          </a:xfrm>
          <a:prstGeom prst="rect">
            <a:avLst/>
          </a:prstGeom>
          <a:noFill/>
        </p:spPr>
        <p:txBody>
          <a:bodyPr wrap="square" rtlCol="0">
            <a:spAutoFit/>
          </a:bodyPr>
          <a:lstStyle/>
          <a:p>
            <a:r>
              <a:rPr kumimoji="1" lang="ja-JP" altLang="en-US" sz="1400" dirty="0" smtClean="0"/>
              <a:t>ライフライン</a:t>
            </a:r>
            <a:r>
              <a:rPr kumimoji="1" lang="en-US" altLang="ja-JP" sz="1400" dirty="0" smtClean="0"/>
              <a:t>(</a:t>
            </a:r>
            <a:r>
              <a:rPr kumimoji="1" lang="ja-JP" altLang="en-US" sz="1400" dirty="0" smtClean="0"/>
              <a:t>生存線</a:t>
            </a:r>
            <a:r>
              <a:rPr kumimoji="1" lang="en-US" altLang="ja-JP" sz="1400" dirty="0" smtClean="0"/>
              <a:t>)</a:t>
            </a:r>
            <a:endParaRPr kumimoji="1" lang="ja-JP" altLang="en-US" sz="1400" dirty="0"/>
          </a:p>
        </p:txBody>
      </p:sp>
    </p:spTree>
    <p:extLst>
      <p:ext uri="{BB962C8B-B14F-4D97-AF65-F5344CB8AC3E}">
        <p14:creationId xmlns:p14="http://schemas.microsoft.com/office/powerpoint/2010/main" val="8992158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シーケンス図のメッセージ</a:t>
            </a:r>
            <a:endParaRPr kumimoji="1" lang="ja-JP" altLang="en-US" dirty="0"/>
          </a:p>
        </p:txBody>
      </p:sp>
      <p:sp>
        <p:nvSpPr>
          <p:cNvPr id="3" name="コンテンツ プレースホルダー 2"/>
          <p:cNvSpPr>
            <a:spLocks noGrp="1"/>
          </p:cNvSpPr>
          <p:nvPr>
            <p:ph idx="1"/>
          </p:nvPr>
        </p:nvSpPr>
        <p:spPr>
          <a:xfrm>
            <a:off x="457200" y="1600201"/>
            <a:ext cx="8229600" cy="1972816"/>
          </a:xfrm>
        </p:spPr>
        <p:txBody>
          <a:bodyPr/>
          <a:lstStyle/>
          <a:p>
            <a:r>
              <a:rPr lang="ja-JP" altLang="en-US" dirty="0" smtClean="0"/>
              <a:t>メッセージを送る側から送られる側に矢印を引く</a:t>
            </a:r>
            <a:endParaRPr lang="en-US" altLang="ja-JP" dirty="0" smtClean="0"/>
          </a:p>
          <a:p>
            <a:r>
              <a:rPr kumimoji="1" lang="ja-JP" altLang="en-US" dirty="0" smtClean="0"/>
              <a:t>メッセージは３種類存在する</a:t>
            </a:r>
            <a:endParaRPr kumimoji="1" lang="ja-JP" altLang="en-US" dirty="0"/>
          </a:p>
        </p:txBody>
      </p:sp>
      <p:sp>
        <p:nvSpPr>
          <p:cNvPr id="23" name="テキスト ボックス 22"/>
          <p:cNvSpPr txBox="1"/>
          <p:nvPr/>
        </p:nvSpPr>
        <p:spPr>
          <a:xfrm>
            <a:off x="971600" y="3878724"/>
            <a:ext cx="3168352" cy="369332"/>
          </a:xfrm>
          <a:prstGeom prst="rect">
            <a:avLst/>
          </a:prstGeom>
          <a:noFill/>
        </p:spPr>
        <p:txBody>
          <a:bodyPr wrap="square" rtlCol="0">
            <a:spAutoFit/>
          </a:bodyPr>
          <a:lstStyle/>
          <a:p>
            <a:r>
              <a:rPr lang="ja-JP" altLang="en-US" dirty="0" smtClean="0"/>
              <a:t>○先端を塗りつぶした矢印</a:t>
            </a:r>
            <a:endParaRPr kumimoji="1" lang="ja-JP" altLang="en-US" dirty="0"/>
          </a:p>
        </p:txBody>
      </p:sp>
      <p:sp>
        <p:nvSpPr>
          <p:cNvPr id="24" name="テキスト ボックス 23"/>
          <p:cNvSpPr txBox="1"/>
          <p:nvPr/>
        </p:nvSpPr>
        <p:spPr>
          <a:xfrm>
            <a:off x="971600" y="5701898"/>
            <a:ext cx="3168352" cy="369332"/>
          </a:xfrm>
          <a:prstGeom prst="rect">
            <a:avLst/>
          </a:prstGeom>
          <a:noFill/>
        </p:spPr>
        <p:txBody>
          <a:bodyPr wrap="square" rtlCol="0">
            <a:spAutoFit/>
          </a:bodyPr>
          <a:lstStyle/>
          <a:p>
            <a:r>
              <a:rPr lang="ja-JP" altLang="en-US" dirty="0" smtClean="0"/>
              <a:t>○点線矢印</a:t>
            </a:r>
            <a:endParaRPr kumimoji="1" lang="ja-JP" altLang="en-US" dirty="0"/>
          </a:p>
        </p:txBody>
      </p:sp>
      <p:sp>
        <p:nvSpPr>
          <p:cNvPr id="25" name="テキスト ボックス 24"/>
          <p:cNvSpPr txBox="1"/>
          <p:nvPr/>
        </p:nvSpPr>
        <p:spPr>
          <a:xfrm>
            <a:off x="971600" y="4734303"/>
            <a:ext cx="3168352" cy="369332"/>
          </a:xfrm>
          <a:prstGeom prst="rect">
            <a:avLst/>
          </a:prstGeom>
          <a:noFill/>
        </p:spPr>
        <p:txBody>
          <a:bodyPr wrap="square" rtlCol="0">
            <a:spAutoFit/>
          </a:bodyPr>
          <a:lstStyle/>
          <a:p>
            <a:r>
              <a:rPr lang="ja-JP" altLang="en-US" dirty="0" smtClean="0"/>
              <a:t>○矢印</a:t>
            </a:r>
            <a:endParaRPr kumimoji="1" lang="ja-JP" altLang="en-US" dirty="0"/>
          </a:p>
        </p:txBody>
      </p:sp>
      <p:cxnSp>
        <p:nvCxnSpPr>
          <p:cNvPr id="26" name="直線矢印コネクタ 25"/>
          <p:cNvCxnSpPr/>
          <p:nvPr/>
        </p:nvCxnSpPr>
        <p:spPr>
          <a:xfrm>
            <a:off x="1187624" y="4437112"/>
            <a:ext cx="2376264" cy="0"/>
          </a:xfrm>
          <a:prstGeom prst="straightConnector1">
            <a:avLst/>
          </a:prstGeom>
          <a:ln w="47625" cap="flat">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p:nvPr/>
        </p:nvCxnSpPr>
        <p:spPr>
          <a:xfrm>
            <a:off x="1187624" y="5373216"/>
            <a:ext cx="2376264" cy="0"/>
          </a:xfrm>
          <a:prstGeom prst="straightConnector1">
            <a:avLst/>
          </a:prstGeom>
          <a:ln w="38100" cap="flat">
            <a:headEnd type="none"/>
            <a:tailEnd type="arrow"/>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p:nvPr/>
        </p:nvCxnSpPr>
        <p:spPr>
          <a:xfrm>
            <a:off x="1187624" y="6309320"/>
            <a:ext cx="2376264" cy="0"/>
          </a:xfrm>
          <a:prstGeom prst="straightConnector1">
            <a:avLst/>
          </a:prstGeom>
          <a:ln w="44450" cap="flat">
            <a:prstDash val="sysDash"/>
            <a:headEnd type="none"/>
            <a:tailEnd type="arrow"/>
          </a:ln>
        </p:spPr>
        <p:style>
          <a:lnRef idx="1">
            <a:schemeClr val="accent1"/>
          </a:lnRef>
          <a:fillRef idx="0">
            <a:schemeClr val="accent1"/>
          </a:fillRef>
          <a:effectRef idx="0">
            <a:schemeClr val="accent1"/>
          </a:effectRef>
          <a:fontRef idx="minor">
            <a:schemeClr val="tx1"/>
          </a:fontRef>
        </p:style>
      </p:cxnSp>
      <p:sp>
        <p:nvSpPr>
          <p:cNvPr id="29" name="テキスト ボックス 28"/>
          <p:cNvSpPr txBox="1"/>
          <p:nvPr/>
        </p:nvSpPr>
        <p:spPr>
          <a:xfrm>
            <a:off x="4572000" y="4221088"/>
            <a:ext cx="3168352" cy="369332"/>
          </a:xfrm>
          <a:prstGeom prst="rect">
            <a:avLst/>
          </a:prstGeom>
          <a:noFill/>
        </p:spPr>
        <p:txBody>
          <a:bodyPr wrap="square" rtlCol="0">
            <a:spAutoFit/>
          </a:bodyPr>
          <a:lstStyle/>
          <a:p>
            <a:r>
              <a:rPr kumimoji="1" lang="ja-JP" altLang="en-US" dirty="0" smtClean="0"/>
              <a:t>同期メッセージ</a:t>
            </a:r>
            <a:endParaRPr kumimoji="1" lang="ja-JP" altLang="en-US" dirty="0"/>
          </a:p>
        </p:txBody>
      </p:sp>
      <p:sp>
        <p:nvSpPr>
          <p:cNvPr id="30" name="テキスト ボックス 29"/>
          <p:cNvSpPr txBox="1"/>
          <p:nvPr/>
        </p:nvSpPr>
        <p:spPr>
          <a:xfrm>
            <a:off x="4572000" y="5188550"/>
            <a:ext cx="3168352" cy="369332"/>
          </a:xfrm>
          <a:prstGeom prst="rect">
            <a:avLst/>
          </a:prstGeom>
          <a:noFill/>
        </p:spPr>
        <p:txBody>
          <a:bodyPr wrap="square" rtlCol="0">
            <a:spAutoFit/>
          </a:bodyPr>
          <a:lstStyle/>
          <a:p>
            <a:r>
              <a:rPr lang="ja-JP" altLang="en-US" dirty="0" smtClean="0"/>
              <a:t>非同期</a:t>
            </a:r>
            <a:r>
              <a:rPr lang="ja-JP" altLang="en-US" dirty="0"/>
              <a:t>メッセージ</a:t>
            </a:r>
            <a:endParaRPr kumimoji="1" lang="ja-JP" altLang="en-US" dirty="0"/>
          </a:p>
        </p:txBody>
      </p:sp>
      <p:sp>
        <p:nvSpPr>
          <p:cNvPr id="31" name="テキスト ボックス 30"/>
          <p:cNvSpPr txBox="1"/>
          <p:nvPr/>
        </p:nvSpPr>
        <p:spPr>
          <a:xfrm>
            <a:off x="4572000" y="6108281"/>
            <a:ext cx="3744416" cy="369332"/>
          </a:xfrm>
          <a:prstGeom prst="rect">
            <a:avLst/>
          </a:prstGeom>
          <a:noFill/>
        </p:spPr>
        <p:txBody>
          <a:bodyPr wrap="square" rtlCol="0">
            <a:spAutoFit/>
          </a:bodyPr>
          <a:lstStyle/>
          <a:p>
            <a:r>
              <a:rPr kumimoji="1" lang="ja-JP" altLang="en-US" dirty="0" smtClean="0"/>
              <a:t>先端を塗りつぶした矢印のリターン</a:t>
            </a:r>
            <a:endParaRPr kumimoji="1" lang="ja-JP" altLang="en-US" dirty="0"/>
          </a:p>
        </p:txBody>
      </p:sp>
    </p:spTree>
    <p:extLst>
      <p:ext uri="{BB962C8B-B14F-4D97-AF65-F5344CB8AC3E}">
        <p14:creationId xmlns:p14="http://schemas.microsoft.com/office/powerpoint/2010/main" val="28467279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シーケンス図のメッセージ</a:t>
            </a:r>
            <a:endParaRPr kumimoji="1" lang="ja-JP" altLang="en-US" dirty="0"/>
          </a:p>
        </p:txBody>
      </p:sp>
      <p:sp>
        <p:nvSpPr>
          <p:cNvPr id="3" name="コンテンツ プレースホルダー 2"/>
          <p:cNvSpPr>
            <a:spLocks noGrp="1"/>
          </p:cNvSpPr>
          <p:nvPr>
            <p:ph idx="1"/>
          </p:nvPr>
        </p:nvSpPr>
        <p:spPr>
          <a:xfrm>
            <a:off x="457200" y="1600201"/>
            <a:ext cx="8229600" cy="892696"/>
          </a:xfrm>
        </p:spPr>
        <p:txBody>
          <a:bodyPr/>
          <a:lstStyle/>
          <a:p>
            <a:r>
              <a:rPr kumimoji="1" lang="ja-JP" altLang="en-US" dirty="0" smtClean="0"/>
              <a:t>同期メッセージ           </a:t>
            </a:r>
            <a:r>
              <a:rPr kumimoji="1" lang="ja-JP" altLang="en-US" sz="2000" dirty="0" smtClean="0"/>
              <a:t>矢印</a:t>
            </a:r>
            <a:endParaRPr kumimoji="1" lang="ja-JP" altLang="en-US" sz="2000" dirty="0"/>
          </a:p>
        </p:txBody>
      </p:sp>
      <p:sp>
        <p:nvSpPr>
          <p:cNvPr id="4" name="正方形/長方形 3"/>
          <p:cNvSpPr/>
          <p:nvPr/>
        </p:nvSpPr>
        <p:spPr>
          <a:xfrm>
            <a:off x="1259632" y="2631886"/>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smtClean="0"/>
              <a:t>オブジェクト</a:t>
            </a:r>
            <a:r>
              <a:rPr lang="en-US" altLang="ja-JP" u="sng" dirty="0" smtClean="0"/>
              <a:t>1</a:t>
            </a:r>
            <a:endParaRPr kumimoji="1" lang="ja-JP" altLang="en-US" u="sng" dirty="0"/>
          </a:p>
        </p:txBody>
      </p:sp>
      <p:sp>
        <p:nvSpPr>
          <p:cNvPr id="5" name="正方形/長方形 4"/>
          <p:cNvSpPr/>
          <p:nvPr/>
        </p:nvSpPr>
        <p:spPr>
          <a:xfrm>
            <a:off x="3059832" y="2631886"/>
            <a:ext cx="1571296"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u="sng" dirty="0" smtClean="0"/>
              <a:t>オブジェクト</a:t>
            </a:r>
            <a:r>
              <a:rPr kumimoji="1" lang="en-US" altLang="ja-JP" u="sng" dirty="0" smtClean="0"/>
              <a:t>2</a:t>
            </a:r>
            <a:endParaRPr kumimoji="1" lang="ja-JP" altLang="en-US" u="sng" dirty="0"/>
          </a:p>
        </p:txBody>
      </p:sp>
      <p:sp>
        <p:nvSpPr>
          <p:cNvPr id="6" name="正方形/長方形 5"/>
          <p:cNvSpPr/>
          <p:nvPr/>
        </p:nvSpPr>
        <p:spPr>
          <a:xfrm>
            <a:off x="4828712" y="2631886"/>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u="sng" dirty="0" smtClean="0"/>
              <a:t>オブジェクト</a:t>
            </a:r>
            <a:r>
              <a:rPr kumimoji="1" lang="en-US" altLang="ja-JP" u="sng" dirty="0" smtClean="0"/>
              <a:t>3</a:t>
            </a:r>
            <a:endParaRPr kumimoji="1" lang="ja-JP" altLang="en-US" u="sng" dirty="0"/>
          </a:p>
        </p:txBody>
      </p:sp>
      <p:cxnSp>
        <p:nvCxnSpPr>
          <p:cNvPr id="7" name="直線矢印コネクタ 6"/>
          <p:cNvCxnSpPr/>
          <p:nvPr/>
        </p:nvCxnSpPr>
        <p:spPr>
          <a:xfrm>
            <a:off x="3803036" y="4065753"/>
            <a:ext cx="1794834"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a:xfrm>
            <a:off x="4144663" y="3757976"/>
            <a:ext cx="1368098" cy="307777"/>
          </a:xfrm>
          <a:prstGeom prst="rect">
            <a:avLst/>
          </a:prstGeom>
          <a:noFill/>
        </p:spPr>
        <p:txBody>
          <a:bodyPr wrap="square" rtlCol="0">
            <a:spAutoFit/>
          </a:bodyPr>
          <a:lstStyle/>
          <a:p>
            <a:r>
              <a:rPr lang="ja-JP" altLang="en-US" sz="1400" dirty="0" smtClean="0"/>
              <a:t>メッセージ</a:t>
            </a:r>
            <a:r>
              <a:rPr lang="en-US" altLang="ja-JP" sz="1400" dirty="0" smtClean="0"/>
              <a:t>2</a:t>
            </a:r>
            <a:endParaRPr kumimoji="1" lang="ja-JP" altLang="en-US" sz="1400" dirty="0"/>
          </a:p>
        </p:txBody>
      </p:sp>
      <p:sp>
        <p:nvSpPr>
          <p:cNvPr id="9" name="テキスト ボックス 8"/>
          <p:cNvSpPr txBox="1"/>
          <p:nvPr/>
        </p:nvSpPr>
        <p:spPr>
          <a:xfrm>
            <a:off x="5956328" y="4184340"/>
            <a:ext cx="1368098" cy="307777"/>
          </a:xfrm>
          <a:prstGeom prst="rect">
            <a:avLst/>
          </a:prstGeom>
          <a:noFill/>
        </p:spPr>
        <p:txBody>
          <a:bodyPr wrap="square" rtlCol="0">
            <a:spAutoFit/>
          </a:bodyPr>
          <a:lstStyle/>
          <a:p>
            <a:r>
              <a:rPr lang="ja-JP" altLang="en-US" sz="1400" dirty="0" smtClean="0"/>
              <a:t>メッセージ</a:t>
            </a:r>
            <a:r>
              <a:rPr lang="en-US" altLang="ja-JP" sz="1400" dirty="0" smtClean="0"/>
              <a:t>3</a:t>
            </a:r>
            <a:endParaRPr kumimoji="1" lang="ja-JP" altLang="en-US" sz="1400" dirty="0"/>
          </a:p>
        </p:txBody>
      </p:sp>
      <p:cxnSp>
        <p:nvCxnSpPr>
          <p:cNvPr id="10" name="直線矢印コネクタ 9"/>
          <p:cNvCxnSpPr/>
          <p:nvPr/>
        </p:nvCxnSpPr>
        <p:spPr>
          <a:xfrm>
            <a:off x="5611509" y="4492117"/>
            <a:ext cx="1794834"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5593710" y="3009732"/>
            <a:ext cx="0" cy="238320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3803037" y="3009730"/>
            <a:ext cx="8697" cy="148238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1988222" y="3009731"/>
            <a:ext cx="0" cy="238320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sp>
        <p:nvSpPr>
          <p:cNvPr id="17" name="正方形/長方形 16"/>
          <p:cNvSpPr/>
          <p:nvPr/>
        </p:nvSpPr>
        <p:spPr>
          <a:xfrm>
            <a:off x="6640377" y="2631887"/>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u="sng" dirty="0" smtClean="0"/>
              <a:t>オブジェクト</a:t>
            </a:r>
            <a:r>
              <a:rPr lang="en-US" altLang="ja-JP" u="sng" dirty="0"/>
              <a:t>4</a:t>
            </a:r>
            <a:endParaRPr kumimoji="1" lang="ja-JP" altLang="en-US" u="sng" dirty="0"/>
          </a:p>
        </p:txBody>
      </p:sp>
      <p:cxnSp>
        <p:nvCxnSpPr>
          <p:cNvPr id="18" name="直線コネクタ 17"/>
          <p:cNvCxnSpPr/>
          <p:nvPr/>
        </p:nvCxnSpPr>
        <p:spPr>
          <a:xfrm>
            <a:off x="7392704" y="3009729"/>
            <a:ext cx="0" cy="238320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p:nvPr/>
        </p:nvCxnSpPr>
        <p:spPr>
          <a:xfrm>
            <a:off x="1991371" y="3581852"/>
            <a:ext cx="1794834"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20" name="テキスト ボックス 19"/>
          <p:cNvSpPr txBox="1"/>
          <p:nvPr/>
        </p:nvSpPr>
        <p:spPr>
          <a:xfrm>
            <a:off x="2229162" y="3274075"/>
            <a:ext cx="1368098" cy="307777"/>
          </a:xfrm>
          <a:prstGeom prst="rect">
            <a:avLst/>
          </a:prstGeom>
          <a:noFill/>
        </p:spPr>
        <p:txBody>
          <a:bodyPr wrap="square" rtlCol="0">
            <a:spAutoFit/>
          </a:bodyPr>
          <a:lstStyle/>
          <a:p>
            <a:r>
              <a:rPr lang="ja-JP" altLang="en-US" sz="1400" dirty="0" smtClean="0"/>
              <a:t>メッセージ</a:t>
            </a:r>
            <a:r>
              <a:rPr lang="en-US" altLang="ja-JP" sz="1400" dirty="0" smtClean="0"/>
              <a:t>1</a:t>
            </a:r>
            <a:endParaRPr kumimoji="1" lang="ja-JP" altLang="en-US" sz="1400" dirty="0"/>
          </a:p>
        </p:txBody>
      </p:sp>
      <p:sp>
        <p:nvSpPr>
          <p:cNvPr id="21" name="テキスト ボックス 20"/>
          <p:cNvSpPr txBox="1"/>
          <p:nvPr/>
        </p:nvSpPr>
        <p:spPr>
          <a:xfrm>
            <a:off x="2771800" y="4509120"/>
            <a:ext cx="2079229" cy="307777"/>
          </a:xfrm>
          <a:prstGeom prst="rect">
            <a:avLst/>
          </a:prstGeom>
          <a:noFill/>
        </p:spPr>
        <p:txBody>
          <a:bodyPr wrap="square" rtlCol="0">
            <a:spAutoFit/>
          </a:bodyPr>
          <a:lstStyle/>
          <a:p>
            <a:pPr algn="ctr"/>
            <a:r>
              <a:rPr lang="ja-JP" altLang="en-US" sz="1400" dirty="0" smtClean="0"/>
              <a:t>メッセージ</a:t>
            </a:r>
            <a:r>
              <a:rPr lang="en-US" altLang="ja-JP" sz="1400" dirty="0" smtClean="0"/>
              <a:t>4</a:t>
            </a:r>
            <a:endParaRPr kumimoji="1" lang="ja-JP" altLang="en-US" sz="1400" dirty="0"/>
          </a:p>
        </p:txBody>
      </p:sp>
      <p:cxnSp>
        <p:nvCxnSpPr>
          <p:cNvPr id="22" name="直線矢印コネクタ 21"/>
          <p:cNvCxnSpPr/>
          <p:nvPr/>
        </p:nvCxnSpPr>
        <p:spPr>
          <a:xfrm>
            <a:off x="2011959" y="4950004"/>
            <a:ext cx="3599550"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38" name="直線コネクタ 37"/>
          <p:cNvCxnSpPr/>
          <p:nvPr/>
        </p:nvCxnSpPr>
        <p:spPr>
          <a:xfrm>
            <a:off x="3803037" y="4812110"/>
            <a:ext cx="0" cy="595334"/>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sp>
        <p:nvSpPr>
          <p:cNvPr id="41" name="テキスト ボックス 40"/>
          <p:cNvSpPr txBox="1"/>
          <p:nvPr/>
        </p:nvSpPr>
        <p:spPr>
          <a:xfrm>
            <a:off x="780340" y="5920920"/>
            <a:ext cx="3745966" cy="646331"/>
          </a:xfrm>
          <a:prstGeom prst="rect">
            <a:avLst/>
          </a:prstGeom>
          <a:noFill/>
        </p:spPr>
        <p:txBody>
          <a:bodyPr wrap="square" rtlCol="0">
            <a:spAutoFit/>
          </a:bodyPr>
          <a:lstStyle/>
          <a:p>
            <a:r>
              <a:rPr kumimoji="1" lang="ja-JP" altLang="en-US" dirty="0" smtClean="0"/>
              <a:t>メッセージ</a:t>
            </a:r>
            <a:r>
              <a:rPr kumimoji="1" lang="en-US" altLang="ja-JP" dirty="0" smtClean="0"/>
              <a:t>1</a:t>
            </a:r>
            <a:r>
              <a:rPr kumimoji="1" lang="ja-JP" altLang="en-US" dirty="0" smtClean="0"/>
              <a:t>が終了するとメッセージ</a:t>
            </a:r>
            <a:r>
              <a:rPr kumimoji="1" lang="en-US" altLang="ja-JP" dirty="0" smtClean="0"/>
              <a:t>4</a:t>
            </a:r>
            <a:r>
              <a:rPr kumimoji="1" lang="ja-JP" altLang="en-US" dirty="0" smtClean="0"/>
              <a:t>が呼び出される</a:t>
            </a:r>
            <a:endParaRPr kumimoji="1" lang="ja-JP" altLang="en-US" dirty="0"/>
          </a:p>
        </p:txBody>
      </p:sp>
      <p:sp>
        <p:nvSpPr>
          <p:cNvPr id="42" name="テキスト ボックス 41"/>
          <p:cNvSpPr txBox="1"/>
          <p:nvPr/>
        </p:nvSpPr>
        <p:spPr>
          <a:xfrm>
            <a:off x="4674766" y="5782420"/>
            <a:ext cx="3745966" cy="923330"/>
          </a:xfrm>
          <a:prstGeom prst="rect">
            <a:avLst/>
          </a:prstGeom>
          <a:noFill/>
        </p:spPr>
        <p:txBody>
          <a:bodyPr wrap="square" rtlCol="0">
            <a:spAutoFit/>
          </a:bodyPr>
          <a:lstStyle/>
          <a:p>
            <a:r>
              <a:rPr kumimoji="1" lang="ja-JP" altLang="en-US" dirty="0" smtClean="0"/>
              <a:t>メッセージ</a:t>
            </a:r>
            <a:r>
              <a:rPr kumimoji="1" lang="en-US" altLang="ja-JP" dirty="0" smtClean="0"/>
              <a:t>1</a:t>
            </a:r>
            <a:r>
              <a:rPr lang="ja-JP" altLang="en-US" dirty="0" smtClean="0"/>
              <a:t>の中でメッセージ</a:t>
            </a:r>
            <a:r>
              <a:rPr lang="en-US" altLang="ja-JP" dirty="0" smtClean="0"/>
              <a:t>2</a:t>
            </a:r>
            <a:r>
              <a:rPr lang="ja-JP" altLang="en-US" dirty="0" smtClean="0"/>
              <a:t>を呼び出しメッセージ</a:t>
            </a:r>
            <a:r>
              <a:rPr lang="en-US" altLang="ja-JP" dirty="0" smtClean="0"/>
              <a:t>2</a:t>
            </a:r>
            <a:r>
              <a:rPr lang="ja-JP" altLang="en-US" dirty="0" smtClean="0"/>
              <a:t>の中でメッセージ</a:t>
            </a:r>
            <a:r>
              <a:rPr lang="en-US" altLang="ja-JP" dirty="0" smtClean="0"/>
              <a:t>3</a:t>
            </a:r>
            <a:r>
              <a:rPr lang="ja-JP" altLang="en-US" dirty="0" smtClean="0"/>
              <a:t>を呼び出す</a:t>
            </a:r>
            <a:endParaRPr kumimoji="1" lang="ja-JP" altLang="en-US" dirty="0"/>
          </a:p>
        </p:txBody>
      </p:sp>
      <p:sp>
        <p:nvSpPr>
          <p:cNvPr id="23" name="テキスト ボックス 22"/>
          <p:cNvSpPr txBox="1"/>
          <p:nvPr/>
        </p:nvSpPr>
        <p:spPr>
          <a:xfrm>
            <a:off x="2915816" y="2132856"/>
            <a:ext cx="3745966" cy="369332"/>
          </a:xfrm>
          <a:prstGeom prst="rect">
            <a:avLst/>
          </a:prstGeom>
          <a:noFill/>
        </p:spPr>
        <p:txBody>
          <a:bodyPr wrap="square" rtlCol="0">
            <a:spAutoFit/>
          </a:bodyPr>
          <a:lstStyle/>
          <a:p>
            <a:r>
              <a:rPr kumimoji="1" lang="ja-JP" altLang="en-US" dirty="0" smtClean="0"/>
              <a:t>階層化しているメッセージ</a:t>
            </a:r>
            <a:endParaRPr kumimoji="1" lang="ja-JP" altLang="en-US" dirty="0"/>
          </a:p>
        </p:txBody>
      </p:sp>
      <p:cxnSp>
        <p:nvCxnSpPr>
          <p:cNvPr id="34" name="直線矢印コネクタ 33"/>
          <p:cNvCxnSpPr/>
          <p:nvPr/>
        </p:nvCxnSpPr>
        <p:spPr>
          <a:xfrm>
            <a:off x="5004048" y="1916832"/>
            <a:ext cx="1794834"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28891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シーケンス図のメッセージ</a:t>
            </a:r>
            <a:endParaRPr kumimoji="1" lang="ja-JP" altLang="en-US" dirty="0"/>
          </a:p>
        </p:txBody>
      </p:sp>
      <p:sp>
        <p:nvSpPr>
          <p:cNvPr id="3" name="コンテンツ プレースホルダー 2"/>
          <p:cNvSpPr>
            <a:spLocks noGrp="1"/>
          </p:cNvSpPr>
          <p:nvPr>
            <p:ph idx="1"/>
          </p:nvPr>
        </p:nvSpPr>
        <p:spPr>
          <a:xfrm>
            <a:off x="457200" y="1600201"/>
            <a:ext cx="8229600" cy="892696"/>
          </a:xfrm>
        </p:spPr>
        <p:txBody>
          <a:bodyPr/>
          <a:lstStyle/>
          <a:p>
            <a:r>
              <a:rPr kumimoji="1" lang="ja-JP" altLang="en-US" dirty="0" smtClean="0"/>
              <a:t>非同期メッセージ　　　</a:t>
            </a:r>
            <a:r>
              <a:rPr kumimoji="1" lang="ja-JP" altLang="en-US" sz="2000" dirty="0" smtClean="0"/>
              <a:t>矢印</a:t>
            </a:r>
            <a:endParaRPr kumimoji="1" lang="ja-JP" altLang="en-US" sz="2000" dirty="0"/>
          </a:p>
        </p:txBody>
      </p:sp>
      <p:sp>
        <p:nvSpPr>
          <p:cNvPr id="4" name="正方形/長方形 3"/>
          <p:cNvSpPr/>
          <p:nvPr/>
        </p:nvSpPr>
        <p:spPr>
          <a:xfrm>
            <a:off x="1907704" y="2924944"/>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smtClean="0"/>
              <a:t>オブジェクト</a:t>
            </a:r>
            <a:r>
              <a:rPr lang="en-US" altLang="ja-JP" u="sng" dirty="0" smtClean="0"/>
              <a:t>1</a:t>
            </a:r>
            <a:endParaRPr kumimoji="1" lang="ja-JP" altLang="en-US" u="sng" dirty="0"/>
          </a:p>
        </p:txBody>
      </p:sp>
      <p:sp>
        <p:nvSpPr>
          <p:cNvPr id="5" name="正方形/長方形 4"/>
          <p:cNvSpPr/>
          <p:nvPr/>
        </p:nvSpPr>
        <p:spPr>
          <a:xfrm>
            <a:off x="3707904" y="2924944"/>
            <a:ext cx="1571296"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u="sng" dirty="0" smtClean="0"/>
              <a:t>オブジェクト</a:t>
            </a:r>
            <a:r>
              <a:rPr kumimoji="1" lang="en-US" altLang="ja-JP" u="sng" dirty="0" smtClean="0"/>
              <a:t>2</a:t>
            </a:r>
            <a:endParaRPr kumimoji="1" lang="ja-JP" altLang="en-US" u="sng" dirty="0"/>
          </a:p>
        </p:txBody>
      </p:sp>
      <p:sp>
        <p:nvSpPr>
          <p:cNvPr id="6" name="正方形/長方形 5"/>
          <p:cNvSpPr/>
          <p:nvPr/>
        </p:nvSpPr>
        <p:spPr>
          <a:xfrm>
            <a:off x="5476784" y="2924944"/>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u="sng" dirty="0" smtClean="0"/>
              <a:t>オブジェクト</a:t>
            </a:r>
            <a:r>
              <a:rPr kumimoji="1" lang="en-US" altLang="ja-JP" u="sng" dirty="0" smtClean="0"/>
              <a:t>3</a:t>
            </a:r>
            <a:endParaRPr kumimoji="1" lang="ja-JP" altLang="en-US" u="sng" dirty="0"/>
          </a:p>
        </p:txBody>
      </p:sp>
      <p:cxnSp>
        <p:nvCxnSpPr>
          <p:cNvPr id="7" name="直線矢印コネクタ 6"/>
          <p:cNvCxnSpPr/>
          <p:nvPr/>
        </p:nvCxnSpPr>
        <p:spPr>
          <a:xfrm>
            <a:off x="4451108" y="4358811"/>
            <a:ext cx="1794834"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a:xfrm>
            <a:off x="4792735" y="4051034"/>
            <a:ext cx="1368098" cy="307777"/>
          </a:xfrm>
          <a:prstGeom prst="rect">
            <a:avLst/>
          </a:prstGeom>
          <a:noFill/>
        </p:spPr>
        <p:txBody>
          <a:bodyPr wrap="square" rtlCol="0">
            <a:spAutoFit/>
          </a:bodyPr>
          <a:lstStyle/>
          <a:p>
            <a:r>
              <a:rPr lang="ja-JP" altLang="en-US" sz="1400" dirty="0" smtClean="0"/>
              <a:t>メッセージ</a:t>
            </a:r>
            <a:r>
              <a:rPr lang="en-US" altLang="ja-JP" sz="1400" dirty="0" smtClean="0"/>
              <a:t>2</a:t>
            </a:r>
            <a:endParaRPr kumimoji="1" lang="ja-JP" altLang="en-US" sz="1400" dirty="0"/>
          </a:p>
        </p:txBody>
      </p:sp>
      <p:cxnSp>
        <p:nvCxnSpPr>
          <p:cNvPr id="11" name="直線コネクタ 10"/>
          <p:cNvCxnSpPr/>
          <p:nvPr/>
        </p:nvCxnSpPr>
        <p:spPr>
          <a:xfrm>
            <a:off x="6241782" y="3302790"/>
            <a:ext cx="0" cy="238320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4451109" y="3302788"/>
            <a:ext cx="8697" cy="148238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2636294" y="3302789"/>
            <a:ext cx="0" cy="238320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p:nvPr/>
        </p:nvCxnSpPr>
        <p:spPr>
          <a:xfrm>
            <a:off x="2639443" y="3874910"/>
            <a:ext cx="1794834"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20" name="テキスト ボックス 19"/>
          <p:cNvSpPr txBox="1"/>
          <p:nvPr/>
        </p:nvSpPr>
        <p:spPr>
          <a:xfrm>
            <a:off x="2877234" y="3567133"/>
            <a:ext cx="1368098" cy="307777"/>
          </a:xfrm>
          <a:prstGeom prst="rect">
            <a:avLst/>
          </a:prstGeom>
          <a:noFill/>
        </p:spPr>
        <p:txBody>
          <a:bodyPr wrap="square" rtlCol="0">
            <a:spAutoFit/>
          </a:bodyPr>
          <a:lstStyle/>
          <a:p>
            <a:r>
              <a:rPr lang="ja-JP" altLang="en-US" sz="1400" dirty="0" smtClean="0"/>
              <a:t>メッセージ</a:t>
            </a:r>
            <a:r>
              <a:rPr lang="en-US" altLang="ja-JP" sz="1400" dirty="0" smtClean="0"/>
              <a:t>1</a:t>
            </a:r>
            <a:endParaRPr kumimoji="1" lang="ja-JP" altLang="en-US" sz="1400" dirty="0"/>
          </a:p>
        </p:txBody>
      </p:sp>
      <p:sp>
        <p:nvSpPr>
          <p:cNvPr id="21" name="テキスト ボックス 20"/>
          <p:cNvSpPr txBox="1"/>
          <p:nvPr/>
        </p:nvSpPr>
        <p:spPr>
          <a:xfrm>
            <a:off x="2852811" y="4797391"/>
            <a:ext cx="3176830" cy="307777"/>
          </a:xfrm>
          <a:prstGeom prst="rect">
            <a:avLst/>
          </a:prstGeom>
          <a:noFill/>
        </p:spPr>
        <p:txBody>
          <a:bodyPr wrap="square" rtlCol="0">
            <a:spAutoFit/>
          </a:bodyPr>
          <a:lstStyle/>
          <a:p>
            <a:pPr algn="ctr"/>
            <a:r>
              <a:rPr lang="ja-JP" altLang="en-US" sz="1400" dirty="0" smtClean="0"/>
              <a:t>メッセージ</a:t>
            </a:r>
            <a:r>
              <a:rPr lang="en-US" altLang="ja-JP" sz="1400" dirty="0"/>
              <a:t>3</a:t>
            </a:r>
            <a:endParaRPr kumimoji="1" lang="ja-JP" altLang="en-US" sz="1400" dirty="0"/>
          </a:p>
        </p:txBody>
      </p:sp>
      <p:cxnSp>
        <p:nvCxnSpPr>
          <p:cNvPr id="22" name="直線矢印コネクタ 21"/>
          <p:cNvCxnSpPr/>
          <p:nvPr/>
        </p:nvCxnSpPr>
        <p:spPr>
          <a:xfrm>
            <a:off x="2660031" y="5243062"/>
            <a:ext cx="3599550"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38" name="直線コネクタ 37"/>
          <p:cNvCxnSpPr/>
          <p:nvPr/>
        </p:nvCxnSpPr>
        <p:spPr>
          <a:xfrm>
            <a:off x="4451109" y="5105168"/>
            <a:ext cx="0" cy="595334"/>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sp>
        <p:nvSpPr>
          <p:cNvPr id="41" name="テキスト ボックス 40"/>
          <p:cNvSpPr txBox="1"/>
          <p:nvPr/>
        </p:nvSpPr>
        <p:spPr>
          <a:xfrm>
            <a:off x="1697621" y="5860544"/>
            <a:ext cx="5591861" cy="369332"/>
          </a:xfrm>
          <a:prstGeom prst="rect">
            <a:avLst/>
          </a:prstGeom>
          <a:noFill/>
        </p:spPr>
        <p:txBody>
          <a:bodyPr wrap="square" rtlCol="0">
            <a:spAutoFit/>
          </a:bodyPr>
          <a:lstStyle/>
          <a:p>
            <a:r>
              <a:rPr kumimoji="1" lang="ja-JP" altLang="en-US" dirty="0" smtClean="0"/>
              <a:t>メッセージ</a:t>
            </a:r>
            <a:r>
              <a:rPr kumimoji="1" lang="en-US" altLang="ja-JP" dirty="0" smtClean="0"/>
              <a:t>1</a:t>
            </a:r>
            <a:r>
              <a:rPr kumimoji="1" lang="ja-JP" altLang="en-US" dirty="0" smtClean="0"/>
              <a:t>が終了</a:t>
            </a:r>
            <a:r>
              <a:rPr lang="ja-JP" altLang="en-US" dirty="0"/>
              <a:t>しなくても</a:t>
            </a:r>
            <a:r>
              <a:rPr kumimoji="1" lang="ja-JP" altLang="en-US" dirty="0" smtClean="0"/>
              <a:t>メッセージ</a:t>
            </a:r>
            <a:r>
              <a:rPr lang="en-US" altLang="ja-JP" dirty="0"/>
              <a:t>3</a:t>
            </a:r>
            <a:r>
              <a:rPr kumimoji="1" lang="ja-JP" altLang="en-US" dirty="0" smtClean="0"/>
              <a:t>が呼び出される</a:t>
            </a:r>
            <a:endParaRPr kumimoji="1" lang="ja-JP" altLang="en-US" dirty="0"/>
          </a:p>
        </p:txBody>
      </p:sp>
      <p:cxnSp>
        <p:nvCxnSpPr>
          <p:cNvPr id="23" name="直線矢印コネクタ 22"/>
          <p:cNvCxnSpPr/>
          <p:nvPr/>
        </p:nvCxnSpPr>
        <p:spPr>
          <a:xfrm>
            <a:off x="5248177" y="1963300"/>
            <a:ext cx="1502145"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24" name="テキスト ボックス 23"/>
          <p:cNvSpPr txBox="1"/>
          <p:nvPr/>
        </p:nvSpPr>
        <p:spPr>
          <a:xfrm>
            <a:off x="2699792" y="2348880"/>
            <a:ext cx="3745966" cy="369332"/>
          </a:xfrm>
          <a:prstGeom prst="rect">
            <a:avLst/>
          </a:prstGeom>
          <a:noFill/>
        </p:spPr>
        <p:txBody>
          <a:bodyPr wrap="square" rtlCol="0">
            <a:spAutoFit/>
          </a:bodyPr>
          <a:lstStyle/>
          <a:p>
            <a:r>
              <a:rPr kumimoji="1" lang="ja-JP" altLang="en-US" dirty="0" smtClean="0"/>
              <a:t>階層化していないメッセージ</a:t>
            </a:r>
            <a:endParaRPr kumimoji="1" lang="ja-JP" altLang="en-US" dirty="0"/>
          </a:p>
        </p:txBody>
      </p:sp>
    </p:spTree>
    <p:extLst>
      <p:ext uri="{BB962C8B-B14F-4D97-AF65-F5344CB8AC3E}">
        <p14:creationId xmlns:p14="http://schemas.microsoft.com/office/powerpoint/2010/main" val="18259734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シーケンス図のメッセージ</a:t>
            </a:r>
            <a:endParaRPr kumimoji="1" lang="ja-JP" altLang="en-US" dirty="0"/>
          </a:p>
        </p:txBody>
      </p:sp>
      <p:sp>
        <p:nvSpPr>
          <p:cNvPr id="3" name="コンテンツ プレースホルダー 2"/>
          <p:cNvSpPr>
            <a:spLocks noGrp="1"/>
          </p:cNvSpPr>
          <p:nvPr>
            <p:ph idx="1"/>
          </p:nvPr>
        </p:nvSpPr>
        <p:spPr>
          <a:xfrm>
            <a:off x="457200" y="1600201"/>
            <a:ext cx="8229600" cy="892696"/>
          </a:xfrm>
        </p:spPr>
        <p:txBody>
          <a:bodyPr/>
          <a:lstStyle/>
          <a:p>
            <a:r>
              <a:rPr lang="ja-JP" altLang="en-US" dirty="0" smtClean="0"/>
              <a:t>リターン　　　　　　　　</a:t>
            </a:r>
            <a:r>
              <a:rPr lang="ja-JP" altLang="en-US" sz="2000" dirty="0" smtClean="0"/>
              <a:t>矢印</a:t>
            </a:r>
            <a:endParaRPr kumimoji="1" lang="ja-JP" altLang="en-US" sz="2000" dirty="0"/>
          </a:p>
        </p:txBody>
      </p:sp>
      <p:sp>
        <p:nvSpPr>
          <p:cNvPr id="4" name="正方形/長方形 3"/>
          <p:cNvSpPr/>
          <p:nvPr/>
        </p:nvSpPr>
        <p:spPr>
          <a:xfrm>
            <a:off x="1259632" y="2631886"/>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smtClean="0"/>
              <a:t>オブジェクト</a:t>
            </a:r>
            <a:r>
              <a:rPr lang="en-US" altLang="ja-JP" u="sng" dirty="0" smtClean="0"/>
              <a:t>1</a:t>
            </a:r>
            <a:endParaRPr kumimoji="1" lang="ja-JP" altLang="en-US" u="sng" dirty="0"/>
          </a:p>
        </p:txBody>
      </p:sp>
      <p:sp>
        <p:nvSpPr>
          <p:cNvPr id="5" name="正方形/長方形 4"/>
          <p:cNvSpPr/>
          <p:nvPr/>
        </p:nvSpPr>
        <p:spPr>
          <a:xfrm>
            <a:off x="3059832" y="2631887"/>
            <a:ext cx="1571296"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u="sng" dirty="0" smtClean="0"/>
              <a:t>オブジェクト</a:t>
            </a:r>
            <a:r>
              <a:rPr kumimoji="1" lang="en-US" altLang="ja-JP" u="sng" dirty="0" smtClean="0"/>
              <a:t>2</a:t>
            </a:r>
            <a:endParaRPr kumimoji="1" lang="ja-JP" altLang="en-US" u="sng" dirty="0"/>
          </a:p>
        </p:txBody>
      </p:sp>
      <p:sp>
        <p:nvSpPr>
          <p:cNvPr id="6" name="正方形/長方形 5"/>
          <p:cNvSpPr/>
          <p:nvPr/>
        </p:nvSpPr>
        <p:spPr>
          <a:xfrm>
            <a:off x="4828712" y="2631886"/>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u="sng" dirty="0" smtClean="0"/>
              <a:t>オブジェクト</a:t>
            </a:r>
            <a:r>
              <a:rPr kumimoji="1" lang="en-US" altLang="ja-JP" u="sng" dirty="0" smtClean="0"/>
              <a:t>3</a:t>
            </a:r>
            <a:endParaRPr kumimoji="1" lang="ja-JP" altLang="en-US" u="sng" dirty="0"/>
          </a:p>
        </p:txBody>
      </p:sp>
      <p:cxnSp>
        <p:nvCxnSpPr>
          <p:cNvPr id="7" name="直線矢印コネクタ 6"/>
          <p:cNvCxnSpPr/>
          <p:nvPr/>
        </p:nvCxnSpPr>
        <p:spPr>
          <a:xfrm>
            <a:off x="3811734" y="3889629"/>
            <a:ext cx="1794834"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a:xfrm>
            <a:off x="4144663" y="3581852"/>
            <a:ext cx="1368098" cy="307777"/>
          </a:xfrm>
          <a:prstGeom prst="rect">
            <a:avLst/>
          </a:prstGeom>
          <a:noFill/>
        </p:spPr>
        <p:txBody>
          <a:bodyPr wrap="square" rtlCol="0">
            <a:spAutoFit/>
          </a:bodyPr>
          <a:lstStyle/>
          <a:p>
            <a:r>
              <a:rPr lang="ja-JP" altLang="en-US" sz="1400" dirty="0" smtClean="0"/>
              <a:t>メッセージ</a:t>
            </a:r>
            <a:r>
              <a:rPr lang="en-US" altLang="ja-JP" sz="1400" dirty="0" smtClean="0"/>
              <a:t>2</a:t>
            </a:r>
            <a:endParaRPr kumimoji="1" lang="ja-JP" altLang="en-US" sz="1400" dirty="0"/>
          </a:p>
        </p:txBody>
      </p:sp>
      <p:sp>
        <p:nvSpPr>
          <p:cNvPr id="9" name="テキスト ボックス 8"/>
          <p:cNvSpPr txBox="1"/>
          <p:nvPr/>
        </p:nvSpPr>
        <p:spPr>
          <a:xfrm>
            <a:off x="5923400" y="3861047"/>
            <a:ext cx="1368098" cy="307777"/>
          </a:xfrm>
          <a:prstGeom prst="rect">
            <a:avLst/>
          </a:prstGeom>
          <a:noFill/>
        </p:spPr>
        <p:txBody>
          <a:bodyPr wrap="square" rtlCol="0">
            <a:spAutoFit/>
          </a:bodyPr>
          <a:lstStyle/>
          <a:p>
            <a:r>
              <a:rPr lang="ja-JP" altLang="en-US" sz="1400" dirty="0" smtClean="0"/>
              <a:t>メッセージ</a:t>
            </a:r>
            <a:r>
              <a:rPr lang="en-US" altLang="ja-JP" sz="1400" dirty="0" smtClean="0"/>
              <a:t>3</a:t>
            </a:r>
            <a:endParaRPr kumimoji="1" lang="ja-JP" altLang="en-US" sz="1400" dirty="0"/>
          </a:p>
        </p:txBody>
      </p:sp>
      <p:cxnSp>
        <p:nvCxnSpPr>
          <p:cNvPr id="10" name="直線矢印コネクタ 9"/>
          <p:cNvCxnSpPr/>
          <p:nvPr/>
        </p:nvCxnSpPr>
        <p:spPr>
          <a:xfrm>
            <a:off x="5611509" y="4201335"/>
            <a:ext cx="1794834"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5593710" y="3009732"/>
            <a:ext cx="0" cy="238320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3811734" y="3009732"/>
            <a:ext cx="0" cy="1592508"/>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1988222" y="3009731"/>
            <a:ext cx="0" cy="238320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sp>
        <p:nvSpPr>
          <p:cNvPr id="17" name="正方形/長方形 16"/>
          <p:cNvSpPr/>
          <p:nvPr/>
        </p:nvSpPr>
        <p:spPr>
          <a:xfrm>
            <a:off x="6640377" y="2631887"/>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u="sng" dirty="0" smtClean="0"/>
              <a:t>オブジェクト</a:t>
            </a:r>
            <a:r>
              <a:rPr lang="en-US" altLang="ja-JP" u="sng" dirty="0"/>
              <a:t>4</a:t>
            </a:r>
            <a:endParaRPr kumimoji="1" lang="ja-JP" altLang="en-US" u="sng" dirty="0"/>
          </a:p>
        </p:txBody>
      </p:sp>
      <p:cxnSp>
        <p:nvCxnSpPr>
          <p:cNvPr id="18" name="直線コネクタ 17"/>
          <p:cNvCxnSpPr/>
          <p:nvPr/>
        </p:nvCxnSpPr>
        <p:spPr>
          <a:xfrm>
            <a:off x="7392704" y="3009729"/>
            <a:ext cx="0" cy="238320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p:nvPr/>
        </p:nvCxnSpPr>
        <p:spPr>
          <a:xfrm>
            <a:off x="1991371" y="3581852"/>
            <a:ext cx="1794834"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20" name="テキスト ボックス 19"/>
          <p:cNvSpPr txBox="1"/>
          <p:nvPr/>
        </p:nvSpPr>
        <p:spPr>
          <a:xfrm>
            <a:off x="2229162" y="3274075"/>
            <a:ext cx="1368098" cy="307777"/>
          </a:xfrm>
          <a:prstGeom prst="rect">
            <a:avLst/>
          </a:prstGeom>
          <a:noFill/>
        </p:spPr>
        <p:txBody>
          <a:bodyPr wrap="square" rtlCol="0">
            <a:spAutoFit/>
          </a:bodyPr>
          <a:lstStyle/>
          <a:p>
            <a:r>
              <a:rPr lang="ja-JP" altLang="en-US" sz="1400" dirty="0" smtClean="0"/>
              <a:t>メッセージ</a:t>
            </a:r>
            <a:r>
              <a:rPr lang="en-US" altLang="ja-JP" sz="1400" dirty="0" smtClean="0"/>
              <a:t>1</a:t>
            </a:r>
            <a:endParaRPr kumimoji="1" lang="ja-JP" altLang="en-US" sz="1400" dirty="0"/>
          </a:p>
        </p:txBody>
      </p:sp>
      <p:sp>
        <p:nvSpPr>
          <p:cNvPr id="21" name="テキスト ボックス 20"/>
          <p:cNvSpPr txBox="1"/>
          <p:nvPr/>
        </p:nvSpPr>
        <p:spPr>
          <a:xfrm>
            <a:off x="2740297" y="4669757"/>
            <a:ext cx="2079229" cy="307777"/>
          </a:xfrm>
          <a:prstGeom prst="rect">
            <a:avLst/>
          </a:prstGeom>
          <a:noFill/>
        </p:spPr>
        <p:txBody>
          <a:bodyPr wrap="square" rtlCol="0">
            <a:spAutoFit/>
          </a:bodyPr>
          <a:lstStyle/>
          <a:p>
            <a:pPr algn="ctr"/>
            <a:r>
              <a:rPr lang="ja-JP" altLang="en-US" sz="1400" dirty="0" smtClean="0"/>
              <a:t>メッセージ</a:t>
            </a:r>
            <a:r>
              <a:rPr lang="en-US" altLang="ja-JP" sz="1400" dirty="0" smtClean="0"/>
              <a:t>4</a:t>
            </a:r>
            <a:endParaRPr kumimoji="1" lang="ja-JP" altLang="en-US" sz="1400" dirty="0"/>
          </a:p>
        </p:txBody>
      </p:sp>
      <p:cxnSp>
        <p:nvCxnSpPr>
          <p:cNvPr id="22" name="直線矢印コネクタ 21"/>
          <p:cNvCxnSpPr/>
          <p:nvPr/>
        </p:nvCxnSpPr>
        <p:spPr>
          <a:xfrm>
            <a:off x="2011959" y="4950004"/>
            <a:ext cx="3599550"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38" name="直線コネクタ 37"/>
          <p:cNvCxnSpPr/>
          <p:nvPr/>
        </p:nvCxnSpPr>
        <p:spPr>
          <a:xfrm>
            <a:off x="3803037" y="4812110"/>
            <a:ext cx="0" cy="595334"/>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p:nvPr/>
        </p:nvCxnSpPr>
        <p:spPr>
          <a:xfrm flipH="1">
            <a:off x="1979712" y="4669757"/>
            <a:ext cx="1800200" cy="0"/>
          </a:xfrm>
          <a:prstGeom prst="straightConnector1">
            <a:avLst/>
          </a:prstGeom>
          <a:ln w="3175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p:nvPr/>
        </p:nvCxnSpPr>
        <p:spPr>
          <a:xfrm flipH="1">
            <a:off x="3845480" y="4535078"/>
            <a:ext cx="1800200" cy="0"/>
          </a:xfrm>
          <a:prstGeom prst="straightConnector1">
            <a:avLst/>
          </a:prstGeom>
          <a:ln w="3175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p:nvPr/>
        </p:nvCxnSpPr>
        <p:spPr>
          <a:xfrm flipH="1">
            <a:off x="5580112" y="4351993"/>
            <a:ext cx="1800200" cy="0"/>
          </a:xfrm>
          <a:prstGeom prst="straightConnector1">
            <a:avLst/>
          </a:prstGeom>
          <a:ln w="3175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p:nvPr/>
        </p:nvCxnSpPr>
        <p:spPr>
          <a:xfrm flipH="1">
            <a:off x="1979712" y="5157192"/>
            <a:ext cx="3600400" cy="0"/>
          </a:xfrm>
          <a:prstGeom prst="straightConnector1">
            <a:avLst/>
          </a:prstGeom>
          <a:ln w="31750">
            <a:prstDash val="sysDash"/>
            <a:tailEnd type="arrow"/>
          </a:ln>
        </p:spPr>
        <p:style>
          <a:lnRef idx="1">
            <a:schemeClr val="accent1"/>
          </a:lnRef>
          <a:fillRef idx="0">
            <a:schemeClr val="accent1"/>
          </a:fillRef>
          <a:effectRef idx="0">
            <a:schemeClr val="accent1"/>
          </a:effectRef>
          <a:fontRef idx="minor">
            <a:schemeClr val="tx1"/>
          </a:fontRef>
        </p:style>
      </p:cxnSp>
      <p:sp>
        <p:nvSpPr>
          <p:cNvPr id="30" name="テキスト ボックス 29"/>
          <p:cNvSpPr txBox="1"/>
          <p:nvPr/>
        </p:nvSpPr>
        <p:spPr>
          <a:xfrm>
            <a:off x="2267744" y="4320915"/>
            <a:ext cx="1368098" cy="307777"/>
          </a:xfrm>
          <a:prstGeom prst="rect">
            <a:avLst/>
          </a:prstGeom>
          <a:noFill/>
        </p:spPr>
        <p:txBody>
          <a:bodyPr wrap="square" rtlCol="0">
            <a:spAutoFit/>
          </a:bodyPr>
          <a:lstStyle/>
          <a:p>
            <a:r>
              <a:rPr kumimoji="1" lang="ja-JP" altLang="en-US" sz="1400" dirty="0" smtClean="0"/>
              <a:t>リターン</a:t>
            </a:r>
            <a:r>
              <a:rPr kumimoji="1" lang="en-US" altLang="ja-JP" sz="1400" dirty="0" smtClean="0"/>
              <a:t>1</a:t>
            </a:r>
            <a:endParaRPr kumimoji="1" lang="ja-JP" altLang="en-US" sz="1400" dirty="0"/>
          </a:p>
        </p:txBody>
      </p:sp>
      <p:sp>
        <p:nvSpPr>
          <p:cNvPr id="31" name="テキスト ボックス 30"/>
          <p:cNvSpPr txBox="1"/>
          <p:nvPr/>
        </p:nvSpPr>
        <p:spPr>
          <a:xfrm>
            <a:off x="4211960" y="4167027"/>
            <a:ext cx="1368098" cy="307777"/>
          </a:xfrm>
          <a:prstGeom prst="rect">
            <a:avLst/>
          </a:prstGeom>
          <a:noFill/>
        </p:spPr>
        <p:txBody>
          <a:bodyPr wrap="square" rtlCol="0">
            <a:spAutoFit/>
          </a:bodyPr>
          <a:lstStyle/>
          <a:p>
            <a:r>
              <a:rPr lang="ja-JP" altLang="en-US" sz="1400" dirty="0" smtClean="0"/>
              <a:t>リターン</a:t>
            </a:r>
            <a:r>
              <a:rPr lang="en-US" altLang="ja-JP" sz="1400" dirty="0" smtClean="0"/>
              <a:t>2</a:t>
            </a:r>
            <a:endParaRPr kumimoji="1" lang="ja-JP" altLang="en-US" sz="1400" dirty="0"/>
          </a:p>
        </p:txBody>
      </p:sp>
      <p:sp>
        <p:nvSpPr>
          <p:cNvPr id="32" name="テキスト ボックス 31"/>
          <p:cNvSpPr txBox="1"/>
          <p:nvPr/>
        </p:nvSpPr>
        <p:spPr>
          <a:xfrm>
            <a:off x="6084168" y="4474804"/>
            <a:ext cx="1368098" cy="307777"/>
          </a:xfrm>
          <a:prstGeom prst="rect">
            <a:avLst/>
          </a:prstGeom>
          <a:noFill/>
        </p:spPr>
        <p:txBody>
          <a:bodyPr wrap="square" rtlCol="0">
            <a:spAutoFit/>
          </a:bodyPr>
          <a:lstStyle/>
          <a:p>
            <a:r>
              <a:rPr kumimoji="1" lang="ja-JP" altLang="en-US" sz="1400" dirty="0" smtClean="0"/>
              <a:t>リターン</a:t>
            </a:r>
            <a:r>
              <a:rPr kumimoji="1" lang="en-US" altLang="ja-JP" sz="1400" dirty="0" smtClean="0"/>
              <a:t>3</a:t>
            </a:r>
            <a:endParaRPr kumimoji="1" lang="ja-JP" altLang="en-US" sz="1400" dirty="0"/>
          </a:p>
        </p:txBody>
      </p:sp>
      <p:sp>
        <p:nvSpPr>
          <p:cNvPr id="33" name="テキスト ボックス 32"/>
          <p:cNvSpPr txBox="1"/>
          <p:nvPr/>
        </p:nvSpPr>
        <p:spPr>
          <a:xfrm>
            <a:off x="3347864" y="5373216"/>
            <a:ext cx="1008112" cy="307777"/>
          </a:xfrm>
          <a:prstGeom prst="rect">
            <a:avLst/>
          </a:prstGeom>
          <a:noFill/>
        </p:spPr>
        <p:txBody>
          <a:bodyPr wrap="square" rtlCol="0">
            <a:spAutoFit/>
          </a:bodyPr>
          <a:lstStyle/>
          <a:p>
            <a:r>
              <a:rPr lang="ja-JP" altLang="en-US" sz="1400" dirty="0" smtClean="0"/>
              <a:t>リターン</a:t>
            </a:r>
            <a:r>
              <a:rPr lang="en-US" altLang="ja-JP" sz="1400" dirty="0" smtClean="0"/>
              <a:t>4</a:t>
            </a:r>
            <a:endParaRPr kumimoji="1" lang="ja-JP" altLang="en-US" sz="1400" dirty="0"/>
          </a:p>
        </p:txBody>
      </p:sp>
      <p:cxnSp>
        <p:nvCxnSpPr>
          <p:cNvPr id="29" name="直線矢印コネクタ 28"/>
          <p:cNvCxnSpPr/>
          <p:nvPr/>
        </p:nvCxnSpPr>
        <p:spPr>
          <a:xfrm flipH="1">
            <a:off x="5076056" y="1988840"/>
            <a:ext cx="1728192" cy="0"/>
          </a:xfrm>
          <a:prstGeom prst="straightConnector1">
            <a:avLst/>
          </a:prstGeom>
          <a:ln w="31750">
            <a:prstDash val="sysDash"/>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28891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3.</a:t>
            </a:r>
            <a:r>
              <a:rPr kumimoji="1" lang="ja-JP" altLang="en-US" dirty="0" smtClean="0"/>
              <a:t>シーケンス図</a:t>
            </a:r>
            <a:r>
              <a:rPr kumimoji="1" lang="en-US" altLang="ja-JP" dirty="0" smtClean="0"/>
              <a:t>-(</a:t>
            </a:r>
            <a:r>
              <a:rPr kumimoji="1" lang="ja-JP" altLang="en-US" dirty="0" smtClean="0"/>
              <a:t>アドバンス</a:t>
            </a:r>
            <a:r>
              <a:rPr kumimoji="1" lang="en-US" altLang="ja-JP" dirty="0" smtClean="0"/>
              <a:t>)-</a:t>
            </a:r>
            <a:endParaRPr kumimoji="1" lang="ja-JP" altLang="en-US" dirty="0"/>
          </a:p>
        </p:txBody>
      </p:sp>
      <p:sp>
        <p:nvSpPr>
          <p:cNvPr id="3" name="コンテンツ プレースホルダー 2"/>
          <p:cNvSpPr>
            <a:spLocks noGrp="1"/>
          </p:cNvSpPr>
          <p:nvPr>
            <p:ph idx="1"/>
          </p:nvPr>
        </p:nvSpPr>
        <p:spPr>
          <a:xfrm>
            <a:off x="323528" y="1600200"/>
            <a:ext cx="8568952" cy="4525963"/>
          </a:xfrm>
        </p:spPr>
        <p:txBody>
          <a:bodyPr/>
          <a:lstStyle/>
          <a:p>
            <a:r>
              <a:rPr kumimoji="1" lang="ja-JP" altLang="en-US" dirty="0" smtClean="0"/>
              <a:t>ユースケースのすべての流れ</a:t>
            </a:r>
            <a:r>
              <a:rPr kumimoji="1" lang="en-US" altLang="ja-JP" dirty="0" smtClean="0"/>
              <a:t>(</a:t>
            </a:r>
            <a:r>
              <a:rPr kumimoji="1" lang="ja-JP" altLang="en-US" dirty="0" smtClean="0"/>
              <a:t>イベントフロー</a:t>
            </a:r>
            <a:r>
              <a:rPr kumimoji="1" lang="en-US" altLang="ja-JP" dirty="0" smtClean="0"/>
              <a:t>)</a:t>
            </a:r>
            <a:r>
              <a:rPr kumimoji="1" lang="ja-JP" altLang="en-US" dirty="0" smtClean="0"/>
              <a:t>に対応するようなシーケンス図を見ていく</a:t>
            </a:r>
            <a:endParaRPr kumimoji="1" lang="en-US" altLang="ja-JP" dirty="0" smtClean="0"/>
          </a:p>
          <a:p>
            <a:r>
              <a:rPr lang="ja-JP" altLang="en-US" dirty="0" smtClean="0"/>
              <a:t>ユースケースの流れを表現するために分岐が必要</a:t>
            </a:r>
            <a:endParaRPr lang="en-US" altLang="ja-JP" dirty="0" smtClean="0"/>
          </a:p>
          <a:p>
            <a:r>
              <a:rPr kumimoji="1" lang="ja-JP" altLang="en-US" dirty="0" smtClean="0"/>
              <a:t>そのほかにも、生成</a:t>
            </a:r>
            <a:r>
              <a:rPr kumimoji="1" lang="en-US" altLang="ja-JP" dirty="0" smtClean="0"/>
              <a:t>/</a:t>
            </a:r>
            <a:r>
              <a:rPr kumimoji="1" lang="ja-JP" altLang="en-US" dirty="0" smtClean="0"/>
              <a:t>消滅、活性区間、</a:t>
            </a:r>
            <a:r>
              <a:rPr lang="ja-JP" altLang="en-US" dirty="0" smtClean="0"/>
              <a:t>再帰などを使用する</a:t>
            </a:r>
            <a:endParaRPr kumimoji="1" lang="en-US" altLang="ja-JP" dirty="0" smtClean="0"/>
          </a:p>
        </p:txBody>
      </p:sp>
    </p:spTree>
    <p:extLst>
      <p:ext uri="{BB962C8B-B14F-4D97-AF65-F5344CB8AC3E}">
        <p14:creationId xmlns:p14="http://schemas.microsoft.com/office/powerpoint/2010/main" val="10694283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332656"/>
            <a:ext cx="8352928" cy="1143000"/>
          </a:xfrm>
        </p:spPr>
        <p:txBody>
          <a:bodyPr>
            <a:normAutofit fontScale="90000"/>
          </a:bodyPr>
          <a:lstStyle/>
          <a:p>
            <a:r>
              <a:rPr kumimoji="1" lang="en-US" altLang="ja-JP" dirty="0" smtClean="0"/>
              <a:t>UML1.x </a:t>
            </a:r>
            <a:r>
              <a:rPr kumimoji="1" lang="ja-JP" altLang="en-US" dirty="0" smtClean="0"/>
              <a:t>図</a:t>
            </a:r>
            <a:r>
              <a:rPr kumimoji="1" lang="en-US" altLang="ja-JP" dirty="0" smtClean="0"/>
              <a:t>4-9-A </a:t>
            </a:r>
            <a:r>
              <a:rPr kumimoji="1" lang="ja-JP" altLang="en-US" dirty="0" smtClean="0"/>
              <a:t>分岐、生成</a:t>
            </a:r>
            <a:r>
              <a:rPr kumimoji="1" lang="en-US" altLang="ja-JP" dirty="0" smtClean="0"/>
              <a:t>/</a:t>
            </a:r>
            <a:r>
              <a:rPr kumimoji="1" lang="ja-JP" altLang="en-US" dirty="0" smtClean="0"/>
              <a:t>消滅、</a:t>
            </a:r>
            <a:r>
              <a:rPr kumimoji="1" lang="en-US" altLang="ja-JP" dirty="0" smtClean="0"/>
              <a:t/>
            </a:r>
            <a:br>
              <a:rPr kumimoji="1" lang="en-US" altLang="ja-JP" dirty="0" smtClean="0"/>
            </a:br>
            <a:r>
              <a:rPr kumimoji="1" lang="ja-JP" altLang="en-US" dirty="0" smtClean="0"/>
              <a:t>活性区間、再帰を</a:t>
            </a:r>
            <a:r>
              <a:rPr lang="ja-JP" altLang="en-US" dirty="0" smtClean="0"/>
              <a:t>入れたシーケンス図</a:t>
            </a:r>
            <a:endParaRPr kumimoji="1" lang="ja-JP" altLang="en-US" dirty="0"/>
          </a:p>
        </p:txBody>
      </p:sp>
      <p:sp>
        <p:nvSpPr>
          <p:cNvPr id="4" name="正方形/長方形 3"/>
          <p:cNvSpPr/>
          <p:nvPr/>
        </p:nvSpPr>
        <p:spPr>
          <a:xfrm>
            <a:off x="2479958" y="2420888"/>
            <a:ext cx="1732002" cy="62628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smtClean="0"/>
              <a:t>オブジェクト</a:t>
            </a:r>
            <a:r>
              <a:rPr lang="en-US" altLang="ja-JP" u="sng" dirty="0" smtClean="0"/>
              <a:t>1</a:t>
            </a:r>
          </a:p>
          <a:p>
            <a:pPr algn="ctr"/>
            <a:r>
              <a:rPr lang="en-US" altLang="ja-JP" dirty="0" smtClean="0"/>
              <a:t>:</a:t>
            </a:r>
            <a:r>
              <a:rPr lang="ja-JP" altLang="en-US" u="sng" dirty="0" smtClean="0"/>
              <a:t>クラス</a:t>
            </a:r>
            <a:r>
              <a:rPr lang="en-US" altLang="ja-JP" u="sng" dirty="0" smtClean="0"/>
              <a:t>1</a:t>
            </a:r>
            <a:endParaRPr kumimoji="1" lang="ja-JP" altLang="en-US" u="sng" dirty="0"/>
          </a:p>
        </p:txBody>
      </p:sp>
      <p:cxnSp>
        <p:nvCxnSpPr>
          <p:cNvPr id="7" name="直線コネクタ 6"/>
          <p:cNvCxnSpPr/>
          <p:nvPr/>
        </p:nvCxnSpPr>
        <p:spPr>
          <a:xfrm flipH="1">
            <a:off x="1547664" y="2708920"/>
            <a:ext cx="12446" cy="3384376"/>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8" name="直線矢印コネクタ 7"/>
          <p:cNvCxnSpPr/>
          <p:nvPr/>
        </p:nvCxnSpPr>
        <p:spPr>
          <a:xfrm>
            <a:off x="3347864" y="3501008"/>
            <a:ext cx="1728192"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763688" y="2492896"/>
            <a:ext cx="648072" cy="307777"/>
          </a:xfrm>
          <a:prstGeom prst="rect">
            <a:avLst/>
          </a:prstGeom>
          <a:noFill/>
        </p:spPr>
        <p:txBody>
          <a:bodyPr wrap="square" rtlCol="0">
            <a:spAutoFit/>
          </a:bodyPr>
          <a:lstStyle/>
          <a:p>
            <a:r>
              <a:rPr kumimoji="1" lang="en-US" altLang="ja-JP" sz="1400" dirty="0" smtClean="0"/>
              <a:t>op0</a:t>
            </a:r>
            <a:endParaRPr kumimoji="1" lang="ja-JP" altLang="en-US" sz="1400" dirty="0"/>
          </a:p>
        </p:txBody>
      </p:sp>
      <p:sp>
        <p:nvSpPr>
          <p:cNvPr id="12" name="円/楕円 11"/>
          <p:cNvSpPr/>
          <p:nvPr/>
        </p:nvSpPr>
        <p:spPr>
          <a:xfrm>
            <a:off x="1445102" y="1988840"/>
            <a:ext cx="266499"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二等辺三角形 12"/>
          <p:cNvSpPr/>
          <p:nvPr/>
        </p:nvSpPr>
        <p:spPr>
          <a:xfrm>
            <a:off x="1424884" y="2204864"/>
            <a:ext cx="306934" cy="21602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1115616" y="2420888"/>
            <a:ext cx="887130" cy="307777"/>
          </a:xfrm>
          <a:prstGeom prst="rect">
            <a:avLst/>
          </a:prstGeom>
          <a:noFill/>
        </p:spPr>
        <p:txBody>
          <a:bodyPr wrap="square" rtlCol="0">
            <a:spAutoFit/>
          </a:bodyPr>
          <a:lstStyle/>
          <a:p>
            <a:r>
              <a:rPr kumimoji="1" lang="ja-JP" altLang="en-US" sz="1400" u="sng" dirty="0" smtClean="0"/>
              <a:t>アクター</a:t>
            </a:r>
            <a:endParaRPr kumimoji="1" lang="ja-JP" altLang="en-US" sz="1400" u="sng" dirty="0"/>
          </a:p>
        </p:txBody>
      </p:sp>
      <p:cxnSp>
        <p:nvCxnSpPr>
          <p:cNvPr id="16" name="直線矢印コネクタ 15"/>
          <p:cNvCxnSpPr/>
          <p:nvPr/>
        </p:nvCxnSpPr>
        <p:spPr>
          <a:xfrm>
            <a:off x="5148064" y="3645024"/>
            <a:ext cx="2448272"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7020272" y="2708920"/>
            <a:ext cx="0" cy="3456384"/>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a:stCxn id="28" idx="2"/>
          </p:cNvCxnSpPr>
          <p:nvPr/>
        </p:nvCxnSpPr>
        <p:spPr>
          <a:xfrm flipH="1">
            <a:off x="5220073" y="2690720"/>
            <a:ext cx="1904" cy="3474584"/>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flipH="1">
            <a:off x="3347864" y="3047172"/>
            <a:ext cx="22836" cy="3118132"/>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sp>
        <p:nvSpPr>
          <p:cNvPr id="20" name="テキスト ボックス 19"/>
          <p:cNvSpPr txBox="1"/>
          <p:nvPr/>
        </p:nvSpPr>
        <p:spPr>
          <a:xfrm>
            <a:off x="7524328" y="2780928"/>
            <a:ext cx="1130472" cy="523220"/>
          </a:xfrm>
          <a:prstGeom prst="rect">
            <a:avLst/>
          </a:prstGeom>
          <a:noFill/>
        </p:spPr>
        <p:txBody>
          <a:bodyPr wrap="square" rtlCol="0">
            <a:spAutoFit/>
          </a:bodyPr>
          <a:lstStyle/>
          <a:p>
            <a:r>
              <a:rPr lang="ja-JP" altLang="en-US" sz="1400" dirty="0" smtClean="0"/>
              <a:t>ライフラインの分岐</a:t>
            </a:r>
            <a:endParaRPr kumimoji="1" lang="ja-JP" altLang="en-US" sz="1400" dirty="0"/>
          </a:p>
        </p:txBody>
      </p:sp>
      <p:sp>
        <p:nvSpPr>
          <p:cNvPr id="23" name="テキスト ボックス 22"/>
          <p:cNvSpPr txBox="1"/>
          <p:nvPr/>
        </p:nvSpPr>
        <p:spPr>
          <a:xfrm>
            <a:off x="1979712" y="4221088"/>
            <a:ext cx="1103154" cy="307777"/>
          </a:xfrm>
          <a:prstGeom prst="rect">
            <a:avLst/>
          </a:prstGeom>
          <a:noFill/>
        </p:spPr>
        <p:txBody>
          <a:bodyPr wrap="square" rtlCol="0">
            <a:spAutoFit/>
          </a:bodyPr>
          <a:lstStyle/>
          <a:p>
            <a:r>
              <a:rPr lang="ja-JP" altLang="en-US" sz="1400" dirty="0" smtClean="0"/>
              <a:t>活性区間</a:t>
            </a:r>
            <a:endParaRPr kumimoji="1" lang="ja-JP" altLang="en-US" sz="1400" dirty="0"/>
          </a:p>
        </p:txBody>
      </p:sp>
      <p:cxnSp>
        <p:nvCxnSpPr>
          <p:cNvPr id="27" name="直線矢印コネクタ 26"/>
          <p:cNvCxnSpPr/>
          <p:nvPr/>
        </p:nvCxnSpPr>
        <p:spPr>
          <a:xfrm>
            <a:off x="1560109" y="2808349"/>
            <a:ext cx="919849"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33" name="正方形/長方形 32"/>
          <p:cNvSpPr/>
          <p:nvPr/>
        </p:nvSpPr>
        <p:spPr>
          <a:xfrm>
            <a:off x="3275856" y="3156897"/>
            <a:ext cx="146919" cy="25763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正方形/長方形 33"/>
          <p:cNvSpPr/>
          <p:nvPr/>
        </p:nvSpPr>
        <p:spPr>
          <a:xfrm>
            <a:off x="5148064" y="3501008"/>
            <a:ext cx="144016" cy="17194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p:cNvSpPr/>
          <p:nvPr/>
        </p:nvSpPr>
        <p:spPr>
          <a:xfrm>
            <a:off x="6948264" y="3861048"/>
            <a:ext cx="144016"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4355976" y="2060848"/>
            <a:ext cx="1732002" cy="62987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smtClean="0"/>
              <a:t>オブジェクト</a:t>
            </a:r>
            <a:r>
              <a:rPr lang="en-US" altLang="ja-JP" u="sng" dirty="0" smtClean="0"/>
              <a:t>2</a:t>
            </a:r>
          </a:p>
          <a:p>
            <a:pPr algn="ctr"/>
            <a:r>
              <a:rPr lang="en-US" altLang="ja-JP" dirty="0" smtClean="0"/>
              <a:t>:</a:t>
            </a:r>
            <a:r>
              <a:rPr lang="ja-JP" altLang="en-US" u="sng" dirty="0" smtClean="0"/>
              <a:t>クラス</a:t>
            </a:r>
            <a:r>
              <a:rPr lang="en-US" altLang="ja-JP" u="sng" dirty="0" smtClean="0"/>
              <a:t>2</a:t>
            </a:r>
            <a:endParaRPr kumimoji="1" lang="ja-JP" altLang="en-US" u="sng" dirty="0"/>
          </a:p>
        </p:txBody>
      </p:sp>
      <p:sp>
        <p:nvSpPr>
          <p:cNvPr id="29" name="正方形/長方形 28"/>
          <p:cNvSpPr/>
          <p:nvPr/>
        </p:nvSpPr>
        <p:spPr>
          <a:xfrm>
            <a:off x="6228184" y="2060848"/>
            <a:ext cx="1732002" cy="62987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smtClean="0"/>
              <a:t>オブジェクト</a:t>
            </a:r>
            <a:r>
              <a:rPr lang="en-US" altLang="ja-JP" u="sng" dirty="0" smtClean="0"/>
              <a:t>3</a:t>
            </a:r>
          </a:p>
          <a:p>
            <a:pPr algn="ctr"/>
            <a:r>
              <a:rPr lang="en-US" altLang="ja-JP" dirty="0" smtClean="0"/>
              <a:t>:</a:t>
            </a:r>
            <a:r>
              <a:rPr lang="ja-JP" altLang="en-US" u="sng" dirty="0" smtClean="0"/>
              <a:t>クラス</a:t>
            </a:r>
            <a:r>
              <a:rPr lang="en-US" altLang="ja-JP" u="sng" dirty="0" smtClean="0"/>
              <a:t>3</a:t>
            </a:r>
            <a:endParaRPr kumimoji="1" lang="ja-JP" altLang="en-US" u="sng" dirty="0"/>
          </a:p>
        </p:txBody>
      </p:sp>
      <p:sp>
        <p:nvSpPr>
          <p:cNvPr id="31" name="テキスト ボックス 30"/>
          <p:cNvSpPr txBox="1"/>
          <p:nvPr/>
        </p:nvSpPr>
        <p:spPr>
          <a:xfrm>
            <a:off x="3995936" y="3573016"/>
            <a:ext cx="648072" cy="307777"/>
          </a:xfrm>
          <a:prstGeom prst="rect">
            <a:avLst/>
          </a:prstGeom>
          <a:noFill/>
        </p:spPr>
        <p:txBody>
          <a:bodyPr wrap="square" rtlCol="0">
            <a:spAutoFit/>
          </a:bodyPr>
          <a:lstStyle/>
          <a:p>
            <a:r>
              <a:rPr kumimoji="1" lang="en-US" altLang="ja-JP" sz="1400" dirty="0" smtClean="0"/>
              <a:t>op1</a:t>
            </a:r>
            <a:endParaRPr kumimoji="1" lang="ja-JP" altLang="en-US" sz="1400" dirty="0"/>
          </a:p>
        </p:txBody>
      </p:sp>
      <p:sp>
        <p:nvSpPr>
          <p:cNvPr id="32" name="正方形/長方形 31"/>
          <p:cNvSpPr/>
          <p:nvPr/>
        </p:nvSpPr>
        <p:spPr>
          <a:xfrm>
            <a:off x="7596336" y="3573016"/>
            <a:ext cx="148941" cy="116129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6" name="直線矢印コネクタ 35"/>
          <p:cNvCxnSpPr/>
          <p:nvPr/>
        </p:nvCxnSpPr>
        <p:spPr>
          <a:xfrm flipH="1">
            <a:off x="1619672" y="5877272"/>
            <a:ext cx="1728192" cy="0"/>
          </a:xfrm>
          <a:prstGeom prst="straightConnector1">
            <a:avLst/>
          </a:prstGeom>
          <a:ln w="3175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48" name="直線矢印コネクタ 47"/>
          <p:cNvCxnSpPr/>
          <p:nvPr/>
        </p:nvCxnSpPr>
        <p:spPr>
          <a:xfrm flipH="1">
            <a:off x="3419872" y="4869160"/>
            <a:ext cx="1728192" cy="0"/>
          </a:xfrm>
          <a:prstGeom prst="straightConnector1">
            <a:avLst/>
          </a:prstGeom>
          <a:ln w="3175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49" name="直線矢印コネクタ 48"/>
          <p:cNvCxnSpPr/>
          <p:nvPr/>
        </p:nvCxnSpPr>
        <p:spPr>
          <a:xfrm flipH="1">
            <a:off x="5292080" y="4509120"/>
            <a:ext cx="1728192" cy="0"/>
          </a:xfrm>
          <a:prstGeom prst="straightConnector1">
            <a:avLst/>
          </a:prstGeom>
          <a:ln w="31750">
            <a:prstDash val="sysDash"/>
            <a:tailEnd type="arrow"/>
          </a:ln>
        </p:spPr>
        <p:style>
          <a:lnRef idx="1">
            <a:schemeClr val="accent1"/>
          </a:lnRef>
          <a:fillRef idx="0">
            <a:schemeClr val="accent1"/>
          </a:fillRef>
          <a:effectRef idx="0">
            <a:schemeClr val="accent1"/>
          </a:effectRef>
          <a:fontRef idx="minor">
            <a:schemeClr val="tx1"/>
          </a:fontRef>
        </p:style>
      </p:cxnSp>
      <p:sp>
        <p:nvSpPr>
          <p:cNvPr id="51" name="正方形/長方形 50"/>
          <p:cNvSpPr/>
          <p:nvPr/>
        </p:nvSpPr>
        <p:spPr>
          <a:xfrm>
            <a:off x="3347864" y="5157192"/>
            <a:ext cx="144016"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2" name="直線矢印コネクタ 51"/>
          <p:cNvCxnSpPr/>
          <p:nvPr/>
        </p:nvCxnSpPr>
        <p:spPr>
          <a:xfrm flipH="1">
            <a:off x="5292080" y="4725144"/>
            <a:ext cx="2304256" cy="0"/>
          </a:xfrm>
          <a:prstGeom prst="straightConnector1">
            <a:avLst/>
          </a:prstGeom>
          <a:ln w="3175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56" name="直線コネクタ 55"/>
          <p:cNvCxnSpPr/>
          <p:nvPr/>
        </p:nvCxnSpPr>
        <p:spPr>
          <a:xfrm flipH="1">
            <a:off x="7092280" y="4725144"/>
            <a:ext cx="567680" cy="440432"/>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a:endCxn id="32" idx="0"/>
          </p:cNvCxnSpPr>
          <p:nvPr/>
        </p:nvCxnSpPr>
        <p:spPr>
          <a:xfrm>
            <a:off x="7092280" y="3068960"/>
            <a:ext cx="578527" cy="504056"/>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62" name="直線コネクタ 61"/>
          <p:cNvCxnSpPr>
            <a:stCxn id="20" idx="1"/>
          </p:cNvCxnSpPr>
          <p:nvPr/>
        </p:nvCxnSpPr>
        <p:spPr>
          <a:xfrm flipH="1">
            <a:off x="7308304" y="3042538"/>
            <a:ext cx="216024" cy="170438"/>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63" name="直線矢印コネクタ 62"/>
          <p:cNvCxnSpPr/>
          <p:nvPr/>
        </p:nvCxnSpPr>
        <p:spPr>
          <a:xfrm>
            <a:off x="5292080" y="3933056"/>
            <a:ext cx="1584176"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65" name="テキスト ボックス 64"/>
          <p:cNvSpPr txBox="1"/>
          <p:nvPr/>
        </p:nvSpPr>
        <p:spPr>
          <a:xfrm>
            <a:off x="5652120" y="2996952"/>
            <a:ext cx="936104" cy="523220"/>
          </a:xfrm>
          <a:prstGeom prst="rect">
            <a:avLst/>
          </a:prstGeom>
          <a:noFill/>
        </p:spPr>
        <p:txBody>
          <a:bodyPr wrap="square" rtlCol="0">
            <a:spAutoFit/>
          </a:bodyPr>
          <a:lstStyle/>
          <a:p>
            <a:r>
              <a:rPr kumimoji="1" lang="en-US" altLang="ja-JP" sz="1400" dirty="0" smtClean="0"/>
              <a:t>[x&gt;0]op2</a:t>
            </a:r>
          </a:p>
          <a:p>
            <a:r>
              <a:rPr lang="en-US" altLang="ja-JP" sz="1400" dirty="0" smtClean="0"/>
              <a:t>(case1)</a:t>
            </a:r>
            <a:endParaRPr kumimoji="1" lang="ja-JP" altLang="en-US" sz="1400" dirty="0"/>
          </a:p>
        </p:txBody>
      </p:sp>
      <p:sp>
        <p:nvSpPr>
          <p:cNvPr id="66" name="テキスト ボックス 65"/>
          <p:cNvSpPr txBox="1"/>
          <p:nvPr/>
        </p:nvSpPr>
        <p:spPr>
          <a:xfrm>
            <a:off x="5652120" y="4005064"/>
            <a:ext cx="936104" cy="523220"/>
          </a:xfrm>
          <a:prstGeom prst="rect">
            <a:avLst/>
          </a:prstGeom>
          <a:noFill/>
        </p:spPr>
        <p:txBody>
          <a:bodyPr wrap="square" rtlCol="0">
            <a:spAutoFit/>
          </a:bodyPr>
          <a:lstStyle/>
          <a:p>
            <a:r>
              <a:rPr kumimoji="1" lang="en-US" altLang="ja-JP" sz="1400" dirty="0" smtClean="0"/>
              <a:t>[x&lt;=0]op2</a:t>
            </a:r>
          </a:p>
          <a:p>
            <a:r>
              <a:rPr lang="en-US" altLang="ja-JP" sz="1400" dirty="0" smtClean="0"/>
              <a:t>(case2)</a:t>
            </a:r>
            <a:endParaRPr kumimoji="1" lang="ja-JP" altLang="en-US" sz="1400" dirty="0"/>
          </a:p>
        </p:txBody>
      </p:sp>
      <p:cxnSp>
        <p:nvCxnSpPr>
          <p:cNvPr id="70" name="カギ線コネクタ 69"/>
          <p:cNvCxnSpPr/>
          <p:nvPr/>
        </p:nvCxnSpPr>
        <p:spPr>
          <a:xfrm>
            <a:off x="3419872" y="5013176"/>
            <a:ext cx="576064" cy="504056"/>
          </a:xfrm>
          <a:prstGeom prst="bentConnector3">
            <a:avLst>
              <a:gd name="adj1" fmla="val 103725"/>
            </a:avLst>
          </a:prstGeom>
          <a:ln w="25400"/>
        </p:spPr>
        <p:style>
          <a:lnRef idx="1">
            <a:schemeClr val="accent1"/>
          </a:lnRef>
          <a:fillRef idx="0">
            <a:schemeClr val="accent1"/>
          </a:fillRef>
          <a:effectRef idx="0">
            <a:schemeClr val="accent1"/>
          </a:effectRef>
          <a:fontRef idx="minor">
            <a:schemeClr val="tx1"/>
          </a:fontRef>
        </p:style>
      </p:cxnSp>
      <p:cxnSp>
        <p:nvCxnSpPr>
          <p:cNvPr id="88" name="直線矢印コネクタ 87"/>
          <p:cNvCxnSpPr/>
          <p:nvPr/>
        </p:nvCxnSpPr>
        <p:spPr>
          <a:xfrm flipH="1">
            <a:off x="3563888" y="5517232"/>
            <a:ext cx="432048"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95" name="乗算記号 94"/>
          <p:cNvSpPr/>
          <p:nvPr/>
        </p:nvSpPr>
        <p:spPr>
          <a:xfrm>
            <a:off x="3059832" y="5661248"/>
            <a:ext cx="576064" cy="576064"/>
          </a:xfrm>
          <a:prstGeom prst="mathMultiply">
            <a:avLst/>
          </a:prstGeom>
          <a:ln w="3175" cmpd="db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6" name="直線コネクタ 95"/>
          <p:cNvCxnSpPr/>
          <p:nvPr/>
        </p:nvCxnSpPr>
        <p:spPr>
          <a:xfrm flipH="1">
            <a:off x="2411760" y="3789040"/>
            <a:ext cx="864096" cy="386462"/>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98" name="テキスト ボックス 97"/>
          <p:cNvSpPr txBox="1"/>
          <p:nvPr/>
        </p:nvSpPr>
        <p:spPr>
          <a:xfrm>
            <a:off x="2267744" y="1916832"/>
            <a:ext cx="1944216" cy="307777"/>
          </a:xfrm>
          <a:prstGeom prst="rect">
            <a:avLst/>
          </a:prstGeom>
          <a:noFill/>
        </p:spPr>
        <p:txBody>
          <a:bodyPr wrap="square" rtlCol="0">
            <a:spAutoFit/>
          </a:bodyPr>
          <a:lstStyle/>
          <a:p>
            <a:r>
              <a:rPr lang="ja-JP" altLang="en-US" sz="1400" dirty="0" smtClean="0"/>
              <a:t>オブジェクトの生成</a:t>
            </a:r>
            <a:endParaRPr kumimoji="1" lang="ja-JP" altLang="en-US" sz="1400" dirty="0"/>
          </a:p>
        </p:txBody>
      </p:sp>
      <p:sp>
        <p:nvSpPr>
          <p:cNvPr id="104" name="円弧 103"/>
          <p:cNvSpPr/>
          <p:nvPr/>
        </p:nvSpPr>
        <p:spPr>
          <a:xfrm>
            <a:off x="2267744" y="2204864"/>
            <a:ext cx="576064" cy="648072"/>
          </a:xfrm>
          <a:prstGeom prst="arc">
            <a:avLst>
              <a:gd name="adj1" fmla="val 7506188"/>
              <a:gd name="adj2" fmla="val 16320065"/>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05" name="テキスト ボックス 104"/>
          <p:cNvSpPr txBox="1"/>
          <p:nvPr/>
        </p:nvSpPr>
        <p:spPr>
          <a:xfrm>
            <a:off x="4067944" y="5085184"/>
            <a:ext cx="648072" cy="307777"/>
          </a:xfrm>
          <a:prstGeom prst="rect">
            <a:avLst/>
          </a:prstGeom>
          <a:noFill/>
        </p:spPr>
        <p:txBody>
          <a:bodyPr wrap="square" rtlCol="0">
            <a:spAutoFit/>
          </a:bodyPr>
          <a:lstStyle/>
          <a:p>
            <a:r>
              <a:rPr kumimoji="1" lang="en-US" altLang="ja-JP" sz="1400" dirty="0" smtClean="0"/>
              <a:t>op3</a:t>
            </a:r>
            <a:endParaRPr kumimoji="1" lang="ja-JP" altLang="en-US" sz="1400" dirty="0"/>
          </a:p>
        </p:txBody>
      </p:sp>
      <p:sp>
        <p:nvSpPr>
          <p:cNvPr id="106" name="テキスト ボックス 105"/>
          <p:cNvSpPr txBox="1"/>
          <p:nvPr/>
        </p:nvSpPr>
        <p:spPr>
          <a:xfrm>
            <a:off x="4067944" y="5445224"/>
            <a:ext cx="792088" cy="307777"/>
          </a:xfrm>
          <a:prstGeom prst="rect">
            <a:avLst/>
          </a:prstGeom>
          <a:noFill/>
        </p:spPr>
        <p:txBody>
          <a:bodyPr wrap="square" rtlCol="0">
            <a:spAutoFit/>
          </a:bodyPr>
          <a:lstStyle/>
          <a:p>
            <a:r>
              <a:rPr lang="ja-JP" altLang="en-US" sz="1400" dirty="0" smtClean="0"/>
              <a:t>再帰</a:t>
            </a:r>
            <a:endParaRPr kumimoji="1" lang="ja-JP" altLang="en-US" sz="1400" dirty="0"/>
          </a:p>
        </p:txBody>
      </p:sp>
      <p:sp>
        <p:nvSpPr>
          <p:cNvPr id="107" name="円弧 106"/>
          <p:cNvSpPr/>
          <p:nvPr/>
        </p:nvSpPr>
        <p:spPr>
          <a:xfrm>
            <a:off x="3707904" y="5445224"/>
            <a:ext cx="432048" cy="360040"/>
          </a:xfrm>
          <a:prstGeom prst="arc">
            <a:avLst>
              <a:gd name="adj1" fmla="val 198758"/>
              <a:gd name="adj2" fmla="val 12618062"/>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09" name="テキスト ボックス 108"/>
          <p:cNvSpPr txBox="1"/>
          <p:nvPr/>
        </p:nvSpPr>
        <p:spPr>
          <a:xfrm>
            <a:off x="3419872" y="6309320"/>
            <a:ext cx="1872208" cy="307777"/>
          </a:xfrm>
          <a:prstGeom prst="rect">
            <a:avLst/>
          </a:prstGeom>
          <a:noFill/>
        </p:spPr>
        <p:txBody>
          <a:bodyPr wrap="square" rtlCol="0">
            <a:spAutoFit/>
          </a:bodyPr>
          <a:lstStyle/>
          <a:p>
            <a:r>
              <a:rPr kumimoji="1" lang="ja-JP" altLang="en-US" sz="1400" dirty="0" smtClean="0"/>
              <a:t>オブジェクトの消滅</a:t>
            </a:r>
            <a:endParaRPr kumimoji="1" lang="ja-JP" altLang="en-US" sz="1400" dirty="0"/>
          </a:p>
        </p:txBody>
      </p:sp>
      <p:sp>
        <p:nvSpPr>
          <p:cNvPr id="110" name="円弧 109"/>
          <p:cNvSpPr/>
          <p:nvPr/>
        </p:nvSpPr>
        <p:spPr>
          <a:xfrm>
            <a:off x="3131840" y="6165304"/>
            <a:ext cx="432048" cy="360040"/>
          </a:xfrm>
          <a:prstGeom prst="arc">
            <a:avLst>
              <a:gd name="adj1" fmla="val 2813368"/>
              <a:gd name="adj2" fmla="val 13355208"/>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1533260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目次</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1-</a:t>
            </a:r>
            <a:r>
              <a:rPr kumimoji="1" lang="ja-JP" altLang="en-US" dirty="0" smtClean="0"/>
              <a:t>相互作用図とは</a:t>
            </a:r>
            <a:endParaRPr kumimoji="1" lang="en-US" altLang="ja-JP" dirty="0" smtClean="0"/>
          </a:p>
          <a:p>
            <a:r>
              <a:rPr lang="en-US" altLang="ja-JP" dirty="0" smtClean="0"/>
              <a:t>2-</a:t>
            </a:r>
            <a:r>
              <a:rPr lang="ja-JP" altLang="en-US" dirty="0" smtClean="0"/>
              <a:t>シーケンス図</a:t>
            </a:r>
            <a:endParaRPr lang="en-US" altLang="ja-JP" dirty="0" smtClean="0"/>
          </a:p>
          <a:p>
            <a:r>
              <a:rPr lang="en-US" altLang="ja-JP" dirty="0" smtClean="0"/>
              <a:t>3-</a:t>
            </a:r>
            <a:r>
              <a:rPr lang="ja-JP" altLang="en-US" dirty="0" smtClean="0"/>
              <a:t>シーケンス図</a:t>
            </a:r>
            <a:r>
              <a:rPr lang="en-US" altLang="ja-JP" dirty="0" smtClean="0"/>
              <a:t>(-</a:t>
            </a:r>
            <a:r>
              <a:rPr lang="ja-JP" altLang="en-US" dirty="0" smtClean="0"/>
              <a:t>アドバンス</a:t>
            </a:r>
            <a:r>
              <a:rPr lang="en-US" altLang="ja-JP" dirty="0" smtClean="0"/>
              <a:t>-)</a:t>
            </a:r>
          </a:p>
          <a:p>
            <a:r>
              <a:rPr lang="en-US" altLang="ja-JP" dirty="0" smtClean="0"/>
              <a:t>4-</a:t>
            </a:r>
            <a:r>
              <a:rPr lang="ja-JP" altLang="en-US" dirty="0" smtClean="0"/>
              <a:t>コラボレーション図</a:t>
            </a:r>
            <a:endParaRPr lang="en-US" altLang="ja-JP" dirty="0" smtClean="0"/>
          </a:p>
          <a:p>
            <a:r>
              <a:rPr lang="en-US" altLang="ja-JP" dirty="0" smtClean="0"/>
              <a:t>5-</a:t>
            </a:r>
            <a:r>
              <a:rPr lang="ja-JP" altLang="en-US" dirty="0" smtClean="0"/>
              <a:t>コラボレーション図</a:t>
            </a:r>
            <a:r>
              <a:rPr lang="en-US" altLang="ja-JP" dirty="0" smtClean="0"/>
              <a:t>(-</a:t>
            </a:r>
            <a:r>
              <a:rPr lang="ja-JP" altLang="en-US" dirty="0" smtClean="0"/>
              <a:t>アドバンス</a:t>
            </a:r>
            <a:r>
              <a:rPr lang="en-US" altLang="ja-JP" dirty="0" smtClean="0"/>
              <a:t>-)</a:t>
            </a:r>
          </a:p>
          <a:p>
            <a:r>
              <a:rPr kumimoji="1" lang="ja-JP" altLang="en-US" dirty="0" smtClean="0"/>
              <a:t>まとめ</a:t>
            </a:r>
            <a:endParaRPr kumimoji="1" lang="en-US" altLang="ja-JP" dirty="0" smtClean="0"/>
          </a:p>
          <a:p>
            <a:r>
              <a:rPr lang="ja-JP" altLang="en-US" dirty="0" smtClean="0"/>
              <a:t>練習問題</a:t>
            </a:r>
            <a:endParaRPr kumimoji="1" lang="ja-JP"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正方形/長方形 111"/>
          <p:cNvSpPr/>
          <p:nvPr/>
        </p:nvSpPr>
        <p:spPr>
          <a:xfrm>
            <a:off x="899592" y="3356992"/>
            <a:ext cx="7416824" cy="1872208"/>
          </a:xfrm>
          <a:prstGeom prst="rect">
            <a:avLst/>
          </a:prstGeom>
          <a:ln w="28575"/>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113" name="テキスト ボックス 112"/>
          <p:cNvSpPr txBox="1"/>
          <p:nvPr/>
        </p:nvSpPr>
        <p:spPr>
          <a:xfrm>
            <a:off x="899592" y="3356992"/>
            <a:ext cx="1008112" cy="369332"/>
          </a:xfrm>
          <a:prstGeom prst="rect">
            <a:avLst/>
          </a:prstGeom>
          <a:ln w="28575"/>
        </p:spPr>
        <p:style>
          <a:lnRef idx="2">
            <a:schemeClr val="accent3"/>
          </a:lnRef>
          <a:fillRef idx="1">
            <a:schemeClr val="lt1"/>
          </a:fillRef>
          <a:effectRef idx="0">
            <a:schemeClr val="accent3"/>
          </a:effectRef>
          <a:fontRef idx="minor">
            <a:schemeClr val="dk1"/>
          </a:fontRef>
        </p:style>
        <p:txBody>
          <a:bodyPr wrap="square" rtlCol="0">
            <a:spAutoFit/>
          </a:bodyPr>
          <a:lstStyle/>
          <a:p>
            <a:r>
              <a:rPr kumimoji="1" lang="en-US" altLang="ja-JP" dirty="0" smtClean="0"/>
              <a:t>alt</a:t>
            </a:r>
            <a:endParaRPr kumimoji="1" lang="ja-JP" altLang="en-US" dirty="0"/>
          </a:p>
        </p:txBody>
      </p:sp>
      <p:sp>
        <p:nvSpPr>
          <p:cNvPr id="2" name="タイトル 1"/>
          <p:cNvSpPr>
            <a:spLocks noGrp="1"/>
          </p:cNvSpPr>
          <p:nvPr>
            <p:ph type="title"/>
          </p:nvPr>
        </p:nvSpPr>
        <p:spPr>
          <a:xfrm>
            <a:off x="395536" y="274638"/>
            <a:ext cx="8424936" cy="1143000"/>
          </a:xfrm>
        </p:spPr>
        <p:txBody>
          <a:bodyPr>
            <a:normAutofit fontScale="90000"/>
          </a:bodyPr>
          <a:lstStyle/>
          <a:p>
            <a:r>
              <a:rPr kumimoji="1" lang="en-US" altLang="ja-JP" dirty="0" smtClean="0"/>
              <a:t>UML2.x </a:t>
            </a:r>
            <a:r>
              <a:rPr kumimoji="1" lang="ja-JP" altLang="en-US" dirty="0" smtClean="0"/>
              <a:t>図</a:t>
            </a:r>
            <a:r>
              <a:rPr kumimoji="1" lang="en-US" altLang="ja-JP" dirty="0" smtClean="0"/>
              <a:t>4-9-B </a:t>
            </a:r>
            <a:r>
              <a:rPr kumimoji="1" lang="ja-JP" altLang="en-US" dirty="0" smtClean="0"/>
              <a:t>分岐、生成</a:t>
            </a:r>
            <a:r>
              <a:rPr kumimoji="1" lang="en-US" altLang="ja-JP" dirty="0" smtClean="0"/>
              <a:t>/</a:t>
            </a:r>
            <a:r>
              <a:rPr kumimoji="1" lang="ja-JP" altLang="en-US" dirty="0" smtClean="0"/>
              <a:t>消滅、</a:t>
            </a:r>
            <a:r>
              <a:rPr kumimoji="1" lang="en-US" altLang="ja-JP" dirty="0" smtClean="0"/>
              <a:t/>
            </a:r>
            <a:br>
              <a:rPr kumimoji="1" lang="en-US" altLang="ja-JP" dirty="0" smtClean="0"/>
            </a:br>
            <a:r>
              <a:rPr lang="ja-JP" altLang="en-US" dirty="0" smtClean="0"/>
              <a:t>実行指定</a:t>
            </a:r>
            <a:r>
              <a:rPr kumimoji="1" lang="ja-JP" altLang="en-US" dirty="0" smtClean="0"/>
              <a:t>、再帰を</a:t>
            </a:r>
            <a:r>
              <a:rPr lang="ja-JP" altLang="en-US" dirty="0" smtClean="0"/>
              <a:t>入れたシーケンス図</a:t>
            </a:r>
            <a:endParaRPr kumimoji="1" lang="ja-JP" altLang="en-US" dirty="0"/>
          </a:p>
        </p:txBody>
      </p:sp>
      <p:sp>
        <p:nvSpPr>
          <p:cNvPr id="70" name="正方形/長方形 69"/>
          <p:cNvSpPr/>
          <p:nvPr/>
        </p:nvSpPr>
        <p:spPr>
          <a:xfrm>
            <a:off x="2407950" y="2420888"/>
            <a:ext cx="1732002" cy="62628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dirty="0" smtClean="0"/>
              <a:t>ライフライン</a:t>
            </a:r>
            <a:r>
              <a:rPr lang="en-US" altLang="ja-JP" dirty="0" smtClean="0"/>
              <a:t>1</a:t>
            </a:r>
          </a:p>
          <a:p>
            <a:pPr algn="ctr"/>
            <a:r>
              <a:rPr lang="en-US" altLang="ja-JP" dirty="0" smtClean="0"/>
              <a:t>:</a:t>
            </a:r>
            <a:r>
              <a:rPr lang="ja-JP" altLang="en-US" dirty="0" smtClean="0"/>
              <a:t>クラス</a:t>
            </a:r>
            <a:r>
              <a:rPr lang="en-US" altLang="ja-JP" dirty="0" smtClean="0"/>
              <a:t>1</a:t>
            </a:r>
            <a:endParaRPr kumimoji="1" lang="ja-JP" altLang="en-US" dirty="0"/>
          </a:p>
        </p:txBody>
      </p:sp>
      <p:cxnSp>
        <p:nvCxnSpPr>
          <p:cNvPr id="71" name="直線コネクタ 70"/>
          <p:cNvCxnSpPr/>
          <p:nvPr/>
        </p:nvCxnSpPr>
        <p:spPr>
          <a:xfrm flipH="1">
            <a:off x="1475656" y="2708920"/>
            <a:ext cx="12446" cy="3960440"/>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72" name="直線矢印コネクタ 71"/>
          <p:cNvCxnSpPr/>
          <p:nvPr/>
        </p:nvCxnSpPr>
        <p:spPr>
          <a:xfrm>
            <a:off x="3275856" y="3212976"/>
            <a:ext cx="1728192"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73" name="テキスト ボックス 72"/>
          <p:cNvSpPr txBox="1"/>
          <p:nvPr/>
        </p:nvSpPr>
        <p:spPr>
          <a:xfrm>
            <a:off x="1691680" y="2492896"/>
            <a:ext cx="648072" cy="307777"/>
          </a:xfrm>
          <a:prstGeom prst="rect">
            <a:avLst/>
          </a:prstGeom>
          <a:noFill/>
        </p:spPr>
        <p:txBody>
          <a:bodyPr wrap="square" rtlCol="0">
            <a:spAutoFit/>
          </a:bodyPr>
          <a:lstStyle/>
          <a:p>
            <a:r>
              <a:rPr kumimoji="1" lang="en-US" altLang="ja-JP" sz="1400" dirty="0" smtClean="0"/>
              <a:t>op0</a:t>
            </a:r>
            <a:endParaRPr kumimoji="1" lang="ja-JP" altLang="en-US" sz="1400" dirty="0"/>
          </a:p>
        </p:txBody>
      </p:sp>
      <p:sp>
        <p:nvSpPr>
          <p:cNvPr id="74" name="円/楕円 73"/>
          <p:cNvSpPr/>
          <p:nvPr/>
        </p:nvSpPr>
        <p:spPr>
          <a:xfrm>
            <a:off x="1373094" y="1988840"/>
            <a:ext cx="266499"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二等辺三角形 74"/>
          <p:cNvSpPr/>
          <p:nvPr/>
        </p:nvSpPr>
        <p:spPr>
          <a:xfrm>
            <a:off x="1352876" y="2204864"/>
            <a:ext cx="306934" cy="21602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テキスト ボックス 75"/>
          <p:cNvSpPr txBox="1"/>
          <p:nvPr/>
        </p:nvSpPr>
        <p:spPr>
          <a:xfrm>
            <a:off x="1043608" y="2420888"/>
            <a:ext cx="887130" cy="307777"/>
          </a:xfrm>
          <a:prstGeom prst="rect">
            <a:avLst/>
          </a:prstGeom>
          <a:noFill/>
        </p:spPr>
        <p:txBody>
          <a:bodyPr wrap="square" rtlCol="0">
            <a:spAutoFit/>
          </a:bodyPr>
          <a:lstStyle/>
          <a:p>
            <a:r>
              <a:rPr kumimoji="1" lang="ja-JP" altLang="en-US" sz="1400" u="sng" dirty="0" smtClean="0"/>
              <a:t>アクター</a:t>
            </a:r>
            <a:endParaRPr kumimoji="1" lang="ja-JP" altLang="en-US" sz="1400" u="sng" dirty="0"/>
          </a:p>
        </p:txBody>
      </p:sp>
      <p:cxnSp>
        <p:nvCxnSpPr>
          <p:cNvPr id="78" name="直線コネクタ 77"/>
          <p:cNvCxnSpPr/>
          <p:nvPr/>
        </p:nvCxnSpPr>
        <p:spPr>
          <a:xfrm>
            <a:off x="6948264" y="2708920"/>
            <a:ext cx="0" cy="3816424"/>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79" name="直線コネクタ 78"/>
          <p:cNvCxnSpPr>
            <a:stCxn id="87" idx="2"/>
          </p:cNvCxnSpPr>
          <p:nvPr/>
        </p:nvCxnSpPr>
        <p:spPr>
          <a:xfrm flipH="1">
            <a:off x="5148064" y="2690720"/>
            <a:ext cx="1905" cy="3618600"/>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80" name="直線コネクタ 79"/>
          <p:cNvCxnSpPr/>
          <p:nvPr/>
        </p:nvCxnSpPr>
        <p:spPr>
          <a:xfrm flipH="1">
            <a:off x="3275856" y="3047172"/>
            <a:ext cx="22836" cy="3550180"/>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sp>
        <p:nvSpPr>
          <p:cNvPr id="81" name="テキスト ボックス 80"/>
          <p:cNvSpPr txBox="1"/>
          <p:nvPr/>
        </p:nvSpPr>
        <p:spPr>
          <a:xfrm>
            <a:off x="7452320" y="2780929"/>
            <a:ext cx="1130472" cy="307777"/>
          </a:xfrm>
          <a:prstGeom prst="rect">
            <a:avLst/>
          </a:prstGeom>
          <a:noFill/>
        </p:spPr>
        <p:txBody>
          <a:bodyPr wrap="square" rtlCol="0">
            <a:spAutoFit/>
          </a:bodyPr>
          <a:lstStyle/>
          <a:p>
            <a:r>
              <a:rPr lang="ja-JP" altLang="en-US" sz="1400" dirty="0" smtClean="0"/>
              <a:t>処理の分岐</a:t>
            </a:r>
            <a:endParaRPr kumimoji="1" lang="ja-JP" altLang="en-US" sz="1400" dirty="0"/>
          </a:p>
        </p:txBody>
      </p:sp>
      <p:sp>
        <p:nvSpPr>
          <p:cNvPr id="82" name="テキスト ボックス 81"/>
          <p:cNvSpPr txBox="1"/>
          <p:nvPr/>
        </p:nvSpPr>
        <p:spPr>
          <a:xfrm>
            <a:off x="1691680" y="4005064"/>
            <a:ext cx="1103154" cy="307777"/>
          </a:xfrm>
          <a:prstGeom prst="rect">
            <a:avLst/>
          </a:prstGeom>
          <a:noFill/>
        </p:spPr>
        <p:txBody>
          <a:bodyPr wrap="square" rtlCol="0">
            <a:spAutoFit/>
          </a:bodyPr>
          <a:lstStyle/>
          <a:p>
            <a:r>
              <a:rPr lang="ja-JP" altLang="en-US" sz="1400" dirty="0" smtClean="0"/>
              <a:t>実行指定</a:t>
            </a:r>
            <a:endParaRPr kumimoji="1" lang="ja-JP" altLang="en-US" sz="1400" dirty="0"/>
          </a:p>
        </p:txBody>
      </p:sp>
      <p:cxnSp>
        <p:nvCxnSpPr>
          <p:cNvPr id="83" name="直線矢印コネクタ 82"/>
          <p:cNvCxnSpPr/>
          <p:nvPr/>
        </p:nvCxnSpPr>
        <p:spPr>
          <a:xfrm>
            <a:off x="1488101" y="2808349"/>
            <a:ext cx="919849"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84" name="正方形/長方形 83"/>
          <p:cNvSpPr/>
          <p:nvPr/>
        </p:nvSpPr>
        <p:spPr>
          <a:xfrm>
            <a:off x="3203848" y="3156897"/>
            <a:ext cx="146919" cy="32964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正方形/長方形 84"/>
          <p:cNvSpPr/>
          <p:nvPr/>
        </p:nvSpPr>
        <p:spPr>
          <a:xfrm>
            <a:off x="5076056" y="3212976"/>
            <a:ext cx="144016" cy="21602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正方形/長方形 85"/>
          <p:cNvSpPr/>
          <p:nvPr/>
        </p:nvSpPr>
        <p:spPr>
          <a:xfrm>
            <a:off x="6876256" y="3789040"/>
            <a:ext cx="144016"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正方形/長方形 86"/>
          <p:cNvSpPr/>
          <p:nvPr/>
        </p:nvSpPr>
        <p:spPr>
          <a:xfrm>
            <a:off x="4283968" y="2060848"/>
            <a:ext cx="1732002" cy="62987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dirty="0" smtClean="0"/>
              <a:t>ライフライン</a:t>
            </a:r>
            <a:r>
              <a:rPr lang="en-US" altLang="ja-JP" dirty="0" smtClean="0"/>
              <a:t>2</a:t>
            </a:r>
          </a:p>
          <a:p>
            <a:pPr algn="ctr"/>
            <a:r>
              <a:rPr lang="en-US" altLang="ja-JP" dirty="0" smtClean="0"/>
              <a:t>:</a:t>
            </a:r>
            <a:r>
              <a:rPr lang="ja-JP" altLang="en-US" dirty="0" smtClean="0"/>
              <a:t>クラス</a:t>
            </a:r>
            <a:r>
              <a:rPr lang="en-US" altLang="ja-JP" dirty="0" smtClean="0"/>
              <a:t>2</a:t>
            </a:r>
            <a:endParaRPr kumimoji="1" lang="ja-JP" altLang="en-US" dirty="0"/>
          </a:p>
        </p:txBody>
      </p:sp>
      <p:sp>
        <p:nvSpPr>
          <p:cNvPr id="88" name="正方形/長方形 87"/>
          <p:cNvSpPr/>
          <p:nvPr/>
        </p:nvSpPr>
        <p:spPr>
          <a:xfrm>
            <a:off x="6156176" y="2060848"/>
            <a:ext cx="1732002" cy="62987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dirty="0" smtClean="0"/>
              <a:t>ライフライン</a:t>
            </a:r>
            <a:r>
              <a:rPr lang="en-US" altLang="ja-JP" dirty="0" smtClean="0"/>
              <a:t>3</a:t>
            </a:r>
          </a:p>
          <a:p>
            <a:pPr algn="ctr"/>
            <a:r>
              <a:rPr lang="en-US" altLang="ja-JP" dirty="0" smtClean="0"/>
              <a:t>:</a:t>
            </a:r>
            <a:r>
              <a:rPr lang="ja-JP" altLang="en-US" dirty="0" smtClean="0"/>
              <a:t>クラス</a:t>
            </a:r>
            <a:r>
              <a:rPr lang="en-US" altLang="ja-JP" dirty="0" smtClean="0"/>
              <a:t>3</a:t>
            </a:r>
            <a:endParaRPr kumimoji="1" lang="ja-JP" altLang="en-US" dirty="0"/>
          </a:p>
        </p:txBody>
      </p:sp>
      <p:sp>
        <p:nvSpPr>
          <p:cNvPr id="89" name="テキスト ボックス 88"/>
          <p:cNvSpPr txBox="1"/>
          <p:nvPr/>
        </p:nvSpPr>
        <p:spPr>
          <a:xfrm>
            <a:off x="4283968" y="2852936"/>
            <a:ext cx="648072" cy="307777"/>
          </a:xfrm>
          <a:prstGeom prst="rect">
            <a:avLst/>
          </a:prstGeom>
          <a:noFill/>
        </p:spPr>
        <p:txBody>
          <a:bodyPr wrap="square" rtlCol="0">
            <a:spAutoFit/>
          </a:bodyPr>
          <a:lstStyle/>
          <a:p>
            <a:r>
              <a:rPr kumimoji="1" lang="en-US" altLang="ja-JP" sz="1400" dirty="0" smtClean="0"/>
              <a:t>op1</a:t>
            </a:r>
            <a:endParaRPr kumimoji="1" lang="ja-JP" altLang="en-US" sz="1400" dirty="0"/>
          </a:p>
        </p:txBody>
      </p:sp>
      <p:cxnSp>
        <p:nvCxnSpPr>
          <p:cNvPr id="91" name="直線矢印コネクタ 90"/>
          <p:cNvCxnSpPr/>
          <p:nvPr/>
        </p:nvCxnSpPr>
        <p:spPr>
          <a:xfrm flipH="1">
            <a:off x="1475656" y="6453336"/>
            <a:ext cx="1728192" cy="0"/>
          </a:xfrm>
          <a:prstGeom prst="straightConnector1">
            <a:avLst/>
          </a:prstGeom>
          <a:ln w="3175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92" name="直線矢印コネクタ 91"/>
          <p:cNvCxnSpPr/>
          <p:nvPr/>
        </p:nvCxnSpPr>
        <p:spPr>
          <a:xfrm flipH="1">
            <a:off x="3347864" y="5373216"/>
            <a:ext cx="1728192" cy="0"/>
          </a:xfrm>
          <a:prstGeom prst="straightConnector1">
            <a:avLst/>
          </a:prstGeom>
          <a:ln w="3175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93" name="直線矢印コネクタ 92"/>
          <p:cNvCxnSpPr/>
          <p:nvPr/>
        </p:nvCxnSpPr>
        <p:spPr>
          <a:xfrm flipH="1">
            <a:off x="5220072" y="4149080"/>
            <a:ext cx="1728192" cy="0"/>
          </a:xfrm>
          <a:prstGeom prst="straightConnector1">
            <a:avLst/>
          </a:prstGeom>
          <a:ln w="31750">
            <a:prstDash val="sysDash"/>
            <a:tailEnd type="arrow"/>
          </a:ln>
        </p:spPr>
        <p:style>
          <a:lnRef idx="1">
            <a:schemeClr val="accent1"/>
          </a:lnRef>
          <a:fillRef idx="0">
            <a:schemeClr val="accent1"/>
          </a:fillRef>
          <a:effectRef idx="0">
            <a:schemeClr val="accent1"/>
          </a:effectRef>
          <a:fontRef idx="minor">
            <a:schemeClr val="tx1"/>
          </a:fontRef>
        </p:style>
      </p:cxnSp>
      <p:sp>
        <p:nvSpPr>
          <p:cNvPr id="94" name="正方形/長方形 93"/>
          <p:cNvSpPr/>
          <p:nvPr/>
        </p:nvSpPr>
        <p:spPr>
          <a:xfrm>
            <a:off x="3275856" y="5733256"/>
            <a:ext cx="144016"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5" name="直線矢印コネクタ 94"/>
          <p:cNvCxnSpPr/>
          <p:nvPr/>
        </p:nvCxnSpPr>
        <p:spPr>
          <a:xfrm flipH="1">
            <a:off x="5220072" y="5085184"/>
            <a:ext cx="1584176" cy="0"/>
          </a:xfrm>
          <a:prstGeom prst="straightConnector1">
            <a:avLst/>
          </a:prstGeom>
          <a:ln w="3175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98" name="直線コネクタ 97"/>
          <p:cNvCxnSpPr>
            <a:stCxn id="81" idx="2"/>
          </p:cNvCxnSpPr>
          <p:nvPr/>
        </p:nvCxnSpPr>
        <p:spPr>
          <a:xfrm flipH="1">
            <a:off x="7956376" y="3088706"/>
            <a:ext cx="61180" cy="268286"/>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99" name="直線矢印コネクタ 98"/>
          <p:cNvCxnSpPr/>
          <p:nvPr/>
        </p:nvCxnSpPr>
        <p:spPr>
          <a:xfrm>
            <a:off x="5220072" y="3861048"/>
            <a:ext cx="1584176"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100" name="テキスト ボックス 99"/>
          <p:cNvSpPr txBox="1"/>
          <p:nvPr/>
        </p:nvSpPr>
        <p:spPr>
          <a:xfrm>
            <a:off x="5436096" y="3356992"/>
            <a:ext cx="1296144" cy="523220"/>
          </a:xfrm>
          <a:prstGeom prst="rect">
            <a:avLst/>
          </a:prstGeom>
          <a:noFill/>
        </p:spPr>
        <p:txBody>
          <a:bodyPr wrap="square" rtlCol="0">
            <a:spAutoFit/>
          </a:bodyPr>
          <a:lstStyle/>
          <a:p>
            <a:r>
              <a:rPr kumimoji="1" lang="en-US" altLang="ja-JP" sz="1400" dirty="0" smtClean="0"/>
              <a:t>[x&gt;0]</a:t>
            </a:r>
            <a:r>
              <a:rPr lang="ja-JP" altLang="en-US" sz="1400" dirty="0" smtClean="0"/>
              <a:t>　　</a:t>
            </a:r>
            <a:r>
              <a:rPr kumimoji="1" lang="en-US" altLang="ja-JP" sz="1400" dirty="0" smtClean="0"/>
              <a:t>op2</a:t>
            </a:r>
          </a:p>
          <a:p>
            <a:r>
              <a:rPr lang="ja-JP" altLang="en-US" sz="1400" dirty="0" smtClean="0"/>
              <a:t>　　　　</a:t>
            </a:r>
            <a:r>
              <a:rPr lang="en-US" altLang="ja-JP" sz="1400" dirty="0" smtClean="0"/>
              <a:t>(case1)</a:t>
            </a:r>
            <a:endParaRPr kumimoji="1" lang="ja-JP" altLang="en-US" sz="1400" dirty="0"/>
          </a:p>
        </p:txBody>
      </p:sp>
      <p:cxnSp>
        <p:nvCxnSpPr>
          <p:cNvPr id="102" name="カギ線コネクタ 101"/>
          <p:cNvCxnSpPr/>
          <p:nvPr/>
        </p:nvCxnSpPr>
        <p:spPr>
          <a:xfrm>
            <a:off x="3275856" y="5517232"/>
            <a:ext cx="432048" cy="216024"/>
          </a:xfrm>
          <a:prstGeom prst="bentConnector3">
            <a:avLst>
              <a:gd name="adj1" fmla="val 102097"/>
            </a:avLst>
          </a:prstGeom>
          <a:ln w="25400"/>
        </p:spPr>
        <p:style>
          <a:lnRef idx="1">
            <a:schemeClr val="accent1"/>
          </a:lnRef>
          <a:fillRef idx="0">
            <a:schemeClr val="accent1"/>
          </a:fillRef>
          <a:effectRef idx="0">
            <a:schemeClr val="accent1"/>
          </a:effectRef>
          <a:fontRef idx="minor">
            <a:schemeClr val="tx1"/>
          </a:fontRef>
        </p:style>
      </p:cxnSp>
      <p:cxnSp>
        <p:nvCxnSpPr>
          <p:cNvPr id="103" name="直線矢印コネクタ 102"/>
          <p:cNvCxnSpPr/>
          <p:nvPr/>
        </p:nvCxnSpPr>
        <p:spPr>
          <a:xfrm flipH="1">
            <a:off x="3419872" y="5733256"/>
            <a:ext cx="288032"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104" name="乗算記号 103"/>
          <p:cNvSpPr/>
          <p:nvPr/>
        </p:nvSpPr>
        <p:spPr>
          <a:xfrm>
            <a:off x="3275856" y="6281936"/>
            <a:ext cx="576064" cy="576064"/>
          </a:xfrm>
          <a:prstGeom prst="mathMultiply">
            <a:avLst/>
          </a:prstGeom>
          <a:ln w="3175" cmpd="db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5" name="直線コネクタ 104"/>
          <p:cNvCxnSpPr/>
          <p:nvPr/>
        </p:nvCxnSpPr>
        <p:spPr>
          <a:xfrm flipH="1">
            <a:off x="2483768" y="3789040"/>
            <a:ext cx="720080" cy="288032"/>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106" name="テキスト ボックス 105"/>
          <p:cNvSpPr txBox="1"/>
          <p:nvPr/>
        </p:nvSpPr>
        <p:spPr>
          <a:xfrm>
            <a:off x="2267744" y="1916832"/>
            <a:ext cx="1728192" cy="307777"/>
          </a:xfrm>
          <a:prstGeom prst="rect">
            <a:avLst/>
          </a:prstGeom>
          <a:noFill/>
        </p:spPr>
        <p:txBody>
          <a:bodyPr wrap="square" rtlCol="0">
            <a:spAutoFit/>
          </a:bodyPr>
          <a:lstStyle/>
          <a:p>
            <a:r>
              <a:rPr lang="ja-JP" altLang="en-US" sz="1400" dirty="0" smtClean="0"/>
              <a:t>ライフラインの生成</a:t>
            </a:r>
            <a:endParaRPr kumimoji="1" lang="ja-JP" altLang="en-US" sz="1400" dirty="0"/>
          </a:p>
        </p:txBody>
      </p:sp>
      <p:sp>
        <p:nvSpPr>
          <p:cNvPr id="107" name="円弧 106"/>
          <p:cNvSpPr/>
          <p:nvPr/>
        </p:nvSpPr>
        <p:spPr>
          <a:xfrm>
            <a:off x="2195736" y="2204864"/>
            <a:ext cx="576064" cy="648072"/>
          </a:xfrm>
          <a:prstGeom prst="arc">
            <a:avLst>
              <a:gd name="adj1" fmla="val 7506188"/>
              <a:gd name="adj2" fmla="val 16320065"/>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08" name="テキスト ボックス 107"/>
          <p:cNvSpPr txBox="1"/>
          <p:nvPr/>
        </p:nvSpPr>
        <p:spPr>
          <a:xfrm>
            <a:off x="3779912" y="5445224"/>
            <a:ext cx="648072" cy="307777"/>
          </a:xfrm>
          <a:prstGeom prst="rect">
            <a:avLst/>
          </a:prstGeom>
          <a:noFill/>
        </p:spPr>
        <p:txBody>
          <a:bodyPr wrap="square" rtlCol="0">
            <a:spAutoFit/>
          </a:bodyPr>
          <a:lstStyle/>
          <a:p>
            <a:r>
              <a:rPr kumimoji="1" lang="en-US" altLang="ja-JP" sz="1400" dirty="0" smtClean="0"/>
              <a:t>op3</a:t>
            </a:r>
            <a:endParaRPr kumimoji="1" lang="ja-JP" altLang="en-US" sz="1400" dirty="0"/>
          </a:p>
        </p:txBody>
      </p:sp>
      <p:sp>
        <p:nvSpPr>
          <p:cNvPr id="109" name="テキスト ボックス 108"/>
          <p:cNvSpPr txBox="1"/>
          <p:nvPr/>
        </p:nvSpPr>
        <p:spPr>
          <a:xfrm>
            <a:off x="3851920" y="5733256"/>
            <a:ext cx="792088" cy="307777"/>
          </a:xfrm>
          <a:prstGeom prst="rect">
            <a:avLst/>
          </a:prstGeom>
          <a:noFill/>
        </p:spPr>
        <p:txBody>
          <a:bodyPr wrap="square" rtlCol="0">
            <a:spAutoFit/>
          </a:bodyPr>
          <a:lstStyle/>
          <a:p>
            <a:r>
              <a:rPr lang="ja-JP" altLang="en-US" sz="1400" dirty="0" smtClean="0"/>
              <a:t>再帰</a:t>
            </a:r>
            <a:endParaRPr kumimoji="1" lang="ja-JP" altLang="en-US" sz="1400" dirty="0"/>
          </a:p>
        </p:txBody>
      </p:sp>
      <p:sp>
        <p:nvSpPr>
          <p:cNvPr id="110" name="円弧 109"/>
          <p:cNvSpPr/>
          <p:nvPr/>
        </p:nvSpPr>
        <p:spPr>
          <a:xfrm>
            <a:off x="3491880" y="5733256"/>
            <a:ext cx="432048" cy="360040"/>
          </a:xfrm>
          <a:prstGeom prst="arc">
            <a:avLst>
              <a:gd name="adj1" fmla="val 198758"/>
              <a:gd name="adj2" fmla="val 12618062"/>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16" name="正方形/長方形 115"/>
          <p:cNvSpPr/>
          <p:nvPr/>
        </p:nvSpPr>
        <p:spPr>
          <a:xfrm>
            <a:off x="6876256" y="4797152"/>
            <a:ext cx="144016"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4" name="テキスト ボックス 133"/>
          <p:cNvSpPr txBox="1"/>
          <p:nvPr/>
        </p:nvSpPr>
        <p:spPr>
          <a:xfrm>
            <a:off x="3995936" y="6309320"/>
            <a:ext cx="1872208" cy="307777"/>
          </a:xfrm>
          <a:prstGeom prst="rect">
            <a:avLst/>
          </a:prstGeom>
          <a:noFill/>
        </p:spPr>
        <p:txBody>
          <a:bodyPr wrap="square" rtlCol="0">
            <a:spAutoFit/>
          </a:bodyPr>
          <a:lstStyle/>
          <a:p>
            <a:r>
              <a:rPr kumimoji="1" lang="ja-JP" altLang="en-US" sz="1400" dirty="0" smtClean="0"/>
              <a:t>ライフラインの消滅</a:t>
            </a:r>
            <a:endParaRPr kumimoji="1" lang="ja-JP" altLang="en-US" sz="1400" dirty="0"/>
          </a:p>
        </p:txBody>
      </p:sp>
      <p:cxnSp>
        <p:nvCxnSpPr>
          <p:cNvPr id="136" name="直線コネクタ 135"/>
          <p:cNvCxnSpPr>
            <a:stCxn id="134" idx="1"/>
          </p:cNvCxnSpPr>
          <p:nvPr/>
        </p:nvCxnSpPr>
        <p:spPr>
          <a:xfrm flipH="1">
            <a:off x="3419872" y="6463209"/>
            <a:ext cx="576064" cy="88557"/>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139" name="直線矢印コネクタ 138"/>
          <p:cNvCxnSpPr/>
          <p:nvPr/>
        </p:nvCxnSpPr>
        <p:spPr>
          <a:xfrm>
            <a:off x="5148064" y="4797152"/>
            <a:ext cx="1728192"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142" name="テキスト ボックス 141"/>
          <p:cNvSpPr txBox="1"/>
          <p:nvPr/>
        </p:nvSpPr>
        <p:spPr>
          <a:xfrm>
            <a:off x="5436096" y="4293096"/>
            <a:ext cx="1296144" cy="523220"/>
          </a:xfrm>
          <a:prstGeom prst="rect">
            <a:avLst/>
          </a:prstGeom>
          <a:noFill/>
        </p:spPr>
        <p:txBody>
          <a:bodyPr wrap="square" rtlCol="0">
            <a:spAutoFit/>
          </a:bodyPr>
          <a:lstStyle/>
          <a:p>
            <a:r>
              <a:rPr kumimoji="1" lang="en-US" altLang="ja-JP" sz="1400" dirty="0" smtClean="0"/>
              <a:t>[x&lt;=0]</a:t>
            </a:r>
            <a:r>
              <a:rPr lang="ja-JP" altLang="en-US" sz="1400" dirty="0" smtClean="0"/>
              <a:t>　　</a:t>
            </a:r>
            <a:r>
              <a:rPr kumimoji="1" lang="en-US" altLang="ja-JP" sz="1400" dirty="0" smtClean="0"/>
              <a:t>op2</a:t>
            </a:r>
          </a:p>
          <a:p>
            <a:r>
              <a:rPr lang="ja-JP" altLang="en-US" sz="1400" dirty="0" smtClean="0"/>
              <a:t>　　　　</a:t>
            </a:r>
            <a:r>
              <a:rPr lang="en-US" altLang="ja-JP" sz="1400" dirty="0" smtClean="0"/>
              <a:t>(case2)</a:t>
            </a:r>
            <a:endParaRPr kumimoji="1" lang="ja-JP" altLang="en-US" sz="1400" dirty="0"/>
          </a:p>
        </p:txBody>
      </p:sp>
      <p:cxnSp>
        <p:nvCxnSpPr>
          <p:cNvPr id="145" name="直線コネクタ 144"/>
          <p:cNvCxnSpPr/>
          <p:nvPr/>
        </p:nvCxnSpPr>
        <p:spPr>
          <a:xfrm>
            <a:off x="899592" y="4293096"/>
            <a:ext cx="7416824" cy="0"/>
          </a:xfrm>
          <a:prstGeom prst="line">
            <a:avLst/>
          </a:prstGeom>
          <a:ln w="25400">
            <a:solidFill>
              <a:srgbClr val="00B050"/>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32603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619672" y="274638"/>
            <a:ext cx="6048672" cy="1143000"/>
          </a:xfrm>
        </p:spPr>
        <p:txBody>
          <a:bodyPr>
            <a:normAutofit fontScale="90000"/>
          </a:bodyPr>
          <a:lstStyle/>
          <a:p>
            <a:r>
              <a:rPr kumimoji="1" lang="en-US" altLang="ja-JP" dirty="0" smtClean="0"/>
              <a:t>UML1.x </a:t>
            </a:r>
            <a:r>
              <a:rPr kumimoji="1" lang="ja-JP" altLang="en-US" dirty="0" smtClean="0"/>
              <a:t>オブジェクトの表記（</a:t>
            </a:r>
            <a:r>
              <a:rPr kumimoji="1" lang="en-US" altLang="ja-JP" dirty="0" smtClean="0"/>
              <a:t>-</a:t>
            </a:r>
            <a:r>
              <a:rPr kumimoji="1" lang="ja-JP" altLang="en-US" dirty="0" smtClean="0"/>
              <a:t>アドバンス）</a:t>
            </a:r>
            <a:endParaRPr kumimoji="1" lang="ja-JP" altLang="en-US" dirty="0"/>
          </a:p>
        </p:txBody>
      </p:sp>
      <p:sp>
        <p:nvSpPr>
          <p:cNvPr id="3" name="コンテンツ プレースホルダー 2"/>
          <p:cNvSpPr>
            <a:spLocks noGrp="1"/>
          </p:cNvSpPr>
          <p:nvPr>
            <p:ph idx="1"/>
          </p:nvPr>
        </p:nvSpPr>
        <p:spPr>
          <a:xfrm>
            <a:off x="395536" y="1484784"/>
            <a:ext cx="8229600" cy="3936776"/>
          </a:xfrm>
        </p:spPr>
        <p:txBody>
          <a:bodyPr/>
          <a:lstStyle/>
          <a:p>
            <a:r>
              <a:rPr kumimoji="1" lang="ja-JP" altLang="en-US" dirty="0" smtClean="0"/>
              <a:t>オブジェクトの表記には、オブジェクトのみ、オブジェクト名とそのクラス名</a:t>
            </a:r>
            <a:r>
              <a:rPr lang="ja-JP" altLang="en-US" dirty="0"/>
              <a:t>のみ</a:t>
            </a:r>
            <a:r>
              <a:rPr lang="ja-JP" altLang="en-US" dirty="0" smtClean="0"/>
              <a:t>、クラス名のみ</a:t>
            </a:r>
            <a:r>
              <a:rPr lang="en-US" altLang="ja-JP" dirty="0" smtClean="0"/>
              <a:t>(</a:t>
            </a:r>
            <a:r>
              <a:rPr lang="ja-JP" altLang="en-US" dirty="0" smtClean="0"/>
              <a:t>無名オブジェクト</a:t>
            </a:r>
            <a:r>
              <a:rPr lang="en-US" altLang="ja-JP" dirty="0" smtClean="0"/>
              <a:t>)</a:t>
            </a:r>
          </a:p>
          <a:p>
            <a:r>
              <a:rPr kumimoji="1" lang="en-US" altLang="ja-JP" dirty="0" smtClean="0"/>
              <a:t>※</a:t>
            </a:r>
            <a:r>
              <a:rPr kumimoji="1" lang="ja-JP" altLang="en-US" dirty="0" smtClean="0"/>
              <a:t>シーケンスのオブジェクトのところで前述</a:t>
            </a:r>
            <a:endParaRPr kumimoji="1" lang="en-US" altLang="ja-JP" dirty="0" smtClean="0"/>
          </a:p>
          <a:p>
            <a:r>
              <a:rPr lang="ja-JP" altLang="en-US" dirty="0" smtClean="0"/>
              <a:t>表記でオブジェクトのクラスがどこのパッケージに所属しているかを修飾できる</a:t>
            </a:r>
            <a:endParaRPr lang="en-US" altLang="ja-JP" dirty="0"/>
          </a:p>
          <a:p>
            <a:endParaRPr kumimoji="1" lang="ja-JP" altLang="en-US" dirty="0"/>
          </a:p>
        </p:txBody>
      </p:sp>
      <p:sp>
        <p:nvSpPr>
          <p:cNvPr id="4" name="テキスト ボックス 3"/>
          <p:cNvSpPr txBox="1"/>
          <p:nvPr/>
        </p:nvSpPr>
        <p:spPr>
          <a:xfrm>
            <a:off x="1043608" y="4869161"/>
            <a:ext cx="6912768" cy="523220"/>
          </a:xfrm>
          <a:prstGeom prst="rect">
            <a:avLst/>
          </a:prstGeom>
          <a:noFill/>
        </p:spPr>
        <p:txBody>
          <a:bodyPr wrap="square" rtlCol="0">
            <a:spAutoFit/>
          </a:bodyPr>
          <a:lstStyle/>
          <a:p>
            <a:r>
              <a:rPr kumimoji="1" lang="ja-JP" altLang="en-US" sz="2800" dirty="0" smtClean="0"/>
              <a:t>オブジェクト名</a:t>
            </a:r>
            <a:r>
              <a:rPr kumimoji="1" lang="en-US" altLang="ja-JP" sz="2800" dirty="0" smtClean="0"/>
              <a:t>:</a:t>
            </a:r>
            <a:r>
              <a:rPr kumimoji="1" lang="ja-JP" altLang="en-US" sz="2800" dirty="0" smtClean="0"/>
              <a:t>パッケージ名</a:t>
            </a:r>
            <a:r>
              <a:rPr kumimoji="1" lang="en-US" altLang="ja-JP" sz="2800" dirty="0" smtClean="0"/>
              <a:t>::</a:t>
            </a:r>
            <a:r>
              <a:rPr kumimoji="1" lang="ja-JP" altLang="en-US" sz="2800" dirty="0" smtClean="0"/>
              <a:t>クラス名</a:t>
            </a:r>
            <a:endParaRPr kumimoji="1" lang="ja-JP" altLang="en-US" sz="2800" dirty="0"/>
          </a:p>
        </p:txBody>
      </p:sp>
      <p:sp>
        <p:nvSpPr>
          <p:cNvPr id="6" name="正方形/長方形 5"/>
          <p:cNvSpPr/>
          <p:nvPr/>
        </p:nvSpPr>
        <p:spPr>
          <a:xfrm>
            <a:off x="1979712" y="5661248"/>
            <a:ext cx="3600400" cy="50405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smtClean="0"/>
              <a:t>インスタントラーメン</a:t>
            </a:r>
            <a:r>
              <a:rPr lang="en-US" altLang="ja-JP" u="sng" dirty="0" smtClean="0"/>
              <a:t>:</a:t>
            </a:r>
            <a:r>
              <a:rPr lang="ja-JP" altLang="en-US" u="sng" dirty="0" smtClean="0"/>
              <a:t>食品</a:t>
            </a:r>
            <a:r>
              <a:rPr lang="en-US" altLang="ja-JP" u="sng" dirty="0" smtClean="0"/>
              <a:t>::</a:t>
            </a:r>
            <a:r>
              <a:rPr lang="ja-JP" altLang="en-US" u="sng" dirty="0" smtClean="0"/>
              <a:t>商品</a:t>
            </a:r>
            <a:endParaRPr kumimoji="1" lang="ja-JP" altLang="en-US" u="sng" dirty="0"/>
          </a:p>
        </p:txBody>
      </p:sp>
      <p:cxnSp>
        <p:nvCxnSpPr>
          <p:cNvPr id="7" name="直線コネクタ 6"/>
          <p:cNvCxnSpPr/>
          <p:nvPr/>
        </p:nvCxnSpPr>
        <p:spPr>
          <a:xfrm>
            <a:off x="3851920" y="6165304"/>
            <a:ext cx="0" cy="39376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a:xfrm>
            <a:off x="5868144" y="5733256"/>
            <a:ext cx="2808312" cy="646331"/>
          </a:xfrm>
          <a:prstGeom prst="rect">
            <a:avLst/>
          </a:prstGeom>
          <a:noFill/>
        </p:spPr>
        <p:txBody>
          <a:bodyPr wrap="square" rtlCol="0">
            <a:spAutoFit/>
          </a:bodyPr>
          <a:lstStyle/>
          <a:p>
            <a:r>
              <a:rPr kumimoji="1" lang="ja-JP" altLang="en-US" dirty="0" smtClean="0"/>
              <a:t>パッケージ名で修飾された</a:t>
            </a:r>
            <a:endParaRPr kumimoji="1" lang="en-US" altLang="ja-JP" dirty="0" smtClean="0"/>
          </a:p>
          <a:p>
            <a:r>
              <a:rPr kumimoji="1" lang="ja-JP" altLang="en-US" dirty="0" smtClean="0"/>
              <a:t>オブジェクト名</a:t>
            </a:r>
            <a:endParaRPr kumimoji="1" lang="ja-JP" altLang="en-US" dirty="0"/>
          </a:p>
        </p:txBody>
      </p:sp>
    </p:spTree>
    <p:extLst>
      <p:ext uri="{BB962C8B-B14F-4D97-AF65-F5344CB8AC3E}">
        <p14:creationId xmlns:p14="http://schemas.microsoft.com/office/powerpoint/2010/main" val="15171671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smtClean="0"/>
              <a:t>UML1.x</a:t>
            </a:r>
            <a:r>
              <a:rPr kumimoji="1" lang="ja-JP" altLang="en-US" dirty="0" smtClean="0"/>
              <a:t>活性区間</a:t>
            </a:r>
            <a:r>
              <a:rPr kumimoji="1" lang="en-US" altLang="ja-JP" dirty="0" smtClean="0"/>
              <a:t>(</a:t>
            </a:r>
            <a:r>
              <a:rPr kumimoji="1" lang="ja-JP" altLang="en-US" dirty="0" smtClean="0"/>
              <a:t>制御フォーカス</a:t>
            </a:r>
            <a:r>
              <a:rPr kumimoji="1" lang="en-US" altLang="ja-JP" dirty="0" smtClean="0"/>
              <a:t>) UML2.x</a:t>
            </a:r>
            <a:r>
              <a:rPr kumimoji="1" lang="ja-JP" altLang="en-US" dirty="0" smtClean="0"/>
              <a:t>実行指定</a:t>
            </a:r>
            <a:r>
              <a:rPr kumimoji="1" lang="en-US" altLang="ja-JP" dirty="0" smtClean="0"/>
              <a:t>(-</a:t>
            </a:r>
            <a:r>
              <a:rPr kumimoji="1" lang="ja-JP" altLang="en-US" dirty="0" smtClean="0"/>
              <a:t>アドバンス</a:t>
            </a:r>
            <a:r>
              <a:rPr kumimoji="1" lang="en-US" altLang="ja-JP" dirty="0" smtClean="0"/>
              <a:t>)</a:t>
            </a:r>
            <a:endParaRPr kumimoji="1" lang="ja-JP" altLang="en-US" dirty="0"/>
          </a:p>
        </p:txBody>
      </p:sp>
      <p:sp>
        <p:nvSpPr>
          <p:cNvPr id="3" name="コンテンツ プレースホルダー 2"/>
          <p:cNvSpPr>
            <a:spLocks noGrp="1"/>
          </p:cNvSpPr>
          <p:nvPr>
            <p:ph idx="1"/>
          </p:nvPr>
        </p:nvSpPr>
        <p:spPr>
          <a:xfrm>
            <a:off x="251520" y="1600200"/>
            <a:ext cx="8712968" cy="4525963"/>
          </a:xfrm>
        </p:spPr>
        <p:txBody>
          <a:bodyPr/>
          <a:lstStyle/>
          <a:p>
            <a:pPr>
              <a:buNone/>
            </a:pPr>
            <a:r>
              <a:rPr lang="ja-JP" altLang="en-US" dirty="0" smtClean="0"/>
              <a:t>活性区間は次の</a:t>
            </a:r>
            <a:r>
              <a:rPr lang="en-US" altLang="ja-JP" dirty="0" smtClean="0"/>
              <a:t>2</a:t>
            </a:r>
            <a:r>
              <a:rPr lang="ja-JP" altLang="en-US" dirty="0" err="1" smtClean="0"/>
              <a:t>つを</a:t>
            </a:r>
            <a:r>
              <a:rPr lang="ja-JP" altLang="en-US" dirty="0" smtClean="0"/>
              <a:t>表現する</a:t>
            </a:r>
            <a:endParaRPr lang="en-US" altLang="ja-JP" dirty="0" smtClean="0"/>
          </a:p>
          <a:p>
            <a:r>
              <a:rPr lang="ja-JP" altLang="en-US" dirty="0" smtClean="0"/>
              <a:t>オブジェクトがある手続き</a:t>
            </a:r>
            <a:r>
              <a:rPr lang="en-US" altLang="ja-JP" dirty="0" smtClean="0"/>
              <a:t>(</a:t>
            </a:r>
            <a:r>
              <a:rPr lang="ja-JP" altLang="en-US" dirty="0" smtClean="0"/>
              <a:t>操作</a:t>
            </a:r>
            <a:r>
              <a:rPr lang="en-US" altLang="ja-JP" dirty="0" smtClean="0"/>
              <a:t>)</a:t>
            </a:r>
            <a:r>
              <a:rPr lang="ja-JP" altLang="en-US" dirty="0" smtClean="0"/>
              <a:t>を実行する期間</a:t>
            </a:r>
            <a:endParaRPr lang="en-US" altLang="ja-JP" dirty="0" smtClean="0"/>
          </a:p>
          <a:p>
            <a:r>
              <a:rPr kumimoji="1" lang="ja-JP" altLang="en-US" dirty="0" smtClean="0"/>
              <a:t>手続き</a:t>
            </a:r>
            <a:r>
              <a:rPr kumimoji="1" lang="en-US" altLang="ja-JP" dirty="0" smtClean="0"/>
              <a:t>(</a:t>
            </a:r>
            <a:r>
              <a:rPr kumimoji="1" lang="ja-JP" altLang="en-US" dirty="0" smtClean="0"/>
              <a:t>操作</a:t>
            </a:r>
            <a:r>
              <a:rPr kumimoji="1" lang="en-US" altLang="ja-JP" dirty="0" smtClean="0"/>
              <a:t>)</a:t>
            </a:r>
            <a:r>
              <a:rPr kumimoji="1" lang="ja-JP" altLang="en-US" dirty="0" smtClean="0"/>
              <a:t>の実行とその手続きを呼び出す側の制御の関係</a:t>
            </a:r>
            <a:endParaRPr kumimoji="1" lang="ja-JP" altLang="en-US" dirty="0"/>
          </a:p>
        </p:txBody>
      </p:sp>
    </p:spTree>
    <p:extLst>
      <p:ext uri="{BB962C8B-B14F-4D97-AF65-F5344CB8AC3E}">
        <p14:creationId xmlns:p14="http://schemas.microsoft.com/office/powerpoint/2010/main" val="4247517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直線コネクタ 12"/>
          <p:cNvCxnSpPr/>
          <p:nvPr/>
        </p:nvCxnSpPr>
        <p:spPr>
          <a:xfrm>
            <a:off x="5758227" y="3203792"/>
            <a:ext cx="0" cy="3483768"/>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a:stCxn id="17" idx="2"/>
          </p:cNvCxnSpPr>
          <p:nvPr/>
        </p:nvCxnSpPr>
        <p:spPr>
          <a:xfrm flipH="1">
            <a:off x="3958027" y="3185592"/>
            <a:ext cx="1905" cy="3645984"/>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sp>
        <p:nvSpPr>
          <p:cNvPr id="15" name="正方形/長方形 14"/>
          <p:cNvSpPr/>
          <p:nvPr/>
        </p:nvSpPr>
        <p:spPr>
          <a:xfrm>
            <a:off x="3886019" y="3707848"/>
            <a:ext cx="144016" cy="27363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5682386" y="3923872"/>
            <a:ext cx="147849" cy="5099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3093931" y="2555720"/>
            <a:ext cx="1732002" cy="62987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smtClean="0"/>
              <a:t>オブジェクト</a:t>
            </a:r>
            <a:r>
              <a:rPr lang="en-US" altLang="ja-JP" u="sng" dirty="0" smtClean="0"/>
              <a:t>1</a:t>
            </a:r>
          </a:p>
          <a:p>
            <a:pPr algn="ctr"/>
            <a:r>
              <a:rPr lang="en-US" altLang="ja-JP" dirty="0" smtClean="0"/>
              <a:t>:</a:t>
            </a:r>
            <a:r>
              <a:rPr lang="ja-JP" altLang="en-US" u="sng" dirty="0" smtClean="0"/>
              <a:t>クラス</a:t>
            </a:r>
            <a:r>
              <a:rPr lang="en-US" altLang="ja-JP" u="sng" dirty="0" smtClean="0"/>
              <a:t>1</a:t>
            </a:r>
            <a:endParaRPr kumimoji="1" lang="ja-JP" altLang="en-US" u="sng" dirty="0"/>
          </a:p>
        </p:txBody>
      </p:sp>
      <p:sp>
        <p:nvSpPr>
          <p:cNvPr id="18" name="正方形/長方形 17"/>
          <p:cNvSpPr/>
          <p:nvPr/>
        </p:nvSpPr>
        <p:spPr>
          <a:xfrm>
            <a:off x="4966139" y="2555720"/>
            <a:ext cx="1732002" cy="62987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smtClean="0"/>
              <a:t>オブジェクト</a:t>
            </a:r>
            <a:r>
              <a:rPr lang="en-US" altLang="ja-JP" u="sng" dirty="0" smtClean="0"/>
              <a:t>2</a:t>
            </a:r>
          </a:p>
          <a:p>
            <a:pPr algn="ctr"/>
            <a:r>
              <a:rPr lang="en-US" altLang="ja-JP" dirty="0" smtClean="0"/>
              <a:t>:</a:t>
            </a:r>
            <a:r>
              <a:rPr lang="ja-JP" altLang="en-US" u="sng" dirty="0" smtClean="0"/>
              <a:t>クラス</a:t>
            </a:r>
            <a:r>
              <a:rPr lang="en-US" altLang="ja-JP" u="sng" dirty="0" smtClean="0"/>
              <a:t>2</a:t>
            </a:r>
            <a:endParaRPr kumimoji="1" lang="ja-JP" altLang="en-US" u="sng" dirty="0"/>
          </a:p>
        </p:txBody>
      </p:sp>
      <p:sp>
        <p:nvSpPr>
          <p:cNvPr id="19" name="テキスト ボックス 18"/>
          <p:cNvSpPr txBox="1"/>
          <p:nvPr/>
        </p:nvSpPr>
        <p:spPr>
          <a:xfrm>
            <a:off x="3093931" y="3347808"/>
            <a:ext cx="648072" cy="307777"/>
          </a:xfrm>
          <a:prstGeom prst="rect">
            <a:avLst/>
          </a:prstGeom>
          <a:noFill/>
        </p:spPr>
        <p:txBody>
          <a:bodyPr wrap="square" rtlCol="0">
            <a:spAutoFit/>
          </a:bodyPr>
          <a:lstStyle/>
          <a:p>
            <a:r>
              <a:rPr kumimoji="1" lang="en-US" altLang="ja-JP" sz="1400" smtClean="0"/>
              <a:t>foo()</a:t>
            </a:r>
            <a:endParaRPr kumimoji="1" lang="ja-JP" altLang="en-US" sz="1400" dirty="0"/>
          </a:p>
        </p:txBody>
      </p:sp>
      <p:cxnSp>
        <p:nvCxnSpPr>
          <p:cNvPr id="20" name="直線矢印コネクタ 19"/>
          <p:cNvCxnSpPr/>
          <p:nvPr/>
        </p:nvCxnSpPr>
        <p:spPr>
          <a:xfrm flipH="1">
            <a:off x="4030035" y="4427928"/>
            <a:ext cx="1728192" cy="0"/>
          </a:xfrm>
          <a:prstGeom prst="straightConnector1">
            <a:avLst/>
          </a:prstGeom>
          <a:ln w="3175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p:nvPr/>
        </p:nvCxnSpPr>
        <p:spPr>
          <a:xfrm flipH="1">
            <a:off x="4030035" y="6156120"/>
            <a:ext cx="1584176" cy="0"/>
          </a:xfrm>
          <a:prstGeom prst="straightConnector1">
            <a:avLst/>
          </a:prstGeom>
          <a:ln w="3175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p:nvPr/>
        </p:nvCxnSpPr>
        <p:spPr>
          <a:xfrm>
            <a:off x="4030035" y="3923872"/>
            <a:ext cx="1584176"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27" name="正方形/長方形 26"/>
          <p:cNvSpPr/>
          <p:nvPr/>
        </p:nvSpPr>
        <p:spPr>
          <a:xfrm>
            <a:off x="5686219" y="5292024"/>
            <a:ext cx="144016"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9" name="直線矢印コネクタ 28"/>
          <p:cNvCxnSpPr/>
          <p:nvPr/>
        </p:nvCxnSpPr>
        <p:spPr>
          <a:xfrm>
            <a:off x="3958027" y="5292024"/>
            <a:ext cx="1728192"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30" name="テキスト ボックス 29"/>
          <p:cNvSpPr txBox="1"/>
          <p:nvPr/>
        </p:nvSpPr>
        <p:spPr>
          <a:xfrm>
            <a:off x="4318067" y="4931984"/>
            <a:ext cx="1296144" cy="307777"/>
          </a:xfrm>
          <a:prstGeom prst="rect">
            <a:avLst/>
          </a:prstGeom>
          <a:noFill/>
        </p:spPr>
        <p:txBody>
          <a:bodyPr wrap="square" rtlCol="0">
            <a:spAutoFit/>
          </a:bodyPr>
          <a:lstStyle/>
          <a:p>
            <a:r>
              <a:rPr lang="en-US" altLang="ja-JP" sz="1400" dirty="0" smtClean="0"/>
              <a:t>Message2()</a:t>
            </a:r>
            <a:endParaRPr kumimoji="1" lang="ja-JP" altLang="en-US" sz="1400" dirty="0"/>
          </a:p>
        </p:txBody>
      </p:sp>
      <p:cxnSp>
        <p:nvCxnSpPr>
          <p:cNvPr id="31" name="直線矢印コネクタ 30"/>
          <p:cNvCxnSpPr/>
          <p:nvPr/>
        </p:nvCxnSpPr>
        <p:spPr>
          <a:xfrm>
            <a:off x="2805899" y="3707848"/>
            <a:ext cx="1008112"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33" name="右中かっこ 32"/>
          <p:cNvSpPr/>
          <p:nvPr/>
        </p:nvSpPr>
        <p:spPr>
          <a:xfrm>
            <a:off x="5902243" y="4355920"/>
            <a:ext cx="288032" cy="1296144"/>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4" name="テキスト ボックス 33"/>
          <p:cNvSpPr txBox="1"/>
          <p:nvPr/>
        </p:nvSpPr>
        <p:spPr>
          <a:xfrm>
            <a:off x="4318067" y="3563832"/>
            <a:ext cx="1296144" cy="307777"/>
          </a:xfrm>
          <a:prstGeom prst="rect">
            <a:avLst/>
          </a:prstGeom>
          <a:noFill/>
        </p:spPr>
        <p:txBody>
          <a:bodyPr wrap="square" rtlCol="0">
            <a:spAutoFit/>
          </a:bodyPr>
          <a:lstStyle/>
          <a:p>
            <a:r>
              <a:rPr lang="en-US" altLang="ja-JP" sz="1400" dirty="0" smtClean="0"/>
              <a:t>Message1()</a:t>
            </a:r>
            <a:endParaRPr kumimoji="1" lang="ja-JP" altLang="en-US" sz="1400" dirty="0"/>
          </a:p>
        </p:txBody>
      </p:sp>
      <p:sp>
        <p:nvSpPr>
          <p:cNvPr id="35" name="テキスト ボックス 34"/>
          <p:cNvSpPr txBox="1"/>
          <p:nvPr/>
        </p:nvSpPr>
        <p:spPr>
          <a:xfrm>
            <a:off x="4606099" y="4499936"/>
            <a:ext cx="720080" cy="307777"/>
          </a:xfrm>
          <a:prstGeom prst="rect">
            <a:avLst/>
          </a:prstGeom>
          <a:noFill/>
        </p:spPr>
        <p:txBody>
          <a:bodyPr wrap="square" rtlCol="0">
            <a:spAutoFit/>
          </a:bodyPr>
          <a:lstStyle/>
          <a:p>
            <a:r>
              <a:rPr lang="en-US" altLang="ja-JP" sz="1400" dirty="0" smtClean="0"/>
              <a:t>R1</a:t>
            </a:r>
            <a:endParaRPr kumimoji="1" lang="ja-JP" altLang="en-US" sz="1400" dirty="0"/>
          </a:p>
        </p:txBody>
      </p:sp>
      <p:sp>
        <p:nvSpPr>
          <p:cNvPr id="36" name="テキスト ボックス 35"/>
          <p:cNvSpPr txBox="1"/>
          <p:nvPr/>
        </p:nvSpPr>
        <p:spPr>
          <a:xfrm>
            <a:off x="4534091" y="6228128"/>
            <a:ext cx="720080" cy="307777"/>
          </a:xfrm>
          <a:prstGeom prst="rect">
            <a:avLst/>
          </a:prstGeom>
          <a:noFill/>
        </p:spPr>
        <p:txBody>
          <a:bodyPr wrap="square" rtlCol="0">
            <a:spAutoFit/>
          </a:bodyPr>
          <a:lstStyle/>
          <a:p>
            <a:r>
              <a:rPr lang="en-US" altLang="ja-JP" sz="1400" dirty="0" smtClean="0"/>
              <a:t>R2</a:t>
            </a:r>
            <a:endParaRPr kumimoji="1" lang="ja-JP" altLang="en-US" sz="1400" dirty="0"/>
          </a:p>
        </p:txBody>
      </p:sp>
      <p:sp>
        <p:nvSpPr>
          <p:cNvPr id="37" name="テキスト ボックス 36"/>
          <p:cNvSpPr txBox="1"/>
          <p:nvPr/>
        </p:nvSpPr>
        <p:spPr>
          <a:xfrm>
            <a:off x="6334291" y="4815352"/>
            <a:ext cx="1368152" cy="307777"/>
          </a:xfrm>
          <a:prstGeom prst="rect">
            <a:avLst/>
          </a:prstGeom>
          <a:noFill/>
        </p:spPr>
        <p:txBody>
          <a:bodyPr wrap="square" rtlCol="0">
            <a:spAutoFit/>
          </a:bodyPr>
          <a:lstStyle/>
          <a:p>
            <a:r>
              <a:rPr lang="ja-JP" altLang="en-US" sz="1400" dirty="0" smtClean="0"/>
              <a:t>実行する期間</a:t>
            </a:r>
            <a:endParaRPr kumimoji="1" lang="ja-JP" altLang="en-US" sz="1400" dirty="0"/>
          </a:p>
        </p:txBody>
      </p:sp>
      <p:sp>
        <p:nvSpPr>
          <p:cNvPr id="43" name="コンテンツ プレースホルダー 2"/>
          <p:cNvSpPr txBox="1">
            <a:spLocks/>
          </p:cNvSpPr>
          <p:nvPr/>
        </p:nvSpPr>
        <p:spPr>
          <a:xfrm>
            <a:off x="395536" y="764704"/>
            <a:ext cx="8363272" cy="604663"/>
          </a:xfrm>
          <a:prstGeom prst="rect">
            <a:avLst/>
          </a:prstGeom>
        </p:spPr>
        <p:txBody>
          <a:bodyPr vert="horz" lIns="91440" tIns="45720" rIns="91440" bIns="45720" rtlCol="0">
            <a:normAutofit fontScale="775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3200" b="0" i="0" u="none" strike="noStrike" kern="1200" cap="none" spc="0" normalizeH="0" baseline="0" noProof="0" dirty="0" smtClean="0">
                <a:ln>
                  <a:noFill/>
                </a:ln>
                <a:solidFill>
                  <a:schemeClr val="tx1"/>
                </a:solidFill>
                <a:effectLst/>
                <a:uLnTx/>
                <a:uFillTx/>
                <a:latin typeface="+mn-lt"/>
                <a:ea typeface="+mn-ea"/>
                <a:cs typeface="+mn-cs"/>
              </a:rPr>
              <a:t>活性区間により操作の実行する期間を表現したシーケンス図</a:t>
            </a:r>
            <a:endParaRPr kumimoji="1" lang="ja-JP" alt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22" name="正方形/長方形 21"/>
          <p:cNvSpPr/>
          <p:nvPr/>
        </p:nvSpPr>
        <p:spPr>
          <a:xfrm>
            <a:off x="1403648" y="1369367"/>
            <a:ext cx="5328592" cy="923330"/>
          </a:xfrm>
          <a:prstGeom prst="rect">
            <a:avLst/>
          </a:prstGeom>
        </p:spPr>
        <p:txBody>
          <a:bodyPr wrap="square">
            <a:spAutoFit/>
          </a:bodyPr>
          <a:lstStyle/>
          <a:p>
            <a:r>
              <a:rPr lang="ja-JP" altLang="en-US" dirty="0" smtClean="0"/>
              <a:t>○オブジェクトがある手続き</a:t>
            </a:r>
            <a:r>
              <a:rPr lang="en-US" altLang="ja-JP" dirty="0" smtClean="0"/>
              <a:t>(</a:t>
            </a:r>
            <a:r>
              <a:rPr lang="ja-JP" altLang="en-US" dirty="0" smtClean="0"/>
              <a:t>操作</a:t>
            </a:r>
            <a:r>
              <a:rPr lang="en-US" altLang="ja-JP" dirty="0" smtClean="0"/>
              <a:t>)</a:t>
            </a:r>
            <a:r>
              <a:rPr lang="ja-JP" altLang="en-US" dirty="0" smtClean="0"/>
              <a:t>を実行する期間</a:t>
            </a:r>
            <a:endParaRPr lang="en-US" altLang="ja-JP" dirty="0" smtClean="0"/>
          </a:p>
          <a:p>
            <a:r>
              <a:rPr lang="ja-JP" altLang="en-US" dirty="0" smtClean="0"/>
              <a:t>メッセージ</a:t>
            </a:r>
            <a:r>
              <a:rPr lang="en-US" altLang="ja-JP" dirty="0" smtClean="0"/>
              <a:t>2</a:t>
            </a:r>
            <a:r>
              <a:rPr lang="ja-JP" altLang="en-US" dirty="0" smtClean="0"/>
              <a:t>はメッセージ</a:t>
            </a:r>
            <a:r>
              <a:rPr lang="en-US" altLang="ja-JP" dirty="0" smtClean="0"/>
              <a:t>1</a:t>
            </a:r>
            <a:r>
              <a:rPr lang="ja-JP" altLang="en-US" dirty="0" smtClean="0"/>
              <a:t>の活性区間の長さの</a:t>
            </a:r>
            <a:r>
              <a:rPr lang="en-US" altLang="ja-JP" dirty="0" smtClean="0"/>
              <a:t>2</a:t>
            </a:r>
            <a:r>
              <a:rPr lang="ja-JP" altLang="en-US" dirty="0" smtClean="0"/>
              <a:t>倍</a:t>
            </a:r>
            <a:endParaRPr lang="en-US" altLang="ja-JP" dirty="0" smtClean="0"/>
          </a:p>
          <a:p>
            <a:r>
              <a:rPr lang="en-US" altLang="ja-JP" dirty="0"/>
              <a:t>2</a:t>
            </a:r>
            <a:r>
              <a:rPr lang="ja-JP" altLang="en-US" dirty="0"/>
              <a:t>倍</a:t>
            </a:r>
            <a:r>
              <a:rPr lang="ja-JP" altLang="en-US" dirty="0" smtClean="0"/>
              <a:t>の処理時間がかかる</a:t>
            </a:r>
            <a:endParaRPr lang="en-US" altLang="ja-JP" dirty="0" smtClean="0"/>
          </a:p>
        </p:txBody>
      </p:sp>
      <p:sp>
        <p:nvSpPr>
          <p:cNvPr id="24" name="正方形/長方形 23"/>
          <p:cNvSpPr/>
          <p:nvPr/>
        </p:nvSpPr>
        <p:spPr>
          <a:xfrm>
            <a:off x="865493" y="4211792"/>
            <a:ext cx="2228438" cy="923330"/>
          </a:xfrm>
          <a:prstGeom prst="rect">
            <a:avLst/>
          </a:prstGeom>
        </p:spPr>
        <p:txBody>
          <a:bodyPr wrap="square">
            <a:spAutoFit/>
          </a:bodyPr>
          <a:lstStyle/>
          <a:p>
            <a:r>
              <a:rPr lang="en-US" altLang="ja-JP" dirty="0" smtClean="0"/>
              <a:t>foo()</a:t>
            </a:r>
            <a:r>
              <a:rPr lang="ja-JP" altLang="en-US" dirty="0" smtClean="0"/>
              <a:t>の実行期間にはメッセージ</a:t>
            </a:r>
            <a:r>
              <a:rPr lang="en-US" altLang="ja-JP" dirty="0" smtClean="0"/>
              <a:t>1</a:t>
            </a:r>
            <a:r>
              <a:rPr lang="ja-JP" altLang="en-US" dirty="0" err="1" smtClean="0"/>
              <a:t>、</a:t>
            </a:r>
            <a:r>
              <a:rPr lang="en-US" altLang="ja-JP" dirty="0" smtClean="0"/>
              <a:t>2</a:t>
            </a:r>
            <a:r>
              <a:rPr lang="ja-JP" altLang="en-US" dirty="0" smtClean="0"/>
              <a:t>の実行期間が含まれる</a:t>
            </a:r>
            <a:endParaRPr lang="en-US" altLang="ja-JP" dirty="0" smtClean="0"/>
          </a:p>
        </p:txBody>
      </p:sp>
    </p:spTree>
    <p:extLst>
      <p:ext uri="{BB962C8B-B14F-4D97-AF65-F5344CB8AC3E}">
        <p14:creationId xmlns:p14="http://schemas.microsoft.com/office/powerpoint/2010/main" val="36541230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67544" y="980728"/>
            <a:ext cx="8229600" cy="460648"/>
          </a:xfrm>
        </p:spPr>
        <p:txBody>
          <a:bodyPr>
            <a:normAutofit fontScale="77500" lnSpcReduction="20000"/>
          </a:bodyPr>
          <a:lstStyle/>
          <a:p>
            <a:pPr>
              <a:buNone/>
            </a:pPr>
            <a:r>
              <a:rPr lang="ja-JP" altLang="en-US" dirty="0" smtClean="0"/>
              <a:t>活性区間により操作の制御関係を表現したシーケンス図</a:t>
            </a:r>
            <a:endParaRPr kumimoji="1" lang="ja-JP" altLang="en-US" dirty="0"/>
          </a:p>
        </p:txBody>
      </p:sp>
      <p:cxnSp>
        <p:nvCxnSpPr>
          <p:cNvPr id="4" name="直線コネクタ 3"/>
          <p:cNvCxnSpPr/>
          <p:nvPr/>
        </p:nvCxnSpPr>
        <p:spPr>
          <a:xfrm>
            <a:off x="6804248" y="2996952"/>
            <a:ext cx="0" cy="3483768"/>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5" name="直線コネクタ 4"/>
          <p:cNvCxnSpPr>
            <a:stCxn id="8" idx="2"/>
          </p:cNvCxnSpPr>
          <p:nvPr/>
        </p:nvCxnSpPr>
        <p:spPr>
          <a:xfrm flipH="1">
            <a:off x="5004048" y="2978752"/>
            <a:ext cx="1905" cy="3645984"/>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sp>
        <p:nvSpPr>
          <p:cNvPr id="6" name="正方形/長方形 5"/>
          <p:cNvSpPr/>
          <p:nvPr/>
        </p:nvSpPr>
        <p:spPr>
          <a:xfrm>
            <a:off x="4932040" y="3501008"/>
            <a:ext cx="144016" cy="27363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6728407" y="3717032"/>
            <a:ext cx="147849" cy="5099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4139952" y="2348880"/>
            <a:ext cx="1732002" cy="62987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smtClean="0"/>
              <a:t>オブジェクト</a:t>
            </a:r>
            <a:r>
              <a:rPr lang="en-US" altLang="ja-JP" u="sng" dirty="0" smtClean="0"/>
              <a:t>1</a:t>
            </a:r>
          </a:p>
          <a:p>
            <a:pPr algn="ctr"/>
            <a:r>
              <a:rPr lang="en-US" altLang="ja-JP" dirty="0" smtClean="0"/>
              <a:t>:</a:t>
            </a:r>
            <a:r>
              <a:rPr lang="ja-JP" altLang="en-US" u="sng" dirty="0" smtClean="0"/>
              <a:t>クラス</a:t>
            </a:r>
            <a:r>
              <a:rPr lang="en-US" altLang="ja-JP" u="sng" dirty="0" smtClean="0"/>
              <a:t>1</a:t>
            </a:r>
            <a:endParaRPr kumimoji="1" lang="ja-JP" altLang="en-US" u="sng" dirty="0"/>
          </a:p>
        </p:txBody>
      </p:sp>
      <p:sp>
        <p:nvSpPr>
          <p:cNvPr id="9" name="正方形/長方形 8"/>
          <p:cNvSpPr/>
          <p:nvPr/>
        </p:nvSpPr>
        <p:spPr>
          <a:xfrm>
            <a:off x="6012160" y="2348880"/>
            <a:ext cx="1732002" cy="62987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smtClean="0"/>
              <a:t>オブジェクト</a:t>
            </a:r>
            <a:r>
              <a:rPr lang="en-US" altLang="ja-JP" u="sng" dirty="0" smtClean="0"/>
              <a:t>2</a:t>
            </a:r>
          </a:p>
          <a:p>
            <a:pPr algn="ctr"/>
            <a:r>
              <a:rPr lang="en-US" altLang="ja-JP" dirty="0" smtClean="0"/>
              <a:t>:</a:t>
            </a:r>
            <a:r>
              <a:rPr lang="ja-JP" altLang="en-US" u="sng" dirty="0" smtClean="0"/>
              <a:t>クラス</a:t>
            </a:r>
            <a:r>
              <a:rPr lang="en-US" altLang="ja-JP" u="sng" dirty="0" smtClean="0"/>
              <a:t>2</a:t>
            </a:r>
            <a:endParaRPr kumimoji="1" lang="ja-JP" altLang="en-US" u="sng" dirty="0"/>
          </a:p>
        </p:txBody>
      </p:sp>
      <p:cxnSp>
        <p:nvCxnSpPr>
          <p:cNvPr id="11" name="直線矢印コネクタ 10"/>
          <p:cNvCxnSpPr/>
          <p:nvPr/>
        </p:nvCxnSpPr>
        <p:spPr>
          <a:xfrm flipH="1">
            <a:off x="5076056" y="4221088"/>
            <a:ext cx="1728192" cy="0"/>
          </a:xfrm>
          <a:prstGeom prst="straightConnector1">
            <a:avLst/>
          </a:prstGeom>
          <a:ln w="3175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p:nvPr/>
        </p:nvCxnSpPr>
        <p:spPr>
          <a:xfrm flipH="1">
            <a:off x="5076056" y="5949280"/>
            <a:ext cx="1584176" cy="0"/>
          </a:xfrm>
          <a:prstGeom prst="straightConnector1">
            <a:avLst/>
          </a:prstGeom>
          <a:ln w="3175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p:nvPr/>
        </p:nvCxnSpPr>
        <p:spPr>
          <a:xfrm>
            <a:off x="5076056" y="3717032"/>
            <a:ext cx="1584176"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14" name="正方形/長方形 13"/>
          <p:cNvSpPr/>
          <p:nvPr/>
        </p:nvSpPr>
        <p:spPr>
          <a:xfrm>
            <a:off x="6732240" y="5085184"/>
            <a:ext cx="144016"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 name="直線矢印コネクタ 14"/>
          <p:cNvCxnSpPr/>
          <p:nvPr/>
        </p:nvCxnSpPr>
        <p:spPr>
          <a:xfrm>
            <a:off x="5004048" y="5085184"/>
            <a:ext cx="1728192"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5364088" y="4725144"/>
            <a:ext cx="1296144" cy="307777"/>
          </a:xfrm>
          <a:prstGeom prst="rect">
            <a:avLst/>
          </a:prstGeom>
          <a:noFill/>
        </p:spPr>
        <p:txBody>
          <a:bodyPr wrap="square" rtlCol="0">
            <a:spAutoFit/>
          </a:bodyPr>
          <a:lstStyle/>
          <a:p>
            <a:r>
              <a:rPr lang="en-US" altLang="ja-JP" sz="1400" dirty="0" smtClean="0"/>
              <a:t>Message3()</a:t>
            </a:r>
            <a:endParaRPr kumimoji="1" lang="ja-JP" altLang="en-US" sz="1400" dirty="0"/>
          </a:p>
        </p:txBody>
      </p:sp>
      <p:cxnSp>
        <p:nvCxnSpPr>
          <p:cNvPr id="17" name="直線矢印コネクタ 16"/>
          <p:cNvCxnSpPr/>
          <p:nvPr/>
        </p:nvCxnSpPr>
        <p:spPr>
          <a:xfrm>
            <a:off x="3059832" y="3501008"/>
            <a:ext cx="1800200"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5364088" y="3356992"/>
            <a:ext cx="1296144" cy="307777"/>
          </a:xfrm>
          <a:prstGeom prst="rect">
            <a:avLst/>
          </a:prstGeom>
          <a:noFill/>
        </p:spPr>
        <p:txBody>
          <a:bodyPr wrap="square" rtlCol="0">
            <a:spAutoFit/>
          </a:bodyPr>
          <a:lstStyle/>
          <a:p>
            <a:r>
              <a:rPr lang="en-US" altLang="ja-JP" sz="1400" dirty="0" smtClean="0"/>
              <a:t>Message2()</a:t>
            </a:r>
            <a:endParaRPr kumimoji="1" lang="ja-JP" altLang="en-US" sz="1400" dirty="0"/>
          </a:p>
        </p:txBody>
      </p:sp>
      <p:sp>
        <p:nvSpPr>
          <p:cNvPr id="20" name="テキスト ボックス 19"/>
          <p:cNvSpPr txBox="1"/>
          <p:nvPr/>
        </p:nvSpPr>
        <p:spPr>
          <a:xfrm>
            <a:off x="5652120" y="4293096"/>
            <a:ext cx="720080" cy="307777"/>
          </a:xfrm>
          <a:prstGeom prst="rect">
            <a:avLst/>
          </a:prstGeom>
          <a:noFill/>
        </p:spPr>
        <p:txBody>
          <a:bodyPr wrap="square" rtlCol="0">
            <a:spAutoFit/>
          </a:bodyPr>
          <a:lstStyle/>
          <a:p>
            <a:r>
              <a:rPr lang="en-US" altLang="ja-JP" sz="1400" dirty="0" smtClean="0"/>
              <a:t>R2</a:t>
            </a:r>
            <a:endParaRPr kumimoji="1" lang="ja-JP" altLang="en-US" sz="1400" dirty="0"/>
          </a:p>
        </p:txBody>
      </p:sp>
      <p:sp>
        <p:nvSpPr>
          <p:cNvPr id="21" name="テキスト ボックス 20"/>
          <p:cNvSpPr txBox="1"/>
          <p:nvPr/>
        </p:nvSpPr>
        <p:spPr>
          <a:xfrm>
            <a:off x="5580112" y="6021288"/>
            <a:ext cx="720080" cy="307777"/>
          </a:xfrm>
          <a:prstGeom prst="rect">
            <a:avLst/>
          </a:prstGeom>
          <a:noFill/>
        </p:spPr>
        <p:txBody>
          <a:bodyPr wrap="square" rtlCol="0">
            <a:spAutoFit/>
          </a:bodyPr>
          <a:lstStyle/>
          <a:p>
            <a:r>
              <a:rPr lang="en-US" altLang="ja-JP" sz="1400" dirty="0" smtClean="0"/>
              <a:t>R3</a:t>
            </a:r>
            <a:endParaRPr kumimoji="1" lang="ja-JP" altLang="en-US" sz="1400" dirty="0"/>
          </a:p>
        </p:txBody>
      </p:sp>
      <p:cxnSp>
        <p:nvCxnSpPr>
          <p:cNvPr id="23" name="直線コネクタ 22"/>
          <p:cNvCxnSpPr>
            <a:stCxn id="25" idx="2"/>
          </p:cNvCxnSpPr>
          <p:nvPr/>
        </p:nvCxnSpPr>
        <p:spPr>
          <a:xfrm flipH="1">
            <a:off x="2915816" y="2978752"/>
            <a:ext cx="1905" cy="3645984"/>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sp>
        <p:nvSpPr>
          <p:cNvPr id="24" name="正方形/長方形 23"/>
          <p:cNvSpPr/>
          <p:nvPr/>
        </p:nvSpPr>
        <p:spPr>
          <a:xfrm>
            <a:off x="2843808" y="3501008"/>
            <a:ext cx="144016" cy="27363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2051720" y="2348880"/>
            <a:ext cx="1732002" cy="62987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smtClean="0"/>
              <a:t>オブジェクト</a:t>
            </a:r>
            <a:r>
              <a:rPr lang="en-US" altLang="ja-JP" u="sng" dirty="0" smtClean="0"/>
              <a:t>1</a:t>
            </a:r>
          </a:p>
          <a:p>
            <a:pPr algn="ctr"/>
            <a:r>
              <a:rPr lang="en-US" altLang="ja-JP" dirty="0" smtClean="0"/>
              <a:t>:</a:t>
            </a:r>
            <a:r>
              <a:rPr lang="ja-JP" altLang="en-US" u="sng" dirty="0" smtClean="0"/>
              <a:t>クラス</a:t>
            </a:r>
            <a:r>
              <a:rPr lang="en-US" altLang="ja-JP" u="sng" dirty="0" smtClean="0"/>
              <a:t>1</a:t>
            </a:r>
            <a:endParaRPr kumimoji="1" lang="ja-JP" altLang="en-US" u="sng" dirty="0"/>
          </a:p>
        </p:txBody>
      </p:sp>
      <p:sp>
        <p:nvSpPr>
          <p:cNvPr id="26" name="テキスト ボックス 25"/>
          <p:cNvSpPr txBox="1"/>
          <p:nvPr/>
        </p:nvSpPr>
        <p:spPr>
          <a:xfrm>
            <a:off x="2051720" y="3140968"/>
            <a:ext cx="648072" cy="307777"/>
          </a:xfrm>
          <a:prstGeom prst="rect">
            <a:avLst/>
          </a:prstGeom>
          <a:noFill/>
        </p:spPr>
        <p:txBody>
          <a:bodyPr wrap="square" rtlCol="0">
            <a:spAutoFit/>
          </a:bodyPr>
          <a:lstStyle/>
          <a:p>
            <a:r>
              <a:rPr kumimoji="1" lang="en-US" altLang="ja-JP" sz="1400" smtClean="0"/>
              <a:t>foo()</a:t>
            </a:r>
            <a:endParaRPr kumimoji="1" lang="ja-JP" altLang="en-US" sz="1400" dirty="0"/>
          </a:p>
        </p:txBody>
      </p:sp>
      <p:sp>
        <p:nvSpPr>
          <p:cNvPr id="32" name="テキスト ボックス 31"/>
          <p:cNvSpPr txBox="1"/>
          <p:nvPr/>
        </p:nvSpPr>
        <p:spPr>
          <a:xfrm>
            <a:off x="3419872" y="3140968"/>
            <a:ext cx="1296144" cy="307777"/>
          </a:xfrm>
          <a:prstGeom prst="rect">
            <a:avLst/>
          </a:prstGeom>
          <a:noFill/>
        </p:spPr>
        <p:txBody>
          <a:bodyPr wrap="square" rtlCol="0">
            <a:spAutoFit/>
          </a:bodyPr>
          <a:lstStyle/>
          <a:p>
            <a:r>
              <a:rPr lang="en-US" altLang="ja-JP" sz="1400" dirty="0" smtClean="0"/>
              <a:t>Message1()</a:t>
            </a:r>
            <a:endParaRPr kumimoji="1" lang="ja-JP" altLang="en-US" sz="1400" dirty="0"/>
          </a:p>
        </p:txBody>
      </p:sp>
      <p:cxnSp>
        <p:nvCxnSpPr>
          <p:cNvPr id="33" name="直線矢印コネクタ 32"/>
          <p:cNvCxnSpPr/>
          <p:nvPr/>
        </p:nvCxnSpPr>
        <p:spPr>
          <a:xfrm flipH="1">
            <a:off x="2987824" y="6165304"/>
            <a:ext cx="1944216" cy="0"/>
          </a:xfrm>
          <a:prstGeom prst="straightConnector1">
            <a:avLst/>
          </a:prstGeom>
          <a:ln w="31750">
            <a:prstDash val="sysDash"/>
            <a:tailEnd type="arrow"/>
          </a:ln>
        </p:spPr>
        <p:style>
          <a:lnRef idx="1">
            <a:schemeClr val="accent1"/>
          </a:lnRef>
          <a:fillRef idx="0">
            <a:schemeClr val="accent1"/>
          </a:fillRef>
          <a:effectRef idx="0">
            <a:schemeClr val="accent1"/>
          </a:effectRef>
          <a:fontRef idx="minor">
            <a:schemeClr val="tx1"/>
          </a:fontRef>
        </p:style>
      </p:cxnSp>
      <p:sp>
        <p:nvSpPr>
          <p:cNvPr id="35" name="テキスト ボックス 34"/>
          <p:cNvSpPr txBox="1"/>
          <p:nvPr/>
        </p:nvSpPr>
        <p:spPr>
          <a:xfrm>
            <a:off x="3779912" y="6309320"/>
            <a:ext cx="720080" cy="307777"/>
          </a:xfrm>
          <a:prstGeom prst="rect">
            <a:avLst/>
          </a:prstGeom>
          <a:noFill/>
        </p:spPr>
        <p:txBody>
          <a:bodyPr wrap="square" rtlCol="0">
            <a:spAutoFit/>
          </a:bodyPr>
          <a:lstStyle/>
          <a:p>
            <a:r>
              <a:rPr lang="en-US" altLang="ja-JP" sz="1400" dirty="0" smtClean="0"/>
              <a:t>R1</a:t>
            </a:r>
            <a:endParaRPr kumimoji="1" lang="ja-JP" altLang="en-US" sz="1400" dirty="0"/>
          </a:p>
        </p:txBody>
      </p:sp>
      <p:cxnSp>
        <p:nvCxnSpPr>
          <p:cNvPr id="36" name="直線矢印コネクタ 35"/>
          <p:cNvCxnSpPr/>
          <p:nvPr/>
        </p:nvCxnSpPr>
        <p:spPr>
          <a:xfrm>
            <a:off x="1907704" y="3501008"/>
            <a:ext cx="864096"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27" name="正方形/長方形 26"/>
          <p:cNvSpPr/>
          <p:nvPr/>
        </p:nvSpPr>
        <p:spPr>
          <a:xfrm>
            <a:off x="1234092" y="1738699"/>
            <a:ext cx="6484530" cy="369332"/>
          </a:xfrm>
          <a:prstGeom prst="rect">
            <a:avLst/>
          </a:prstGeom>
        </p:spPr>
        <p:txBody>
          <a:bodyPr wrap="square">
            <a:spAutoFit/>
          </a:bodyPr>
          <a:lstStyle/>
          <a:p>
            <a:r>
              <a:rPr lang="ja-JP" altLang="en-US" dirty="0" smtClean="0"/>
              <a:t>○手続き</a:t>
            </a:r>
            <a:r>
              <a:rPr lang="en-US" altLang="ja-JP" dirty="0" smtClean="0"/>
              <a:t>(</a:t>
            </a:r>
            <a:r>
              <a:rPr lang="ja-JP" altLang="en-US" dirty="0" smtClean="0"/>
              <a:t>操作</a:t>
            </a:r>
            <a:r>
              <a:rPr lang="en-US" altLang="ja-JP" dirty="0" smtClean="0"/>
              <a:t>)</a:t>
            </a:r>
            <a:r>
              <a:rPr lang="ja-JP" altLang="en-US" dirty="0" smtClean="0"/>
              <a:t>の実行とその手続き呼び出す側の制御の関係</a:t>
            </a:r>
            <a:endParaRPr lang="en-US" altLang="ja-JP" dirty="0" smtClean="0"/>
          </a:p>
        </p:txBody>
      </p:sp>
      <p:sp>
        <p:nvSpPr>
          <p:cNvPr id="28" name="正方形/長方形 27"/>
          <p:cNvSpPr/>
          <p:nvPr/>
        </p:nvSpPr>
        <p:spPr>
          <a:xfrm>
            <a:off x="323528" y="4097086"/>
            <a:ext cx="2228438" cy="1200329"/>
          </a:xfrm>
          <a:prstGeom prst="rect">
            <a:avLst/>
          </a:prstGeom>
        </p:spPr>
        <p:txBody>
          <a:bodyPr wrap="square">
            <a:spAutoFit/>
          </a:bodyPr>
          <a:lstStyle/>
          <a:p>
            <a:r>
              <a:rPr lang="en-US" altLang="ja-JP" dirty="0" smtClean="0"/>
              <a:t>foo()</a:t>
            </a:r>
            <a:r>
              <a:rPr lang="ja-JP" altLang="en-US" dirty="0" smtClean="0"/>
              <a:t>は</a:t>
            </a:r>
            <a:r>
              <a:rPr lang="en-US" altLang="ja-JP" dirty="0" smtClean="0"/>
              <a:t>R1</a:t>
            </a:r>
            <a:r>
              <a:rPr lang="ja-JP" altLang="en-US" dirty="0"/>
              <a:t>が</a:t>
            </a:r>
            <a:r>
              <a:rPr lang="ja-JP" altLang="en-US" dirty="0" smtClean="0"/>
              <a:t>戻り値として返ってくるまでの期間を制御</a:t>
            </a:r>
            <a:endParaRPr lang="en-US" altLang="ja-JP" dirty="0" smtClean="0"/>
          </a:p>
          <a:p>
            <a:endParaRPr lang="en-US" altLang="ja-JP" dirty="0" smtClean="0"/>
          </a:p>
        </p:txBody>
      </p:sp>
      <p:sp>
        <p:nvSpPr>
          <p:cNvPr id="29" name="正方形/長方形 28"/>
          <p:cNvSpPr/>
          <p:nvPr/>
        </p:nvSpPr>
        <p:spPr>
          <a:xfrm>
            <a:off x="3039779" y="3884855"/>
            <a:ext cx="1995998" cy="1477328"/>
          </a:xfrm>
          <a:prstGeom prst="rect">
            <a:avLst/>
          </a:prstGeom>
        </p:spPr>
        <p:txBody>
          <a:bodyPr wrap="square">
            <a:spAutoFit/>
          </a:bodyPr>
          <a:lstStyle/>
          <a:p>
            <a:r>
              <a:rPr lang="en-US" altLang="ja-JP" dirty="0" smtClean="0"/>
              <a:t>Message1()</a:t>
            </a:r>
            <a:r>
              <a:rPr lang="ja-JP" altLang="en-US" dirty="0" smtClean="0"/>
              <a:t>は</a:t>
            </a:r>
            <a:r>
              <a:rPr lang="en-US" altLang="ja-JP" dirty="0" smtClean="0"/>
              <a:t>R2,R3</a:t>
            </a:r>
            <a:r>
              <a:rPr lang="ja-JP" altLang="en-US" dirty="0" smtClean="0"/>
              <a:t>が戻り値として返ってくるまでの期間を制御</a:t>
            </a:r>
            <a:endParaRPr lang="en-US" altLang="ja-JP" dirty="0" smtClean="0"/>
          </a:p>
          <a:p>
            <a:endParaRPr lang="en-US" altLang="ja-JP" dirty="0" smtClean="0"/>
          </a:p>
        </p:txBody>
      </p:sp>
    </p:spTree>
    <p:extLst>
      <p:ext uri="{BB962C8B-B14F-4D97-AF65-F5344CB8AC3E}">
        <p14:creationId xmlns:p14="http://schemas.microsoft.com/office/powerpoint/2010/main" val="8568937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60648"/>
            <a:ext cx="8686800" cy="1498178"/>
          </a:xfrm>
        </p:spPr>
        <p:txBody>
          <a:bodyPr>
            <a:normAutofit/>
          </a:bodyPr>
          <a:lstStyle/>
          <a:p>
            <a:r>
              <a:rPr kumimoji="1" lang="ja-JP" altLang="en-US" dirty="0" smtClean="0"/>
              <a:t>オブジェクト、</a:t>
            </a:r>
            <a:r>
              <a:rPr kumimoji="1" lang="en-US" altLang="ja-JP" u="sng" dirty="0" smtClean="0"/>
              <a:t>UML2.x </a:t>
            </a:r>
            <a:r>
              <a:rPr kumimoji="1" lang="ja-JP" altLang="en-US" u="sng" dirty="0" smtClean="0"/>
              <a:t>ライフライン</a:t>
            </a:r>
            <a:r>
              <a:rPr kumimoji="1" lang="ja-JP" altLang="en-US" dirty="0" smtClean="0"/>
              <a:t>の生成、消滅</a:t>
            </a:r>
            <a:r>
              <a:rPr kumimoji="1" lang="en-US" altLang="ja-JP" dirty="0" smtClean="0"/>
              <a:t>(</a:t>
            </a:r>
            <a:r>
              <a:rPr kumimoji="1" lang="ja-JP" altLang="en-US" dirty="0" smtClean="0"/>
              <a:t>アドバンス</a:t>
            </a:r>
            <a:r>
              <a:rPr kumimoji="1" lang="en-US" altLang="ja-JP" dirty="0" smtClean="0"/>
              <a:t>)</a:t>
            </a:r>
            <a:endParaRPr kumimoji="1" lang="ja-JP" altLang="en-US" dirty="0"/>
          </a:p>
        </p:txBody>
      </p:sp>
      <p:sp>
        <p:nvSpPr>
          <p:cNvPr id="3" name="コンテンツ プレースホルダー 2"/>
          <p:cNvSpPr>
            <a:spLocks noGrp="1"/>
          </p:cNvSpPr>
          <p:nvPr>
            <p:ph idx="1"/>
          </p:nvPr>
        </p:nvSpPr>
        <p:spPr>
          <a:xfrm>
            <a:off x="467544" y="5157192"/>
            <a:ext cx="8229600" cy="1545035"/>
          </a:xfrm>
        </p:spPr>
        <p:txBody>
          <a:bodyPr/>
          <a:lstStyle/>
          <a:p>
            <a:r>
              <a:rPr kumimoji="1" lang="ja-JP" altLang="en-US" dirty="0" smtClean="0"/>
              <a:t>オブジェクトが消滅する時点には、</a:t>
            </a:r>
            <a:r>
              <a:rPr kumimoji="1" lang="en-US" altLang="ja-JP" dirty="0" smtClean="0"/>
              <a:t>×</a:t>
            </a:r>
            <a:r>
              <a:rPr kumimoji="1" lang="ja-JP" altLang="en-US" dirty="0" smtClean="0"/>
              <a:t>印を記述する</a:t>
            </a:r>
            <a:endParaRPr kumimoji="1" lang="ja-JP" altLang="en-US" dirty="0"/>
          </a:p>
        </p:txBody>
      </p:sp>
      <p:sp>
        <p:nvSpPr>
          <p:cNvPr id="4" name="正方形/長方形 3"/>
          <p:cNvSpPr/>
          <p:nvPr/>
        </p:nvSpPr>
        <p:spPr>
          <a:xfrm>
            <a:off x="3995936" y="2492896"/>
            <a:ext cx="2880320" cy="72008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a:t>インスタントラーメン</a:t>
            </a:r>
            <a:r>
              <a:rPr lang="en-US" altLang="ja-JP" u="sng" dirty="0" smtClean="0"/>
              <a:t>:</a:t>
            </a:r>
            <a:r>
              <a:rPr lang="ja-JP" altLang="en-US" u="sng" dirty="0" smtClean="0"/>
              <a:t>商品</a:t>
            </a:r>
            <a:endParaRPr kumimoji="1" lang="ja-JP" altLang="en-US" u="sng" dirty="0"/>
          </a:p>
        </p:txBody>
      </p:sp>
      <p:cxnSp>
        <p:nvCxnSpPr>
          <p:cNvPr id="5" name="直線コネクタ 4"/>
          <p:cNvCxnSpPr/>
          <p:nvPr/>
        </p:nvCxnSpPr>
        <p:spPr>
          <a:xfrm>
            <a:off x="5433450" y="3206907"/>
            <a:ext cx="2646" cy="1590245"/>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6" name="直線矢印コネクタ 5"/>
          <p:cNvCxnSpPr/>
          <p:nvPr/>
        </p:nvCxnSpPr>
        <p:spPr>
          <a:xfrm>
            <a:off x="1547664" y="2852936"/>
            <a:ext cx="2376264" cy="0"/>
          </a:xfrm>
          <a:prstGeom prst="straightConnector1">
            <a:avLst/>
          </a:prstGeom>
          <a:ln w="44450">
            <a:tailEnd type="triangle"/>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2339752" y="2348880"/>
            <a:ext cx="720080" cy="369332"/>
          </a:xfrm>
          <a:prstGeom prst="rect">
            <a:avLst/>
          </a:prstGeom>
          <a:noFill/>
        </p:spPr>
        <p:txBody>
          <a:bodyPr wrap="square" rtlCol="0">
            <a:spAutoFit/>
          </a:bodyPr>
          <a:lstStyle/>
          <a:p>
            <a:r>
              <a:rPr lang="ja-JP" altLang="en-US" dirty="0" smtClean="0"/>
              <a:t>生成</a:t>
            </a:r>
            <a:endParaRPr kumimoji="1" lang="ja-JP" altLang="en-US" dirty="0"/>
          </a:p>
        </p:txBody>
      </p:sp>
      <p:sp>
        <p:nvSpPr>
          <p:cNvPr id="10" name="乗算記号 9"/>
          <p:cNvSpPr/>
          <p:nvPr/>
        </p:nvSpPr>
        <p:spPr>
          <a:xfrm>
            <a:off x="5004048" y="4293096"/>
            <a:ext cx="792088" cy="864096"/>
          </a:xfrm>
          <a:prstGeom prst="mathMultiply">
            <a:avLst/>
          </a:prstGeom>
          <a:ln w="3175" cmpd="db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3347864" y="1988840"/>
            <a:ext cx="2952328" cy="369332"/>
          </a:xfrm>
          <a:prstGeom prst="rect">
            <a:avLst/>
          </a:prstGeom>
          <a:noFill/>
        </p:spPr>
        <p:txBody>
          <a:bodyPr wrap="square" rtlCol="0">
            <a:spAutoFit/>
          </a:bodyPr>
          <a:lstStyle/>
          <a:p>
            <a:r>
              <a:rPr lang="ja-JP" altLang="en-US" dirty="0" smtClean="0"/>
              <a:t>オブジェクトの生成と消滅</a:t>
            </a:r>
            <a:endParaRPr kumimoji="1" lang="ja-JP" altLang="en-US" dirty="0"/>
          </a:p>
        </p:txBody>
      </p:sp>
      <p:sp>
        <p:nvSpPr>
          <p:cNvPr id="12" name="テキスト ボックス 11"/>
          <p:cNvSpPr txBox="1"/>
          <p:nvPr/>
        </p:nvSpPr>
        <p:spPr>
          <a:xfrm>
            <a:off x="3995936" y="4437112"/>
            <a:ext cx="720080" cy="369332"/>
          </a:xfrm>
          <a:prstGeom prst="rect">
            <a:avLst/>
          </a:prstGeom>
          <a:noFill/>
        </p:spPr>
        <p:txBody>
          <a:bodyPr wrap="square" rtlCol="0">
            <a:spAutoFit/>
          </a:bodyPr>
          <a:lstStyle/>
          <a:p>
            <a:r>
              <a:rPr kumimoji="1" lang="ja-JP" altLang="en-US" dirty="0" smtClean="0"/>
              <a:t>消滅</a:t>
            </a:r>
            <a:endParaRPr kumimoji="1" lang="ja-JP" altLang="en-US" dirty="0"/>
          </a:p>
        </p:txBody>
      </p:sp>
      <p:sp>
        <p:nvSpPr>
          <p:cNvPr id="13" name="テキスト ボックス 12"/>
          <p:cNvSpPr txBox="1"/>
          <p:nvPr/>
        </p:nvSpPr>
        <p:spPr>
          <a:xfrm>
            <a:off x="2499349" y="1980587"/>
            <a:ext cx="1120965" cy="369332"/>
          </a:xfrm>
          <a:prstGeom prst="rect">
            <a:avLst/>
          </a:prstGeom>
          <a:noFill/>
        </p:spPr>
        <p:txBody>
          <a:bodyPr wrap="square" rtlCol="0">
            <a:spAutoFit/>
          </a:bodyPr>
          <a:lstStyle/>
          <a:p>
            <a:r>
              <a:rPr lang="en-US" altLang="ja-JP" dirty="0" smtClean="0"/>
              <a:t>UML1.x</a:t>
            </a:r>
            <a:endParaRPr kumimoji="1" lang="ja-JP" altLang="en-US" dirty="0"/>
          </a:p>
        </p:txBody>
      </p:sp>
    </p:spTree>
    <p:extLst>
      <p:ext uri="{BB962C8B-B14F-4D97-AF65-F5344CB8AC3E}">
        <p14:creationId xmlns:p14="http://schemas.microsoft.com/office/powerpoint/2010/main" val="23613761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2411760" y="1412776"/>
            <a:ext cx="720080" cy="369332"/>
          </a:xfrm>
          <a:prstGeom prst="rect">
            <a:avLst/>
          </a:prstGeom>
          <a:noFill/>
        </p:spPr>
        <p:txBody>
          <a:bodyPr wrap="square" rtlCol="0">
            <a:spAutoFit/>
          </a:bodyPr>
          <a:lstStyle/>
          <a:p>
            <a:r>
              <a:rPr lang="ja-JP" altLang="en-US" dirty="0" smtClean="0"/>
              <a:t>生成</a:t>
            </a:r>
            <a:endParaRPr kumimoji="1" lang="ja-JP" altLang="en-US" dirty="0"/>
          </a:p>
        </p:txBody>
      </p:sp>
      <p:sp>
        <p:nvSpPr>
          <p:cNvPr id="3" name="コンテンツ プレースホルダ 2"/>
          <p:cNvSpPr>
            <a:spLocks noGrp="1"/>
          </p:cNvSpPr>
          <p:nvPr>
            <p:ph idx="1"/>
          </p:nvPr>
        </p:nvSpPr>
        <p:spPr>
          <a:xfrm>
            <a:off x="457200" y="4797152"/>
            <a:ext cx="8229600" cy="1329011"/>
          </a:xfrm>
        </p:spPr>
        <p:txBody>
          <a:bodyPr/>
          <a:lstStyle/>
          <a:p>
            <a:pPr>
              <a:buNone/>
            </a:pPr>
            <a:r>
              <a:rPr kumimoji="1" lang="en-US" altLang="ja-JP" dirty="0" smtClean="0"/>
              <a:t>UML2.</a:t>
            </a:r>
            <a:r>
              <a:rPr kumimoji="1" lang="ja-JP" altLang="en-US" dirty="0" err="1" smtClean="0"/>
              <a:t>ｘ</a:t>
            </a:r>
            <a:r>
              <a:rPr kumimoji="1" lang="ja-JP" altLang="en-US" dirty="0" smtClean="0"/>
              <a:t>では生成のメッセージが点線になる</a:t>
            </a:r>
            <a:endParaRPr kumimoji="1" lang="ja-JP" altLang="en-US" dirty="0"/>
          </a:p>
        </p:txBody>
      </p:sp>
      <p:sp>
        <p:nvSpPr>
          <p:cNvPr id="4" name="正方形/長方形 3"/>
          <p:cNvSpPr/>
          <p:nvPr/>
        </p:nvSpPr>
        <p:spPr>
          <a:xfrm>
            <a:off x="4067944" y="1556792"/>
            <a:ext cx="2880320" cy="72008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a:t>インスタントラーメン</a:t>
            </a:r>
            <a:r>
              <a:rPr lang="en-US" altLang="ja-JP" u="sng" dirty="0" smtClean="0"/>
              <a:t>:</a:t>
            </a:r>
            <a:r>
              <a:rPr lang="ja-JP" altLang="en-US" u="sng" dirty="0" smtClean="0"/>
              <a:t>商品</a:t>
            </a:r>
            <a:endParaRPr kumimoji="1" lang="ja-JP" altLang="en-US" u="sng" dirty="0"/>
          </a:p>
        </p:txBody>
      </p:sp>
      <p:cxnSp>
        <p:nvCxnSpPr>
          <p:cNvPr id="5" name="直線コネクタ 4"/>
          <p:cNvCxnSpPr/>
          <p:nvPr/>
        </p:nvCxnSpPr>
        <p:spPr>
          <a:xfrm>
            <a:off x="5505458" y="2270803"/>
            <a:ext cx="2646" cy="1590245"/>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6" name="直線矢印コネクタ 5"/>
          <p:cNvCxnSpPr/>
          <p:nvPr/>
        </p:nvCxnSpPr>
        <p:spPr>
          <a:xfrm>
            <a:off x="1619672" y="1916832"/>
            <a:ext cx="2376264" cy="0"/>
          </a:xfrm>
          <a:prstGeom prst="straightConnector1">
            <a:avLst/>
          </a:prstGeom>
          <a:ln w="44450">
            <a:prstDash val="sysDash"/>
            <a:tailEnd type="arrow"/>
          </a:ln>
        </p:spPr>
        <p:style>
          <a:lnRef idx="1">
            <a:schemeClr val="accent1"/>
          </a:lnRef>
          <a:fillRef idx="0">
            <a:schemeClr val="accent1"/>
          </a:fillRef>
          <a:effectRef idx="0">
            <a:schemeClr val="accent1"/>
          </a:effectRef>
          <a:fontRef idx="minor">
            <a:schemeClr val="tx1"/>
          </a:fontRef>
        </p:style>
      </p:cxnSp>
      <p:sp>
        <p:nvSpPr>
          <p:cNvPr id="8" name="乗算記号 7"/>
          <p:cNvSpPr/>
          <p:nvPr/>
        </p:nvSpPr>
        <p:spPr>
          <a:xfrm>
            <a:off x="5076056" y="3356992"/>
            <a:ext cx="792088" cy="864096"/>
          </a:xfrm>
          <a:prstGeom prst="mathMultiply">
            <a:avLst/>
          </a:prstGeom>
          <a:ln w="3175" cmpd="db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3635896" y="908720"/>
            <a:ext cx="2952328" cy="369332"/>
          </a:xfrm>
          <a:prstGeom prst="rect">
            <a:avLst/>
          </a:prstGeom>
          <a:noFill/>
        </p:spPr>
        <p:txBody>
          <a:bodyPr wrap="square" rtlCol="0">
            <a:spAutoFit/>
          </a:bodyPr>
          <a:lstStyle/>
          <a:p>
            <a:r>
              <a:rPr lang="ja-JP" altLang="en-US" dirty="0" smtClean="0"/>
              <a:t>オブジェクトの生成と消滅</a:t>
            </a:r>
            <a:endParaRPr kumimoji="1" lang="ja-JP" altLang="en-US" dirty="0"/>
          </a:p>
        </p:txBody>
      </p:sp>
      <p:cxnSp>
        <p:nvCxnSpPr>
          <p:cNvPr id="16" name="直線矢印コネクタ 15"/>
          <p:cNvCxnSpPr/>
          <p:nvPr/>
        </p:nvCxnSpPr>
        <p:spPr>
          <a:xfrm flipH="1" flipV="1">
            <a:off x="2627784" y="2348880"/>
            <a:ext cx="648072" cy="2304256"/>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2715373" y="908720"/>
            <a:ext cx="1120965" cy="369332"/>
          </a:xfrm>
          <a:prstGeom prst="rect">
            <a:avLst/>
          </a:prstGeom>
          <a:noFill/>
        </p:spPr>
        <p:txBody>
          <a:bodyPr wrap="square" rtlCol="0">
            <a:spAutoFit/>
          </a:bodyPr>
          <a:lstStyle/>
          <a:p>
            <a:r>
              <a:rPr lang="en-US" altLang="ja-JP" dirty="0" smtClean="0"/>
              <a:t>UML2.x</a:t>
            </a:r>
            <a:endParaRPr kumimoji="1" lang="ja-JP" alt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処理の分岐</a:t>
            </a:r>
            <a:r>
              <a:rPr kumimoji="1" lang="en-US" altLang="ja-JP" dirty="0" smtClean="0"/>
              <a:t>(-</a:t>
            </a:r>
            <a:r>
              <a:rPr kumimoji="1" lang="ja-JP" altLang="en-US" dirty="0" smtClean="0"/>
              <a:t>アドバンス</a:t>
            </a:r>
            <a:r>
              <a:rPr kumimoji="1" lang="en-US" altLang="ja-JP" dirty="0" smtClean="0"/>
              <a:t>)</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UML1.x</a:t>
            </a:r>
            <a:r>
              <a:rPr kumimoji="1" lang="ja-JP" altLang="en-US" dirty="0" smtClean="0"/>
              <a:t>では</a:t>
            </a:r>
            <a:r>
              <a:rPr kumimoji="1" lang="en-US" altLang="ja-JP" dirty="0" smtClean="0"/>
              <a:t>1</a:t>
            </a:r>
            <a:r>
              <a:rPr kumimoji="1" lang="ja-JP" altLang="en-US" dirty="0" err="1" smtClean="0"/>
              <a:t>つの</a:t>
            </a:r>
            <a:r>
              <a:rPr kumimoji="1" lang="ja-JP" altLang="en-US" dirty="0" smtClean="0"/>
              <a:t>オブジェクトのライフラインで処理が分岐する場合、ライフラインも分岐する</a:t>
            </a:r>
            <a:endParaRPr kumimoji="1" lang="en-US" altLang="ja-JP" dirty="0" smtClean="0"/>
          </a:p>
          <a:p>
            <a:r>
              <a:rPr lang="ja-JP" altLang="en-US" dirty="0"/>
              <a:t>分岐</a:t>
            </a:r>
            <a:r>
              <a:rPr lang="ja-JP" altLang="en-US" dirty="0" smtClean="0"/>
              <a:t>は並行処理ではなく、処理の流れが複数存在していることを表す</a:t>
            </a:r>
            <a:endParaRPr kumimoji="1" lang="ja-JP" altLang="en-US" dirty="0"/>
          </a:p>
        </p:txBody>
      </p:sp>
    </p:spTree>
    <p:extLst>
      <p:ext uri="{BB962C8B-B14F-4D97-AF65-F5344CB8AC3E}">
        <p14:creationId xmlns:p14="http://schemas.microsoft.com/office/powerpoint/2010/main" val="35547496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UML1.x </a:t>
            </a:r>
            <a:r>
              <a:rPr kumimoji="1" lang="ja-JP" altLang="en-US" dirty="0" smtClean="0"/>
              <a:t>処理の分岐の例</a:t>
            </a:r>
            <a:endParaRPr kumimoji="1" lang="ja-JP" altLang="en-US" dirty="0"/>
          </a:p>
        </p:txBody>
      </p:sp>
      <p:sp>
        <p:nvSpPr>
          <p:cNvPr id="4" name="正方形/長方形 3"/>
          <p:cNvSpPr/>
          <p:nvPr/>
        </p:nvSpPr>
        <p:spPr>
          <a:xfrm>
            <a:off x="2674446" y="1749499"/>
            <a:ext cx="1732002" cy="62628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t>:</a:t>
            </a:r>
            <a:r>
              <a:rPr lang="ja-JP" altLang="en-US" u="sng" dirty="0" smtClean="0"/>
              <a:t>特別会員</a:t>
            </a:r>
            <a:endParaRPr kumimoji="1" lang="ja-JP" altLang="en-US" u="sng" dirty="0"/>
          </a:p>
        </p:txBody>
      </p:sp>
      <p:cxnSp>
        <p:nvCxnSpPr>
          <p:cNvPr id="5" name="直線コネクタ 4"/>
          <p:cNvCxnSpPr/>
          <p:nvPr/>
        </p:nvCxnSpPr>
        <p:spPr>
          <a:xfrm flipH="1">
            <a:off x="1738342" y="2397571"/>
            <a:ext cx="12446" cy="3384376"/>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p:nvPr/>
        </p:nvCxnSpPr>
        <p:spPr>
          <a:xfrm>
            <a:off x="3682558" y="3333675"/>
            <a:ext cx="4104456"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7210950" y="2397571"/>
            <a:ext cx="0" cy="3456384"/>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a:stCxn id="21" idx="2"/>
          </p:cNvCxnSpPr>
          <p:nvPr/>
        </p:nvCxnSpPr>
        <p:spPr>
          <a:xfrm flipH="1">
            <a:off x="5410751" y="2379371"/>
            <a:ext cx="1904" cy="3474584"/>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a:stCxn id="4" idx="2"/>
          </p:cNvCxnSpPr>
          <p:nvPr/>
        </p:nvCxnSpPr>
        <p:spPr>
          <a:xfrm flipH="1">
            <a:off x="3538542" y="2375784"/>
            <a:ext cx="1905" cy="3478171"/>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sp>
        <p:nvSpPr>
          <p:cNvPr id="15" name="テキスト ボックス 14"/>
          <p:cNvSpPr txBox="1"/>
          <p:nvPr/>
        </p:nvSpPr>
        <p:spPr>
          <a:xfrm>
            <a:off x="7715006" y="2469579"/>
            <a:ext cx="1130472" cy="523220"/>
          </a:xfrm>
          <a:prstGeom prst="rect">
            <a:avLst/>
          </a:prstGeom>
          <a:noFill/>
        </p:spPr>
        <p:txBody>
          <a:bodyPr wrap="square" rtlCol="0">
            <a:spAutoFit/>
          </a:bodyPr>
          <a:lstStyle/>
          <a:p>
            <a:r>
              <a:rPr lang="ja-JP" altLang="en-US" sz="1400" dirty="0" smtClean="0"/>
              <a:t>ライフラインの分岐</a:t>
            </a:r>
            <a:endParaRPr kumimoji="1" lang="ja-JP" altLang="en-US" sz="1400" dirty="0"/>
          </a:p>
        </p:txBody>
      </p:sp>
      <p:sp>
        <p:nvSpPr>
          <p:cNvPr id="16" name="テキスト ボックス 15"/>
          <p:cNvSpPr txBox="1"/>
          <p:nvPr/>
        </p:nvSpPr>
        <p:spPr>
          <a:xfrm>
            <a:off x="1810350" y="2469579"/>
            <a:ext cx="1584176" cy="307777"/>
          </a:xfrm>
          <a:prstGeom prst="rect">
            <a:avLst/>
          </a:prstGeom>
          <a:noFill/>
        </p:spPr>
        <p:txBody>
          <a:bodyPr wrap="square" rtlCol="0">
            <a:spAutoFit/>
          </a:bodyPr>
          <a:lstStyle/>
          <a:p>
            <a:r>
              <a:rPr kumimoji="1" lang="en-US" altLang="ja-JP" sz="1400" dirty="0" smtClean="0"/>
              <a:t>[</a:t>
            </a:r>
            <a:r>
              <a:rPr kumimoji="1" lang="ja-JP" altLang="en-US" sz="1400" dirty="0" smtClean="0"/>
              <a:t>特別会員</a:t>
            </a:r>
            <a:r>
              <a:rPr kumimoji="1" lang="en-US" altLang="ja-JP" sz="1400" dirty="0" smtClean="0"/>
              <a:t>]</a:t>
            </a:r>
            <a:r>
              <a:rPr kumimoji="1" lang="ja-JP" altLang="en-US" sz="1400" dirty="0" smtClean="0"/>
              <a:t>生成</a:t>
            </a:r>
            <a:r>
              <a:rPr kumimoji="1" lang="en-US" altLang="ja-JP" sz="1400" dirty="0" smtClean="0"/>
              <a:t>()</a:t>
            </a:r>
            <a:endParaRPr kumimoji="1" lang="ja-JP" altLang="en-US" sz="1400" dirty="0"/>
          </a:p>
        </p:txBody>
      </p:sp>
      <p:cxnSp>
        <p:nvCxnSpPr>
          <p:cNvPr id="17" name="直線矢印コネクタ 16"/>
          <p:cNvCxnSpPr/>
          <p:nvPr/>
        </p:nvCxnSpPr>
        <p:spPr>
          <a:xfrm>
            <a:off x="1738342" y="2901627"/>
            <a:ext cx="1656184"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18" name="正方形/長方形 17"/>
          <p:cNvSpPr/>
          <p:nvPr/>
        </p:nvSpPr>
        <p:spPr>
          <a:xfrm>
            <a:off x="3466535" y="2845548"/>
            <a:ext cx="144016" cy="24323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p:cNvSpPr/>
          <p:nvPr/>
        </p:nvSpPr>
        <p:spPr>
          <a:xfrm>
            <a:off x="5338742" y="3693715"/>
            <a:ext cx="144016"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7138942" y="3981747"/>
            <a:ext cx="144016"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4546654" y="1749499"/>
            <a:ext cx="1732002" cy="62987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t>:</a:t>
            </a:r>
            <a:r>
              <a:rPr lang="ja-JP" altLang="en-US" u="sng" dirty="0" smtClean="0"/>
              <a:t>一般会員</a:t>
            </a:r>
            <a:endParaRPr kumimoji="1" lang="ja-JP" altLang="en-US" u="sng" dirty="0"/>
          </a:p>
        </p:txBody>
      </p:sp>
      <p:sp>
        <p:nvSpPr>
          <p:cNvPr id="22" name="正方形/長方形 21"/>
          <p:cNvSpPr/>
          <p:nvPr/>
        </p:nvSpPr>
        <p:spPr>
          <a:xfrm>
            <a:off x="6418862" y="1749499"/>
            <a:ext cx="1732002" cy="62987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t>:</a:t>
            </a:r>
            <a:r>
              <a:rPr lang="ja-JP" altLang="en-US" u="sng" dirty="0" smtClean="0"/>
              <a:t>会員リスト</a:t>
            </a:r>
            <a:endParaRPr kumimoji="1" lang="ja-JP" altLang="en-US" u="sng" dirty="0"/>
          </a:p>
        </p:txBody>
      </p:sp>
      <p:sp>
        <p:nvSpPr>
          <p:cNvPr id="24" name="正方形/長方形 23"/>
          <p:cNvSpPr/>
          <p:nvPr/>
        </p:nvSpPr>
        <p:spPr>
          <a:xfrm>
            <a:off x="7787014" y="3405683"/>
            <a:ext cx="148941" cy="116129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7" name="直線矢印コネクタ 26"/>
          <p:cNvCxnSpPr/>
          <p:nvPr/>
        </p:nvCxnSpPr>
        <p:spPr>
          <a:xfrm flipH="1">
            <a:off x="5482758" y="4629819"/>
            <a:ext cx="1728192" cy="0"/>
          </a:xfrm>
          <a:prstGeom prst="straightConnector1">
            <a:avLst/>
          </a:prstGeom>
          <a:ln w="3175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flipH="1">
            <a:off x="3610550" y="5277891"/>
            <a:ext cx="3528392" cy="0"/>
          </a:xfrm>
          <a:prstGeom prst="straightConnector1">
            <a:avLst/>
          </a:prstGeom>
          <a:ln w="3175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a:stCxn id="24" idx="2"/>
          </p:cNvCxnSpPr>
          <p:nvPr/>
        </p:nvCxnSpPr>
        <p:spPr>
          <a:xfrm flipH="1">
            <a:off x="7210950" y="4566981"/>
            <a:ext cx="650535" cy="638902"/>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a:endCxn id="24" idx="0"/>
          </p:cNvCxnSpPr>
          <p:nvPr/>
        </p:nvCxnSpPr>
        <p:spPr>
          <a:xfrm>
            <a:off x="7210950" y="2613595"/>
            <a:ext cx="650535" cy="792088"/>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a:stCxn id="15" idx="1"/>
          </p:cNvCxnSpPr>
          <p:nvPr/>
        </p:nvCxnSpPr>
        <p:spPr>
          <a:xfrm flipH="1">
            <a:off x="7498982" y="2731189"/>
            <a:ext cx="216024" cy="170438"/>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p:nvPr/>
        </p:nvCxnSpPr>
        <p:spPr>
          <a:xfrm>
            <a:off x="5554766" y="4053755"/>
            <a:ext cx="1584176"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35" name="テキスト ボックス 34"/>
          <p:cNvSpPr txBox="1"/>
          <p:nvPr/>
        </p:nvSpPr>
        <p:spPr>
          <a:xfrm>
            <a:off x="5626774" y="3621707"/>
            <a:ext cx="1440160" cy="307777"/>
          </a:xfrm>
          <a:prstGeom prst="rect">
            <a:avLst/>
          </a:prstGeom>
          <a:noFill/>
        </p:spPr>
        <p:txBody>
          <a:bodyPr wrap="square" rtlCol="0">
            <a:spAutoFit/>
          </a:bodyPr>
          <a:lstStyle/>
          <a:p>
            <a:r>
              <a:rPr kumimoji="1" lang="ja-JP" altLang="en-US" sz="1400" dirty="0" smtClean="0"/>
              <a:t>登録</a:t>
            </a:r>
            <a:r>
              <a:rPr kumimoji="1" lang="en-US" altLang="ja-JP" sz="1400" dirty="0" smtClean="0"/>
              <a:t>(</a:t>
            </a:r>
            <a:r>
              <a:rPr kumimoji="1" lang="ja-JP" altLang="en-US" sz="1400" dirty="0" smtClean="0"/>
              <a:t>一般会員</a:t>
            </a:r>
            <a:r>
              <a:rPr kumimoji="1" lang="en-US" altLang="ja-JP" sz="1400" dirty="0" smtClean="0"/>
              <a:t>)</a:t>
            </a:r>
            <a:endParaRPr kumimoji="1" lang="ja-JP" altLang="en-US" sz="1400" dirty="0"/>
          </a:p>
        </p:txBody>
      </p:sp>
      <p:cxnSp>
        <p:nvCxnSpPr>
          <p:cNvPr id="39" name="直線コネクタ 38"/>
          <p:cNvCxnSpPr/>
          <p:nvPr/>
        </p:nvCxnSpPr>
        <p:spPr>
          <a:xfrm flipH="1" flipV="1">
            <a:off x="1738342" y="2901627"/>
            <a:ext cx="432048" cy="864096"/>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47" name="正方形/長方形 46"/>
          <p:cNvSpPr/>
          <p:nvPr/>
        </p:nvSpPr>
        <p:spPr>
          <a:xfrm>
            <a:off x="730230" y="1749499"/>
            <a:ext cx="1732002" cy="62628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t>:</a:t>
            </a:r>
            <a:r>
              <a:rPr lang="ja-JP" altLang="en-US" u="sng" dirty="0" smtClean="0"/>
              <a:t>画面</a:t>
            </a:r>
            <a:endParaRPr kumimoji="1" lang="ja-JP" altLang="en-US" u="sng" dirty="0"/>
          </a:p>
        </p:txBody>
      </p:sp>
      <p:cxnSp>
        <p:nvCxnSpPr>
          <p:cNvPr id="53" name="直線矢印コネクタ 52"/>
          <p:cNvCxnSpPr/>
          <p:nvPr/>
        </p:nvCxnSpPr>
        <p:spPr>
          <a:xfrm>
            <a:off x="2170390" y="3765723"/>
            <a:ext cx="3096344"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55" name="テキスト ボックス 54"/>
          <p:cNvSpPr txBox="1"/>
          <p:nvPr/>
        </p:nvSpPr>
        <p:spPr>
          <a:xfrm>
            <a:off x="2026374" y="3405683"/>
            <a:ext cx="1584176" cy="307777"/>
          </a:xfrm>
          <a:prstGeom prst="rect">
            <a:avLst/>
          </a:prstGeom>
          <a:noFill/>
        </p:spPr>
        <p:txBody>
          <a:bodyPr wrap="square" rtlCol="0">
            <a:spAutoFit/>
          </a:bodyPr>
          <a:lstStyle/>
          <a:p>
            <a:r>
              <a:rPr kumimoji="1" lang="en-US" altLang="ja-JP" sz="1400" dirty="0" smtClean="0"/>
              <a:t>[</a:t>
            </a:r>
            <a:r>
              <a:rPr lang="ja-JP" altLang="en-US" sz="1400" dirty="0" smtClean="0"/>
              <a:t>一般</a:t>
            </a:r>
            <a:r>
              <a:rPr kumimoji="1" lang="ja-JP" altLang="en-US" sz="1400" dirty="0" smtClean="0"/>
              <a:t>会員</a:t>
            </a:r>
            <a:r>
              <a:rPr kumimoji="1" lang="en-US" altLang="ja-JP" sz="1400" dirty="0" smtClean="0"/>
              <a:t>]</a:t>
            </a:r>
            <a:r>
              <a:rPr kumimoji="1" lang="ja-JP" altLang="en-US" sz="1400" dirty="0" smtClean="0"/>
              <a:t>生成</a:t>
            </a:r>
            <a:r>
              <a:rPr kumimoji="1" lang="en-US" altLang="ja-JP" sz="1400" dirty="0" smtClean="0"/>
              <a:t>()</a:t>
            </a:r>
            <a:endParaRPr kumimoji="1" lang="ja-JP" altLang="en-US" sz="1400" dirty="0"/>
          </a:p>
        </p:txBody>
      </p:sp>
      <p:sp>
        <p:nvSpPr>
          <p:cNvPr id="62" name="テキスト ボックス 61"/>
          <p:cNvSpPr txBox="1"/>
          <p:nvPr/>
        </p:nvSpPr>
        <p:spPr>
          <a:xfrm>
            <a:off x="5698782" y="2973635"/>
            <a:ext cx="1440160" cy="307777"/>
          </a:xfrm>
          <a:prstGeom prst="rect">
            <a:avLst/>
          </a:prstGeom>
          <a:noFill/>
        </p:spPr>
        <p:txBody>
          <a:bodyPr wrap="square" rtlCol="0">
            <a:spAutoFit/>
          </a:bodyPr>
          <a:lstStyle/>
          <a:p>
            <a:r>
              <a:rPr kumimoji="1" lang="ja-JP" altLang="en-US" sz="1400" dirty="0" smtClean="0"/>
              <a:t>登録</a:t>
            </a:r>
            <a:r>
              <a:rPr kumimoji="1" lang="en-US" altLang="ja-JP" sz="1400" dirty="0" smtClean="0"/>
              <a:t>(</a:t>
            </a:r>
            <a:r>
              <a:rPr lang="ja-JP" altLang="en-US" sz="1400" dirty="0" smtClean="0"/>
              <a:t>特別</a:t>
            </a:r>
            <a:r>
              <a:rPr kumimoji="1" lang="ja-JP" altLang="en-US" sz="1400" dirty="0" smtClean="0"/>
              <a:t>会員</a:t>
            </a:r>
            <a:r>
              <a:rPr kumimoji="1" lang="en-US" altLang="ja-JP" sz="1400" dirty="0" smtClean="0"/>
              <a:t>)</a:t>
            </a:r>
            <a:endParaRPr kumimoji="1" lang="ja-JP" altLang="en-US" sz="1400" dirty="0"/>
          </a:p>
        </p:txBody>
      </p:sp>
      <p:sp>
        <p:nvSpPr>
          <p:cNvPr id="34" name="コンテンツ プレースホルダ 2"/>
          <p:cNvSpPr>
            <a:spLocks noGrp="1"/>
          </p:cNvSpPr>
          <p:nvPr>
            <p:ph idx="1"/>
          </p:nvPr>
        </p:nvSpPr>
        <p:spPr>
          <a:xfrm>
            <a:off x="431854" y="5949280"/>
            <a:ext cx="8229600" cy="743397"/>
          </a:xfrm>
        </p:spPr>
        <p:txBody>
          <a:bodyPr>
            <a:normAutofit fontScale="77500" lnSpcReduction="20000"/>
          </a:bodyPr>
          <a:lstStyle/>
          <a:p>
            <a:pPr>
              <a:buNone/>
            </a:pPr>
            <a:r>
              <a:rPr kumimoji="1" lang="ja-JP" altLang="en-US" dirty="0" smtClean="0"/>
              <a:t>どちらの操作も</a:t>
            </a:r>
            <a:r>
              <a:rPr lang="ja-JP" altLang="en-US" dirty="0" smtClean="0"/>
              <a:t>登録</a:t>
            </a:r>
            <a:r>
              <a:rPr lang="en-US" altLang="ja-JP" dirty="0" smtClean="0"/>
              <a:t>()</a:t>
            </a:r>
            <a:r>
              <a:rPr lang="ja-JP" altLang="en-US" dirty="0" smtClean="0"/>
              <a:t>で会員が登録されるが、引数が異なり、別の操作が呼び出されるのでライフラインの分岐が必要</a:t>
            </a:r>
            <a:endParaRPr kumimoji="1" lang="ja-JP" altLang="en-US" dirty="0"/>
          </a:p>
        </p:txBody>
      </p:sp>
      <p:sp>
        <p:nvSpPr>
          <p:cNvPr id="36" name="テキスト ボックス 35"/>
          <p:cNvSpPr txBox="1"/>
          <p:nvPr/>
        </p:nvSpPr>
        <p:spPr>
          <a:xfrm>
            <a:off x="577473" y="3621707"/>
            <a:ext cx="1130472" cy="307777"/>
          </a:xfrm>
          <a:prstGeom prst="rect">
            <a:avLst/>
          </a:prstGeom>
          <a:noFill/>
        </p:spPr>
        <p:txBody>
          <a:bodyPr wrap="square" rtlCol="0">
            <a:spAutoFit/>
          </a:bodyPr>
          <a:lstStyle/>
          <a:p>
            <a:r>
              <a:rPr lang="ja-JP" altLang="en-US" sz="1400" dirty="0" smtClean="0"/>
              <a:t>処理の</a:t>
            </a:r>
            <a:r>
              <a:rPr lang="ja-JP" altLang="en-US" sz="1400" dirty="0" smtClean="0"/>
              <a:t>分岐</a:t>
            </a:r>
            <a:endParaRPr kumimoji="1" lang="ja-JP" altLang="en-US" sz="1400" dirty="0"/>
          </a:p>
        </p:txBody>
      </p:sp>
      <p:cxnSp>
        <p:nvCxnSpPr>
          <p:cNvPr id="37" name="直線矢印コネクタ 36"/>
          <p:cNvCxnSpPr>
            <a:stCxn id="36" idx="0"/>
          </p:cNvCxnSpPr>
          <p:nvPr/>
        </p:nvCxnSpPr>
        <p:spPr>
          <a:xfrm flipV="1">
            <a:off x="1142709" y="2973635"/>
            <a:ext cx="595633" cy="648072"/>
          </a:xfrm>
          <a:prstGeom prst="straightConnector1">
            <a:avLst/>
          </a:prstGeom>
          <a:ln w="317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766117" y="3331369"/>
            <a:ext cx="7562745" cy="3252637"/>
          </a:xfrm>
          <a:prstGeom prst="rect">
            <a:avLst/>
          </a:prstGeom>
          <a:ln w="28575"/>
        </p:spPr>
        <p:style>
          <a:lnRef idx="2">
            <a:schemeClr val="accent3"/>
          </a:lnRef>
          <a:fillRef idx="1">
            <a:schemeClr val="lt1"/>
          </a:fillRef>
          <a:effectRef idx="0">
            <a:schemeClr val="accent3"/>
          </a:effectRef>
          <a:fontRef idx="minor">
            <a:schemeClr val="dk1"/>
          </a:fontRef>
        </p:style>
        <p:txBody>
          <a:bodyPr rtlCol="0" anchor="ctr"/>
          <a:lstStyle/>
          <a:p>
            <a:endParaRPr lang="ja-JP" altLang="en-US" dirty="0"/>
          </a:p>
        </p:txBody>
      </p:sp>
      <p:sp>
        <p:nvSpPr>
          <p:cNvPr id="2" name="タイトル 1"/>
          <p:cNvSpPr>
            <a:spLocks noGrp="1"/>
          </p:cNvSpPr>
          <p:nvPr>
            <p:ph type="title"/>
          </p:nvPr>
        </p:nvSpPr>
        <p:spPr/>
        <p:txBody>
          <a:bodyPr/>
          <a:lstStyle/>
          <a:p>
            <a:r>
              <a:rPr kumimoji="1" lang="en-US" altLang="ja-JP" dirty="0" smtClean="0"/>
              <a:t>UML2.x</a:t>
            </a:r>
            <a:r>
              <a:rPr lang="ja-JP" altLang="en-US" dirty="0"/>
              <a:t> </a:t>
            </a:r>
            <a:r>
              <a:rPr lang="ja-JP" altLang="en-US" dirty="0" smtClean="0"/>
              <a:t>処理の分岐の例</a:t>
            </a:r>
            <a:endParaRPr kumimoji="1" lang="ja-JP" altLang="en-US" dirty="0"/>
          </a:p>
        </p:txBody>
      </p:sp>
      <p:sp>
        <p:nvSpPr>
          <p:cNvPr id="3" name="コンテンツ プレースホルダ 2"/>
          <p:cNvSpPr>
            <a:spLocks noGrp="1"/>
          </p:cNvSpPr>
          <p:nvPr>
            <p:ph idx="1"/>
          </p:nvPr>
        </p:nvSpPr>
        <p:spPr>
          <a:xfrm>
            <a:off x="460467" y="1484784"/>
            <a:ext cx="8219256" cy="792088"/>
          </a:xfrm>
        </p:spPr>
        <p:txBody>
          <a:bodyPr>
            <a:normAutofit fontScale="85000" lnSpcReduction="20000"/>
          </a:bodyPr>
          <a:lstStyle/>
          <a:p>
            <a:r>
              <a:rPr lang="en-US" altLang="ja-JP" dirty="0" smtClean="0"/>
              <a:t>UML2.x</a:t>
            </a:r>
            <a:r>
              <a:rPr lang="ja-JP" altLang="en-US" dirty="0" smtClean="0"/>
              <a:t>では処理の分岐は結合フラグメントを用いて、</a:t>
            </a:r>
            <a:r>
              <a:rPr lang="en-US" altLang="ja-JP" dirty="0" smtClean="0"/>
              <a:t>2</a:t>
            </a:r>
            <a:r>
              <a:rPr lang="ja-JP" altLang="en-US" dirty="0" smtClean="0"/>
              <a:t>つ以上の区画で別々に表現する</a:t>
            </a:r>
            <a:endParaRPr kumimoji="1" lang="ja-JP" altLang="en-US" dirty="0"/>
          </a:p>
        </p:txBody>
      </p:sp>
      <p:sp>
        <p:nvSpPr>
          <p:cNvPr id="4" name="正方形/長方形 3"/>
          <p:cNvSpPr/>
          <p:nvPr/>
        </p:nvSpPr>
        <p:spPr>
          <a:xfrm>
            <a:off x="2697887" y="2552627"/>
            <a:ext cx="1732002" cy="62628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t>:</a:t>
            </a:r>
            <a:r>
              <a:rPr lang="ja-JP" altLang="en-US" dirty="0" smtClean="0"/>
              <a:t>特別会員</a:t>
            </a:r>
            <a:endParaRPr kumimoji="1" lang="ja-JP" altLang="en-US" dirty="0"/>
          </a:p>
        </p:txBody>
      </p:sp>
      <p:cxnSp>
        <p:nvCxnSpPr>
          <p:cNvPr id="5" name="直線コネクタ 4"/>
          <p:cNvCxnSpPr/>
          <p:nvPr/>
        </p:nvCxnSpPr>
        <p:spPr>
          <a:xfrm flipH="1">
            <a:off x="1761783" y="3200699"/>
            <a:ext cx="12446" cy="3384376"/>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p:nvPr/>
        </p:nvCxnSpPr>
        <p:spPr>
          <a:xfrm>
            <a:off x="3705999" y="3920779"/>
            <a:ext cx="3384376"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7234391" y="3200699"/>
            <a:ext cx="0" cy="3456384"/>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a:stCxn id="21" idx="2"/>
          </p:cNvCxnSpPr>
          <p:nvPr/>
        </p:nvCxnSpPr>
        <p:spPr>
          <a:xfrm flipH="1">
            <a:off x="5434192" y="3182499"/>
            <a:ext cx="1904" cy="3474584"/>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a:stCxn id="4" idx="2"/>
          </p:cNvCxnSpPr>
          <p:nvPr/>
        </p:nvCxnSpPr>
        <p:spPr>
          <a:xfrm flipH="1">
            <a:off x="3561983" y="3178912"/>
            <a:ext cx="1905" cy="3478171"/>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1833791" y="3366200"/>
            <a:ext cx="1044937" cy="307777"/>
          </a:xfrm>
          <a:prstGeom prst="rect">
            <a:avLst/>
          </a:prstGeom>
          <a:noFill/>
        </p:spPr>
        <p:txBody>
          <a:bodyPr wrap="square" rtlCol="0">
            <a:spAutoFit/>
          </a:bodyPr>
          <a:lstStyle/>
          <a:p>
            <a:r>
              <a:rPr kumimoji="1" lang="en-US" altLang="ja-JP" sz="1400" dirty="0" smtClean="0"/>
              <a:t>[</a:t>
            </a:r>
            <a:r>
              <a:rPr kumimoji="1" lang="ja-JP" altLang="en-US" sz="1400" dirty="0" smtClean="0"/>
              <a:t>特別会員</a:t>
            </a:r>
            <a:r>
              <a:rPr kumimoji="1" lang="en-US" altLang="ja-JP" sz="1400" dirty="0" smtClean="0"/>
              <a:t>]</a:t>
            </a:r>
            <a:endParaRPr kumimoji="1" lang="ja-JP" altLang="en-US" sz="1400" dirty="0"/>
          </a:p>
        </p:txBody>
      </p:sp>
      <p:cxnSp>
        <p:nvCxnSpPr>
          <p:cNvPr id="17" name="直線矢印コネクタ 16"/>
          <p:cNvCxnSpPr/>
          <p:nvPr/>
        </p:nvCxnSpPr>
        <p:spPr>
          <a:xfrm>
            <a:off x="1761783" y="3704755"/>
            <a:ext cx="1656184"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18" name="正方形/長方形 17"/>
          <p:cNvSpPr/>
          <p:nvPr/>
        </p:nvSpPr>
        <p:spPr>
          <a:xfrm>
            <a:off x="3489975" y="3648676"/>
            <a:ext cx="144017" cy="99218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p:cNvSpPr/>
          <p:nvPr/>
        </p:nvSpPr>
        <p:spPr>
          <a:xfrm>
            <a:off x="5362183" y="5442819"/>
            <a:ext cx="144016" cy="8542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7162383" y="5504955"/>
            <a:ext cx="144016"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4570095" y="2552627"/>
            <a:ext cx="1732002" cy="62987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t>:</a:t>
            </a:r>
            <a:r>
              <a:rPr lang="ja-JP" altLang="en-US" dirty="0" smtClean="0"/>
              <a:t>一般会員</a:t>
            </a:r>
            <a:endParaRPr kumimoji="1" lang="ja-JP" altLang="en-US" dirty="0"/>
          </a:p>
        </p:txBody>
      </p:sp>
      <p:sp>
        <p:nvSpPr>
          <p:cNvPr id="22" name="正方形/長方形 21"/>
          <p:cNvSpPr/>
          <p:nvPr/>
        </p:nvSpPr>
        <p:spPr>
          <a:xfrm>
            <a:off x="6442303" y="2552627"/>
            <a:ext cx="1732002" cy="62987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t>:</a:t>
            </a:r>
            <a:r>
              <a:rPr lang="ja-JP" altLang="en-US" dirty="0" smtClean="0"/>
              <a:t>会員リスト</a:t>
            </a:r>
            <a:endParaRPr kumimoji="1" lang="ja-JP" altLang="en-US" dirty="0"/>
          </a:p>
        </p:txBody>
      </p:sp>
      <p:sp>
        <p:nvSpPr>
          <p:cNvPr id="24" name="正方形/長方形 23"/>
          <p:cNvSpPr/>
          <p:nvPr/>
        </p:nvSpPr>
        <p:spPr>
          <a:xfrm>
            <a:off x="7162384" y="3920779"/>
            <a:ext cx="144016"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7" name="直線矢印コネクタ 26"/>
          <p:cNvCxnSpPr/>
          <p:nvPr/>
        </p:nvCxnSpPr>
        <p:spPr>
          <a:xfrm flipH="1">
            <a:off x="3705999" y="4568851"/>
            <a:ext cx="3384376" cy="0"/>
          </a:xfrm>
          <a:prstGeom prst="straightConnector1">
            <a:avLst/>
          </a:prstGeom>
          <a:ln w="3175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flipH="1">
            <a:off x="1761783" y="6297043"/>
            <a:ext cx="3528392" cy="0"/>
          </a:xfrm>
          <a:prstGeom prst="straightConnector1">
            <a:avLst/>
          </a:prstGeom>
          <a:ln w="3175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p:nvPr/>
        </p:nvCxnSpPr>
        <p:spPr>
          <a:xfrm>
            <a:off x="5506199" y="5504955"/>
            <a:ext cx="1584176"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35" name="テキスト ボックス 34"/>
          <p:cNvSpPr txBox="1"/>
          <p:nvPr/>
        </p:nvSpPr>
        <p:spPr>
          <a:xfrm>
            <a:off x="5573302" y="5157572"/>
            <a:ext cx="1440160" cy="307777"/>
          </a:xfrm>
          <a:prstGeom prst="rect">
            <a:avLst/>
          </a:prstGeom>
          <a:noFill/>
        </p:spPr>
        <p:txBody>
          <a:bodyPr wrap="square" rtlCol="0">
            <a:spAutoFit/>
          </a:bodyPr>
          <a:lstStyle/>
          <a:p>
            <a:r>
              <a:rPr kumimoji="1" lang="ja-JP" altLang="en-US" sz="1400" dirty="0" smtClean="0"/>
              <a:t>登録</a:t>
            </a:r>
            <a:r>
              <a:rPr kumimoji="1" lang="en-US" altLang="ja-JP" sz="1400" dirty="0" smtClean="0"/>
              <a:t>(</a:t>
            </a:r>
            <a:r>
              <a:rPr kumimoji="1" lang="ja-JP" altLang="en-US" sz="1400" dirty="0" smtClean="0"/>
              <a:t>一般会員</a:t>
            </a:r>
            <a:r>
              <a:rPr kumimoji="1" lang="en-US" altLang="ja-JP" sz="1400" dirty="0" smtClean="0"/>
              <a:t>)</a:t>
            </a:r>
            <a:endParaRPr kumimoji="1" lang="ja-JP" altLang="en-US" sz="1400" dirty="0"/>
          </a:p>
        </p:txBody>
      </p:sp>
      <p:sp>
        <p:nvSpPr>
          <p:cNvPr id="47" name="正方形/長方形 46"/>
          <p:cNvSpPr/>
          <p:nvPr/>
        </p:nvSpPr>
        <p:spPr>
          <a:xfrm>
            <a:off x="753671" y="2552627"/>
            <a:ext cx="1732002" cy="62628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t>:</a:t>
            </a:r>
            <a:r>
              <a:rPr lang="ja-JP" altLang="en-US" dirty="0" smtClean="0"/>
              <a:t>画面</a:t>
            </a:r>
            <a:endParaRPr kumimoji="1" lang="ja-JP" altLang="en-US" dirty="0"/>
          </a:p>
        </p:txBody>
      </p:sp>
      <p:cxnSp>
        <p:nvCxnSpPr>
          <p:cNvPr id="53" name="直線矢印コネクタ 52"/>
          <p:cNvCxnSpPr/>
          <p:nvPr/>
        </p:nvCxnSpPr>
        <p:spPr>
          <a:xfrm>
            <a:off x="1833791" y="5504955"/>
            <a:ext cx="3456384"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55" name="テキスト ボックス 54"/>
          <p:cNvSpPr txBox="1"/>
          <p:nvPr/>
        </p:nvSpPr>
        <p:spPr>
          <a:xfrm>
            <a:off x="1941803" y="5135042"/>
            <a:ext cx="1046021" cy="307777"/>
          </a:xfrm>
          <a:prstGeom prst="rect">
            <a:avLst/>
          </a:prstGeom>
          <a:noFill/>
        </p:spPr>
        <p:txBody>
          <a:bodyPr wrap="square" rtlCol="0">
            <a:spAutoFit/>
          </a:bodyPr>
          <a:lstStyle/>
          <a:p>
            <a:r>
              <a:rPr kumimoji="1" lang="en-US" altLang="ja-JP" sz="1400" dirty="0" smtClean="0"/>
              <a:t>[</a:t>
            </a:r>
            <a:r>
              <a:rPr lang="ja-JP" altLang="en-US" sz="1400" dirty="0" smtClean="0"/>
              <a:t>一般</a:t>
            </a:r>
            <a:r>
              <a:rPr kumimoji="1" lang="ja-JP" altLang="en-US" sz="1400" dirty="0" smtClean="0"/>
              <a:t>会員</a:t>
            </a:r>
            <a:r>
              <a:rPr kumimoji="1" lang="en-US" altLang="ja-JP" sz="1400" dirty="0" smtClean="0"/>
              <a:t>]</a:t>
            </a:r>
            <a:endParaRPr kumimoji="1" lang="ja-JP" altLang="en-US" sz="1400" dirty="0"/>
          </a:p>
        </p:txBody>
      </p:sp>
      <p:sp>
        <p:nvSpPr>
          <p:cNvPr id="62" name="テキスト ボックス 61"/>
          <p:cNvSpPr txBox="1"/>
          <p:nvPr/>
        </p:nvSpPr>
        <p:spPr>
          <a:xfrm>
            <a:off x="4858127" y="3632747"/>
            <a:ext cx="1440160" cy="307777"/>
          </a:xfrm>
          <a:prstGeom prst="rect">
            <a:avLst/>
          </a:prstGeom>
          <a:noFill/>
        </p:spPr>
        <p:txBody>
          <a:bodyPr wrap="square" rtlCol="0">
            <a:spAutoFit/>
          </a:bodyPr>
          <a:lstStyle/>
          <a:p>
            <a:r>
              <a:rPr kumimoji="1" lang="ja-JP" altLang="en-US" sz="1400" dirty="0" smtClean="0"/>
              <a:t>登録</a:t>
            </a:r>
            <a:r>
              <a:rPr kumimoji="1" lang="en-US" altLang="ja-JP" sz="1400" dirty="0" smtClean="0"/>
              <a:t>(</a:t>
            </a:r>
            <a:r>
              <a:rPr lang="ja-JP" altLang="en-US" sz="1400" dirty="0" smtClean="0"/>
              <a:t>特別</a:t>
            </a:r>
            <a:r>
              <a:rPr kumimoji="1" lang="ja-JP" altLang="en-US" sz="1400" dirty="0" smtClean="0"/>
              <a:t>会員</a:t>
            </a:r>
            <a:r>
              <a:rPr kumimoji="1" lang="en-US" altLang="ja-JP" sz="1400" dirty="0" smtClean="0"/>
              <a:t>)</a:t>
            </a:r>
            <a:endParaRPr kumimoji="1" lang="ja-JP" altLang="en-US" sz="1400" dirty="0"/>
          </a:p>
        </p:txBody>
      </p:sp>
      <p:cxnSp>
        <p:nvCxnSpPr>
          <p:cNvPr id="37" name="直線矢印コネクタ 36"/>
          <p:cNvCxnSpPr/>
          <p:nvPr/>
        </p:nvCxnSpPr>
        <p:spPr>
          <a:xfrm flipH="1">
            <a:off x="1761783" y="4640859"/>
            <a:ext cx="1656184" cy="0"/>
          </a:xfrm>
          <a:prstGeom prst="straightConnector1">
            <a:avLst/>
          </a:prstGeom>
          <a:ln w="3175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40" name="直線矢印コネクタ 39"/>
          <p:cNvCxnSpPr/>
          <p:nvPr/>
        </p:nvCxnSpPr>
        <p:spPr>
          <a:xfrm flipH="1">
            <a:off x="5506199" y="6153027"/>
            <a:ext cx="1584176" cy="0"/>
          </a:xfrm>
          <a:prstGeom prst="straightConnector1">
            <a:avLst/>
          </a:prstGeom>
          <a:ln w="3175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a:off x="757481" y="5072907"/>
            <a:ext cx="7558935" cy="0"/>
          </a:xfrm>
          <a:prstGeom prst="line">
            <a:avLst/>
          </a:prstGeom>
          <a:ln w="25400">
            <a:solidFill>
              <a:srgbClr val="00B050"/>
            </a:solidFill>
            <a:prstDash val="sysDash"/>
          </a:ln>
        </p:spPr>
        <p:style>
          <a:lnRef idx="1">
            <a:schemeClr val="accent1"/>
          </a:lnRef>
          <a:fillRef idx="0">
            <a:schemeClr val="accent1"/>
          </a:fillRef>
          <a:effectRef idx="0">
            <a:schemeClr val="accent1"/>
          </a:effectRef>
          <a:fontRef idx="minor">
            <a:schemeClr val="tx1"/>
          </a:fontRef>
        </p:style>
      </p:cxnSp>
      <p:sp>
        <p:nvSpPr>
          <p:cNvPr id="31" name="テキスト ボックス 30"/>
          <p:cNvSpPr txBox="1"/>
          <p:nvPr/>
        </p:nvSpPr>
        <p:spPr>
          <a:xfrm>
            <a:off x="757481" y="3335423"/>
            <a:ext cx="1008112" cy="369332"/>
          </a:xfrm>
          <a:prstGeom prst="rect">
            <a:avLst/>
          </a:prstGeom>
          <a:ln w="28575"/>
        </p:spPr>
        <p:style>
          <a:lnRef idx="2">
            <a:schemeClr val="accent3"/>
          </a:lnRef>
          <a:fillRef idx="1">
            <a:schemeClr val="lt1"/>
          </a:fillRef>
          <a:effectRef idx="0">
            <a:schemeClr val="accent3"/>
          </a:effectRef>
          <a:fontRef idx="minor">
            <a:schemeClr val="dk1"/>
          </a:fontRef>
        </p:style>
        <p:txBody>
          <a:bodyPr wrap="square" rtlCol="0">
            <a:spAutoFit/>
          </a:bodyPr>
          <a:lstStyle/>
          <a:p>
            <a:r>
              <a:rPr kumimoji="1" lang="en-US" altLang="ja-JP" dirty="0" smtClean="0"/>
              <a:t>alt</a:t>
            </a:r>
            <a:endParaRPr kumimoji="1" lang="ja-JP" altLang="en-US" dirty="0"/>
          </a:p>
        </p:txBody>
      </p:sp>
      <p:sp>
        <p:nvSpPr>
          <p:cNvPr id="32" name="テキスト ボックス 31"/>
          <p:cNvSpPr txBox="1"/>
          <p:nvPr/>
        </p:nvSpPr>
        <p:spPr>
          <a:xfrm>
            <a:off x="69928" y="3858760"/>
            <a:ext cx="1642153" cy="707886"/>
          </a:xfrm>
          <a:prstGeom prst="rect">
            <a:avLst/>
          </a:prstGeom>
          <a:noFill/>
        </p:spPr>
        <p:txBody>
          <a:bodyPr wrap="square" rtlCol="0">
            <a:spAutoFit/>
          </a:bodyPr>
          <a:lstStyle/>
          <a:p>
            <a:r>
              <a:rPr kumimoji="1" lang="ja-JP" altLang="en-US" sz="2000" dirty="0" smtClean="0"/>
              <a:t>結合</a:t>
            </a:r>
            <a:endParaRPr kumimoji="1" lang="en-US" altLang="ja-JP" sz="2000" dirty="0" smtClean="0"/>
          </a:p>
          <a:p>
            <a:r>
              <a:rPr kumimoji="1" lang="ja-JP" altLang="en-US" sz="2000" dirty="0" smtClean="0"/>
              <a:t>フラグメント</a:t>
            </a:r>
            <a:endParaRPr kumimoji="1" lang="ja-JP" altLang="en-US" sz="2000" dirty="0"/>
          </a:p>
        </p:txBody>
      </p:sp>
      <p:cxnSp>
        <p:nvCxnSpPr>
          <p:cNvPr id="39" name="直線矢印コネクタ 38"/>
          <p:cNvCxnSpPr>
            <a:endCxn id="16" idx="1"/>
          </p:cNvCxnSpPr>
          <p:nvPr/>
        </p:nvCxnSpPr>
        <p:spPr>
          <a:xfrm flipV="1">
            <a:off x="1012714" y="3520089"/>
            <a:ext cx="821077" cy="1547313"/>
          </a:xfrm>
          <a:prstGeom prst="straightConnector1">
            <a:avLst/>
          </a:prstGeom>
          <a:ln w="317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flipV="1">
            <a:off x="395536" y="3494763"/>
            <a:ext cx="398532" cy="426016"/>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36" name="テキスト ボックス 35"/>
          <p:cNvSpPr txBox="1"/>
          <p:nvPr/>
        </p:nvSpPr>
        <p:spPr>
          <a:xfrm>
            <a:off x="236467" y="5072907"/>
            <a:ext cx="1130472" cy="307777"/>
          </a:xfrm>
          <a:prstGeom prst="rect">
            <a:avLst/>
          </a:prstGeom>
          <a:noFill/>
        </p:spPr>
        <p:txBody>
          <a:bodyPr wrap="square" rtlCol="0">
            <a:spAutoFit/>
          </a:bodyPr>
          <a:lstStyle/>
          <a:p>
            <a:r>
              <a:rPr lang="ja-JP" altLang="en-US" sz="1400" dirty="0" smtClean="0"/>
              <a:t>処理の</a:t>
            </a:r>
            <a:r>
              <a:rPr lang="ja-JP" altLang="en-US" sz="1400" dirty="0" smtClean="0"/>
              <a:t>分岐</a:t>
            </a:r>
            <a:endParaRPr kumimoji="1" lang="ja-JP" altLang="en-US" sz="1400" dirty="0"/>
          </a:p>
        </p:txBody>
      </p:sp>
      <p:sp>
        <p:nvSpPr>
          <p:cNvPr id="6" name="正方形/長方形 5"/>
          <p:cNvSpPr/>
          <p:nvPr/>
        </p:nvSpPr>
        <p:spPr>
          <a:xfrm>
            <a:off x="2702580" y="3366200"/>
            <a:ext cx="787395" cy="369332"/>
          </a:xfrm>
          <a:prstGeom prst="rect">
            <a:avLst/>
          </a:prstGeom>
        </p:spPr>
        <p:txBody>
          <a:bodyPr wrap="none">
            <a:spAutoFit/>
          </a:bodyPr>
          <a:lstStyle/>
          <a:p>
            <a:r>
              <a:rPr lang="ja-JP" altLang="en-US" dirty="0"/>
              <a:t>生成</a:t>
            </a:r>
            <a:r>
              <a:rPr lang="en-US" altLang="ja-JP" dirty="0"/>
              <a:t>()</a:t>
            </a:r>
            <a:endParaRPr lang="ja-JP" altLang="en-US" dirty="0"/>
          </a:p>
        </p:txBody>
      </p:sp>
      <p:sp>
        <p:nvSpPr>
          <p:cNvPr id="38" name="正方形/長方形 37"/>
          <p:cNvSpPr/>
          <p:nvPr/>
        </p:nvSpPr>
        <p:spPr>
          <a:xfrm>
            <a:off x="2835992" y="5104265"/>
            <a:ext cx="787395" cy="369332"/>
          </a:xfrm>
          <a:prstGeom prst="rect">
            <a:avLst/>
          </a:prstGeom>
        </p:spPr>
        <p:txBody>
          <a:bodyPr wrap="none">
            <a:spAutoFit/>
          </a:bodyPr>
          <a:lstStyle/>
          <a:p>
            <a:r>
              <a:rPr lang="ja-JP" altLang="en-US" dirty="0"/>
              <a:t>生成</a:t>
            </a:r>
            <a:r>
              <a:rPr lang="en-US" altLang="ja-JP" dirty="0"/>
              <a:t>()</a:t>
            </a:r>
            <a:endParaRPr lang="ja-JP" altLang="en-US" dirty="0"/>
          </a:p>
        </p:txBody>
      </p:sp>
      <p:cxnSp>
        <p:nvCxnSpPr>
          <p:cNvPr id="41" name="直線矢印コネクタ 40"/>
          <p:cNvCxnSpPr>
            <a:stCxn id="36" idx="3"/>
            <a:endCxn id="55" idx="1"/>
          </p:cNvCxnSpPr>
          <p:nvPr/>
        </p:nvCxnSpPr>
        <p:spPr>
          <a:xfrm>
            <a:off x="1366939" y="5226796"/>
            <a:ext cx="574864" cy="62135"/>
          </a:xfrm>
          <a:prstGeom prst="straightConnector1">
            <a:avLst/>
          </a:prstGeom>
          <a:ln w="317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a:t>
            </a:r>
            <a:r>
              <a:rPr kumimoji="1" lang="ja-JP" altLang="en-US" dirty="0" smtClean="0"/>
              <a:t>相互作用図とは</a:t>
            </a:r>
            <a:endParaRPr kumimoji="1" lang="ja-JP" altLang="en-US" dirty="0"/>
          </a:p>
        </p:txBody>
      </p:sp>
      <p:sp>
        <p:nvSpPr>
          <p:cNvPr id="3" name="コンテンツ プレースホルダー 2"/>
          <p:cNvSpPr>
            <a:spLocks noGrp="1"/>
          </p:cNvSpPr>
          <p:nvPr>
            <p:ph idx="1"/>
          </p:nvPr>
        </p:nvSpPr>
        <p:spPr>
          <a:xfrm>
            <a:off x="683568" y="1628800"/>
            <a:ext cx="7715200" cy="4709120"/>
          </a:xfrm>
        </p:spPr>
        <p:txBody>
          <a:bodyPr/>
          <a:lstStyle/>
          <a:p>
            <a:r>
              <a:rPr lang="ja-JP" altLang="en-US" dirty="0"/>
              <a:t>前回</a:t>
            </a:r>
            <a:r>
              <a:rPr lang="ja-JP" altLang="en-US" dirty="0" smtClean="0"/>
              <a:t>のクラス図で表現してきたものはユーザ領域が静的なものだった</a:t>
            </a:r>
            <a:endParaRPr lang="en-US" altLang="ja-JP" dirty="0" smtClean="0"/>
          </a:p>
          <a:p>
            <a:r>
              <a:rPr kumimoji="1" lang="ja-JP" altLang="en-US" dirty="0"/>
              <a:t>相互作用図で</a:t>
            </a:r>
            <a:r>
              <a:rPr kumimoji="1" lang="ja-JP" altLang="en-US" dirty="0" smtClean="0"/>
              <a:t>は動的な側面について見ていく</a:t>
            </a:r>
            <a:endParaRPr kumimoji="1" lang="en-US" altLang="ja-JP" dirty="0" smtClean="0"/>
          </a:p>
          <a:p>
            <a:r>
              <a:rPr lang="ja-JP" altLang="en-US" dirty="0"/>
              <a:t>オブジェクト</a:t>
            </a:r>
            <a:r>
              <a:rPr lang="ja-JP" altLang="en-US" dirty="0" smtClean="0"/>
              <a:t>指向のシステムでは“もの”同士のやり取りを相互作用図で表現する</a:t>
            </a:r>
            <a:endParaRPr kumimoji="1" lang="ja-JP" altLang="en-US" dirty="0"/>
          </a:p>
        </p:txBody>
      </p:sp>
    </p:spTree>
    <p:extLst>
      <p:ext uri="{BB962C8B-B14F-4D97-AF65-F5344CB8AC3E}">
        <p14:creationId xmlns:p14="http://schemas.microsoft.com/office/powerpoint/2010/main" val="227788469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再帰呼び出し</a:t>
            </a:r>
            <a:r>
              <a:rPr kumimoji="1" lang="en-US" altLang="ja-JP" dirty="0" smtClean="0"/>
              <a:t>(-</a:t>
            </a:r>
            <a:r>
              <a:rPr kumimoji="1" lang="ja-JP" altLang="en-US" dirty="0" smtClean="0"/>
              <a:t>アドバンス</a:t>
            </a:r>
            <a:r>
              <a:rPr kumimoji="1" lang="en-US" altLang="ja-JP" dirty="0" smtClean="0"/>
              <a:t>)</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オブジェクトが自分自身の操作を呼び出すときは、そのオブジェクト自身のライフラインの点線に対して、メッセージを記述する</a:t>
            </a:r>
            <a:endParaRPr kumimoji="1" lang="en-US" altLang="ja-JP" dirty="0" smtClean="0"/>
          </a:p>
          <a:p>
            <a:pPr marL="0" indent="0">
              <a:buNone/>
            </a:pPr>
            <a:r>
              <a:rPr lang="ja-JP" altLang="en-US" dirty="0"/>
              <a:t>　</a:t>
            </a:r>
            <a:r>
              <a:rPr kumimoji="1" lang="en-US" altLang="ja-JP" dirty="0" smtClean="0"/>
              <a:t>(</a:t>
            </a:r>
            <a:r>
              <a:rPr kumimoji="1" lang="ja-JP" altLang="en-US" dirty="0" smtClean="0"/>
              <a:t>再帰呼び出し</a:t>
            </a:r>
            <a:r>
              <a:rPr kumimoji="1" lang="en-US" altLang="ja-JP" dirty="0" smtClean="0"/>
              <a:t>)</a:t>
            </a:r>
            <a:endParaRPr kumimoji="1" lang="ja-JP" altLang="en-US" dirty="0"/>
          </a:p>
        </p:txBody>
      </p:sp>
    </p:spTree>
    <p:extLst>
      <p:ext uri="{BB962C8B-B14F-4D97-AF65-F5344CB8AC3E}">
        <p14:creationId xmlns:p14="http://schemas.microsoft.com/office/powerpoint/2010/main" val="13201719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再帰呼び出しの例</a:t>
            </a:r>
            <a:endParaRPr kumimoji="1" lang="ja-JP" altLang="en-US" dirty="0"/>
          </a:p>
        </p:txBody>
      </p:sp>
      <p:sp>
        <p:nvSpPr>
          <p:cNvPr id="28" name="正方形/長方形 27"/>
          <p:cNvSpPr/>
          <p:nvPr/>
        </p:nvSpPr>
        <p:spPr>
          <a:xfrm>
            <a:off x="2479958" y="1772817"/>
            <a:ext cx="1732002" cy="44192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u="sng" dirty="0" smtClean="0"/>
              <a:t>:</a:t>
            </a:r>
            <a:r>
              <a:rPr lang="ja-JP" altLang="en-US" u="sng" dirty="0"/>
              <a:t>表示画面</a:t>
            </a:r>
            <a:endParaRPr kumimoji="1" lang="ja-JP" altLang="en-US" u="sng" dirty="0"/>
          </a:p>
        </p:txBody>
      </p:sp>
      <p:cxnSp>
        <p:nvCxnSpPr>
          <p:cNvPr id="29" name="直線コネクタ 28"/>
          <p:cNvCxnSpPr/>
          <p:nvPr/>
        </p:nvCxnSpPr>
        <p:spPr>
          <a:xfrm>
            <a:off x="1486422" y="2214736"/>
            <a:ext cx="6298" cy="3014464"/>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a:endCxn id="45" idx="1"/>
          </p:cNvCxnSpPr>
          <p:nvPr/>
        </p:nvCxnSpPr>
        <p:spPr>
          <a:xfrm>
            <a:off x="3347864" y="2780928"/>
            <a:ext cx="1458162"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31" name="テキスト ボックス 30"/>
          <p:cNvSpPr txBox="1"/>
          <p:nvPr/>
        </p:nvSpPr>
        <p:spPr>
          <a:xfrm>
            <a:off x="1492720" y="2266361"/>
            <a:ext cx="1495104" cy="307777"/>
          </a:xfrm>
          <a:prstGeom prst="rect">
            <a:avLst/>
          </a:prstGeom>
          <a:noFill/>
        </p:spPr>
        <p:txBody>
          <a:bodyPr wrap="square" rtlCol="0">
            <a:spAutoFit/>
          </a:bodyPr>
          <a:lstStyle/>
          <a:p>
            <a:r>
              <a:rPr kumimoji="1" lang="ja-JP" altLang="en-US" sz="1400" dirty="0" smtClean="0"/>
              <a:t>商品一覧表示</a:t>
            </a:r>
            <a:r>
              <a:rPr kumimoji="1" lang="en-US" altLang="ja-JP" sz="1400" dirty="0" smtClean="0"/>
              <a:t>()</a:t>
            </a:r>
            <a:endParaRPr kumimoji="1" lang="ja-JP" altLang="en-US" sz="1400" dirty="0"/>
          </a:p>
        </p:txBody>
      </p:sp>
      <p:sp>
        <p:nvSpPr>
          <p:cNvPr id="32" name="円/楕円 31"/>
          <p:cNvSpPr/>
          <p:nvPr/>
        </p:nvSpPr>
        <p:spPr>
          <a:xfrm>
            <a:off x="1353173" y="1340768"/>
            <a:ext cx="266499"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二等辺三角形 32"/>
          <p:cNvSpPr/>
          <p:nvPr/>
        </p:nvSpPr>
        <p:spPr>
          <a:xfrm>
            <a:off x="1332955" y="1556792"/>
            <a:ext cx="306934" cy="21602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テキスト ボックス 33"/>
          <p:cNvSpPr txBox="1"/>
          <p:nvPr/>
        </p:nvSpPr>
        <p:spPr>
          <a:xfrm>
            <a:off x="1042857" y="1906959"/>
            <a:ext cx="887130" cy="307777"/>
          </a:xfrm>
          <a:prstGeom prst="rect">
            <a:avLst/>
          </a:prstGeom>
          <a:noFill/>
        </p:spPr>
        <p:txBody>
          <a:bodyPr wrap="square" rtlCol="0">
            <a:spAutoFit/>
          </a:bodyPr>
          <a:lstStyle/>
          <a:p>
            <a:r>
              <a:rPr kumimoji="1" lang="ja-JP" altLang="en-US" sz="1400" u="sng" dirty="0" smtClean="0"/>
              <a:t>お客さん</a:t>
            </a:r>
            <a:endParaRPr kumimoji="1" lang="ja-JP" altLang="en-US" sz="1400" u="sng" dirty="0"/>
          </a:p>
        </p:txBody>
      </p:sp>
      <p:cxnSp>
        <p:nvCxnSpPr>
          <p:cNvPr id="35" name="直線矢印コネクタ 34"/>
          <p:cNvCxnSpPr/>
          <p:nvPr/>
        </p:nvCxnSpPr>
        <p:spPr>
          <a:xfrm>
            <a:off x="3347864" y="3645024"/>
            <a:ext cx="2647350"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38" name="直線コネクタ 37"/>
          <p:cNvCxnSpPr/>
          <p:nvPr/>
        </p:nvCxnSpPr>
        <p:spPr>
          <a:xfrm flipH="1">
            <a:off x="3345959" y="2210199"/>
            <a:ext cx="45999" cy="3019001"/>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41" name="直線矢印コネクタ 40"/>
          <p:cNvCxnSpPr/>
          <p:nvPr/>
        </p:nvCxnSpPr>
        <p:spPr>
          <a:xfrm>
            <a:off x="1563919" y="2574138"/>
            <a:ext cx="1423905"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42" name="正方形/長方形 41"/>
          <p:cNvSpPr/>
          <p:nvPr/>
        </p:nvSpPr>
        <p:spPr>
          <a:xfrm>
            <a:off x="3297240" y="2868866"/>
            <a:ext cx="146919" cy="22459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正方形/長方形 42"/>
          <p:cNvSpPr/>
          <p:nvPr/>
        </p:nvSpPr>
        <p:spPr>
          <a:xfrm>
            <a:off x="5995214" y="3552543"/>
            <a:ext cx="144016" cy="6229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正方形/長方形 44"/>
          <p:cNvSpPr/>
          <p:nvPr/>
        </p:nvSpPr>
        <p:spPr>
          <a:xfrm>
            <a:off x="4806026" y="2465992"/>
            <a:ext cx="2628292" cy="62987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smtClean="0"/>
              <a:t>商品リスト</a:t>
            </a:r>
            <a:r>
              <a:rPr lang="en-US" altLang="ja-JP" u="sng" dirty="0" err="1" smtClean="0"/>
              <a:t>Obj</a:t>
            </a:r>
            <a:r>
              <a:rPr lang="en-US" altLang="ja-JP" dirty="0" smtClean="0"/>
              <a:t>:</a:t>
            </a:r>
            <a:r>
              <a:rPr lang="ja-JP" altLang="en-US" u="sng" dirty="0"/>
              <a:t>商品リスト</a:t>
            </a:r>
            <a:endParaRPr kumimoji="1" lang="ja-JP" altLang="en-US" u="sng" dirty="0"/>
          </a:p>
        </p:txBody>
      </p:sp>
      <p:sp>
        <p:nvSpPr>
          <p:cNvPr id="47" name="テキスト ボックス 46"/>
          <p:cNvSpPr txBox="1"/>
          <p:nvPr/>
        </p:nvSpPr>
        <p:spPr>
          <a:xfrm>
            <a:off x="3842986" y="2450023"/>
            <a:ext cx="648072" cy="307777"/>
          </a:xfrm>
          <a:prstGeom prst="rect">
            <a:avLst/>
          </a:prstGeom>
          <a:noFill/>
        </p:spPr>
        <p:txBody>
          <a:bodyPr wrap="square" rtlCol="0">
            <a:spAutoFit/>
          </a:bodyPr>
          <a:lstStyle/>
          <a:p>
            <a:r>
              <a:rPr kumimoji="1" lang="ja-JP" altLang="en-US" sz="1400" dirty="0" smtClean="0"/>
              <a:t>生成</a:t>
            </a:r>
            <a:r>
              <a:rPr kumimoji="1" lang="en-US" altLang="ja-JP" sz="1400" dirty="0" smtClean="0"/>
              <a:t>()</a:t>
            </a:r>
            <a:endParaRPr kumimoji="1" lang="ja-JP" altLang="en-US" sz="1400" dirty="0"/>
          </a:p>
        </p:txBody>
      </p:sp>
      <p:cxnSp>
        <p:nvCxnSpPr>
          <p:cNvPr id="49" name="直線矢印コネクタ 48"/>
          <p:cNvCxnSpPr/>
          <p:nvPr/>
        </p:nvCxnSpPr>
        <p:spPr>
          <a:xfrm flipH="1">
            <a:off x="1492720" y="5114802"/>
            <a:ext cx="1728192" cy="0"/>
          </a:xfrm>
          <a:prstGeom prst="straightConnector1">
            <a:avLst/>
          </a:prstGeom>
          <a:ln w="3175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50" name="直線矢印コネクタ 49"/>
          <p:cNvCxnSpPr>
            <a:stCxn id="43" idx="2"/>
          </p:cNvCxnSpPr>
          <p:nvPr/>
        </p:nvCxnSpPr>
        <p:spPr>
          <a:xfrm flipH="1">
            <a:off x="3347864" y="4175502"/>
            <a:ext cx="2719358" cy="0"/>
          </a:xfrm>
          <a:prstGeom prst="straightConnector1">
            <a:avLst/>
          </a:prstGeom>
          <a:ln w="31750">
            <a:prstDash val="sysDash"/>
            <a:tailEnd type="arrow"/>
          </a:ln>
        </p:spPr>
        <p:style>
          <a:lnRef idx="1">
            <a:schemeClr val="accent1"/>
          </a:lnRef>
          <a:fillRef idx="0">
            <a:schemeClr val="accent1"/>
          </a:fillRef>
          <a:effectRef idx="0">
            <a:schemeClr val="accent1"/>
          </a:effectRef>
          <a:fontRef idx="minor">
            <a:schemeClr val="tx1"/>
          </a:fontRef>
        </p:style>
      </p:cxnSp>
      <p:sp>
        <p:nvSpPr>
          <p:cNvPr id="52" name="正方形/長方形 51"/>
          <p:cNvSpPr/>
          <p:nvPr/>
        </p:nvSpPr>
        <p:spPr>
          <a:xfrm>
            <a:off x="3396784" y="4538737"/>
            <a:ext cx="144016"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0" name="カギ線コネクタ 59"/>
          <p:cNvCxnSpPr>
            <a:endCxn id="66" idx="1"/>
          </p:cNvCxnSpPr>
          <p:nvPr/>
        </p:nvCxnSpPr>
        <p:spPr>
          <a:xfrm>
            <a:off x="3419872" y="4374976"/>
            <a:ext cx="648072" cy="225897"/>
          </a:xfrm>
          <a:prstGeom prst="bentConnector3">
            <a:avLst>
              <a:gd name="adj1" fmla="val 102911"/>
            </a:avLst>
          </a:prstGeom>
          <a:ln w="25400"/>
        </p:spPr>
        <p:style>
          <a:lnRef idx="1">
            <a:schemeClr val="accent1"/>
          </a:lnRef>
          <a:fillRef idx="0">
            <a:schemeClr val="accent1"/>
          </a:fillRef>
          <a:effectRef idx="0">
            <a:schemeClr val="accent1"/>
          </a:effectRef>
          <a:fontRef idx="minor">
            <a:schemeClr val="tx1"/>
          </a:fontRef>
        </p:style>
      </p:cxnSp>
      <p:cxnSp>
        <p:nvCxnSpPr>
          <p:cNvPr id="61" name="直線矢印コネクタ 60"/>
          <p:cNvCxnSpPr>
            <a:stCxn id="66" idx="1"/>
          </p:cNvCxnSpPr>
          <p:nvPr/>
        </p:nvCxnSpPr>
        <p:spPr>
          <a:xfrm flipH="1">
            <a:off x="3561509" y="4600873"/>
            <a:ext cx="506435"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66" name="テキスト ボックス 65"/>
          <p:cNvSpPr txBox="1"/>
          <p:nvPr/>
        </p:nvSpPr>
        <p:spPr>
          <a:xfrm>
            <a:off x="4067944" y="4446984"/>
            <a:ext cx="648072" cy="307777"/>
          </a:xfrm>
          <a:prstGeom prst="rect">
            <a:avLst/>
          </a:prstGeom>
          <a:noFill/>
        </p:spPr>
        <p:txBody>
          <a:bodyPr wrap="square" rtlCol="0">
            <a:spAutoFit/>
          </a:bodyPr>
          <a:lstStyle/>
          <a:p>
            <a:r>
              <a:rPr kumimoji="1" lang="ja-JP" altLang="en-US" sz="1400" dirty="0" smtClean="0"/>
              <a:t>表示</a:t>
            </a:r>
            <a:r>
              <a:rPr lang="en-US" altLang="ja-JP" sz="1400" dirty="0" smtClean="0"/>
              <a:t>()</a:t>
            </a:r>
            <a:endParaRPr kumimoji="1" lang="ja-JP" altLang="en-US" sz="1400" dirty="0"/>
          </a:p>
        </p:txBody>
      </p:sp>
      <p:sp>
        <p:nvSpPr>
          <p:cNvPr id="67" name="テキスト ボックス 66"/>
          <p:cNvSpPr txBox="1"/>
          <p:nvPr/>
        </p:nvSpPr>
        <p:spPr>
          <a:xfrm>
            <a:off x="4067944" y="4807024"/>
            <a:ext cx="1296144" cy="307777"/>
          </a:xfrm>
          <a:prstGeom prst="rect">
            <a:avLst/>
          </a:prstGeom>
          <a:noFill/>
        </p:spPr>
        <p:txBody>
          <a:bodyPr wrap="square" rtlCol="0">
            <a:spAutoFit/>
          </a:bodyPr>
          <a:lstStyle/>
          <a:p>
            <a:r>
              <a:rPr lang="ja-JP" altLang="en-US" sz="1400" dirty="0" smtClean="0"/>
              <a:t>再帰呼び出し</a:t>
            </a:r>
            <a:endParaRPr kumimoji="1" lang="ja-JP" altLang="en-US" sz="1400" dirty="0"/>
          </a:p>
        </p:txBody>
      </p:sp>
      <p:sp>
        <p:nvSpPr>
          <p:cNvPr id="68" name="円弧 67"/>
          <p:cNvSpPr/>
          <p:nvPr/>
        </p:nvSpPr>
        <p:spPr>
          <a:xfrm>
            <a:off x="3561509" y="4826576"/>
            <a:ext cx="578443" cy="340487"/>
          </a:xfrm>
          <a:prstGeom prst="arc">
            <a:avLst>
              <a:gd name="adj1" fmla="val 198758"/>
              <a:gd name="adj2" fmla="val 11712323"/>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9" name="テキスト ボックス 68"/>
          <p:cNvSpPr txBox="1"/>
          <p:nvPr/>
        </p:nvSpPr>
        <p:spPr>
          <a:xfrm>
            <a:off x="3923928" y="3790046"/>
            <a:ext cx="1872208" cy="307777"/>
          </a:xfrm>
          <a:prstGeom prst="rect">
            <a:avLst/>
          </a:prstGeom>
          <a:noFill/>
        </p:spPr>
        <p:txBody>
          <a:bodyPr wrap="square" rtlCol="0">
            <a:spAutoFit/>
          </a:bodyPr>
          <a:lstStyle/>
          <a:p>
            <a:r>
              <a:rPr lang="ja-JP" altLang="en-US" sz="1400" dirty="0"/>
              <a:t>商品情報</a:t>
            </a:r>
            <a:endParaRPr kumimoji="1" lang="ja-JP" altLang="en-US" sz="1400" dirty="0"/>
          </a:p>
        </p:txBody>
      </p:sp>
      <p:cxnSp>
        <p:nvCxnSpPr>
          <p:cNvPr id="83" name="直線コネクタ 82"/>
          <p:cNvCxnSpPr/>
          <p:nvPr/>
        </p:nvCxnSpPr>
        <p:spPr>
          <a:xfrm flipH="1">
            <a:off x="6046183" y="3095703"/>
            <a:ext cx="21040" cy="2071361"/>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sp>
        <p:nvSpPr>
          <p:cNvPr id="96" name="テキスト ボックス 95"/>
          <p:cNvSpPr txBox="1"/>
          <p:nvPr/>
        </p:nvSpPr>
        <p:spPr>
          <a:xfrm>
            <a:off x="3693884" y="3239747"/>
            <a:ext cx="1872208" cy="307777"/>
          </a:xfrm>
          <a:prstGeom prst="rect">
            <a:avLst/>
          </a:prstGeom>
          <a:noFill/>
        </p:spPr>
        <p:txBody>
          <a:bodyPr wrap="square" rtlCol="0">
            <a:spAutoFit/>
          </a:bodyPr>
          <a:lstStyle/>
          <a:p>
            <a:r>
              <a:rPr kumimoji="1" lang="ja-JP" altLang="en-US" sz="1400" dirty="0" smtClean="0"/>
              <a:t>商品情報の取得</a:t>
            </a:r>
            <a:r>
              <a:rPr kumimoji="1" lang="en-US" altLang="ja-JP" sz="1400" dirty="0" smtClean="0"/>
              <a:t>()</a:t>
            </a:r>
            <a:endParaRPr kumimoji="1" lang="ja-JP" altLang="en-US" sz="1400" dirty="0"/>
          </a:p>
        </p:txBody>
      </p:sp>
      <p:sp>
        <p:nvSpPr>
          <p:cNvPr id="97" name="正方形/長方形 96"/>
          <p:cNvSpPr/>
          <p:nvPr/>
        </p:nvSpPr>
        <p:spPr>
          <a:xfrm>
            <a:off x="539552" y="5242373"/>
            <a:ext cx="8280920" cy="159796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kumimoji="1" lang="en-US" altLang="ja-JP" dirty="0" smtClean="0"/>
              <a:t>//</a:t>
            </a:r>
            <a:r>
              <a:rPr kumimoji="1" lang="ja-JP" altLang="en-US" dirty="0" smtClean="0"/>
              <a:t>表示画面の操作のイメージ</a:t>
            </a:r>
            <a:endParaRPr kumimoji="1" lang="en-US" altLang="ja-JP" dirty="0" smtClean="0"/>
          </a:p>
          <a:p>
            <a:r>
              <a:rPr lang="ja-JP" altLang="en-US" dirty="0"/>
              <a:t>商品</a:t>
            </a:r>
            <a:r>
              <a:rPr lang="ja-JP" altLang="en-US" dirty="0" smtClean="0"/>
              <a:t>一覧表示</a:t>
            </a:r>
            <a:r>
              <a:rPr lang="en-US" altLang="ja-JP" dirty="0" smtClean="0"/>
              <a:t>(){</a:t>
            </a:r>
          </a:p>
          <a:p>
            <a:r>
              <a:rPr kumimoji="1" lang="ja-JP" altLang="en-US" dirty="0" smtClean="0"/>
              <a:t>　　　　　商品リスト</a:t>
            </a:r>
            <a:r>
              <a:rPr kumimoji="1" lang="en-US" altLang="ja-JP" dirty="0" err="1" smtClean="0"/>
              <a:t>Obj</a:t>
            </a:r>
            <a:r>
              <a:rPr kumimoji="1" lang="en-US" altLang="ja-JP" dirty="0" smtClean="0"/>
              <a:t>=</a:t>
            </a:r>
            <a:r>
              <a:rPr kumimoji="1" lang="ja-JP" altLang="en-US" dirty="0" smtClean="0"/>
              <a:t>商品リスト</a:t>
            </a:r>
            <a:r>
              <a:rPr kumimoji="1" lang="en-US" altLang="ja-JP" dirty="0" smtClean="0"/>
              <a:t>.</a:t>
            </a:r>
            <a:r>
              <a:rPr kumimoji="1" lang="ja-JP" altLang="en-US" dirty="0" smtClean="0"/>
              <a:t>生成</a:t>
            </a:r>
            <a:r>
              <a:rPr kumimoji="1" lang="en-US" altLang="ja-JP" dirty="0" smtClean="0"/>
              <a:t>():       //</a:t>
            </a:r>
            <a:r>
              <a:rPr kumimoji="1" lang="ja-JP" altLang="en-US" dirty="0" smtClean="0"/>
              <a:t>商品リストのオブジェクト生成</a:t>
            </a:r>
            <a:endParaRPr kumimoji="1" lang="en-US" altLang="ja-JP" dirty="0" smtClean="0"/>
          </a:p>
          <a:p>
            <a:r>
              <a:rPr lang="ja-JP" altLang="en-US" dirty="0"/>
              <a:t>　</a:t>
            </a:r>
            <a:r>
              <a:rPr lang="ja-JP" altLang="en-US" dirty="0" smtClean="0"/>
              <a:t>　　　　商品情報</a:t>
            </a:r>
            <a:r>
              <a:rPr lang="en-US" altLang="ja-JP" dirty="0" smtClean="0"/>
              <a:t>=</a:t>
            </a:r>
            <a:r>
              <a:rPr lang="ja-JP" altLang="en-US" dirty="0" smtClean="0"/>
              <a:t>商品リスト</a:t>
            </a:r>
            <a:r>
              <a:rPr lang="en-US" altLang="ja-JP" dirty="0" smtClean="0"/>
              <a:t>Obj.</a:t>
            </a:r>
            <a:r>
              <a:rPr lang="ja-JP" altLang="en-US" dirty="0" smtClean="0"/>
              <a:t>商品情報の取得</a:t>
            </a:r>
            <a:r>
              <a:rPr lang="en-US" altLang="ja-JP" dirty="0" smtClean="0"/>
              <a:t>();     //</a:t>
            </a:r>
            <a:r>
              <a:rPr lang="ja-JP" altLang="en-US" dirty="0" smtClean="0"/>
              <a:t>「商品情報の取得</a:t>
            </a:r>
            <a:r>
              <a:rPr lang="ja-JP" altLang="en-US" dirty="0" smtClean="0"/>
              <a:t>」を呼ぶ</a:t>
            </a:r>
            <a:endParaRPr lang="en-US" altLang="ja-JP" dirty="0"/>
          </a:p>
          <a:p>
            <a:r>
              <a:rPr kumimoji="1" lang="ja-JP" altLang="en-US" dirty="0" smtClean="0"/>
              <a:t>　　　　　</a:t>
            </a:r>
            <a:r>
              <a:rPr kumimoji="1" lang="en-US" altLang="ja-JP" dirty="0" smtClean="0"/>
              <a:t>self.</a:t>
            </a:r>
            <a:r>
              <a:rPr kumimoji="1" lang="ja-JP" altLang="en-US" dirty="0" smtClean="0"/>
              <a:t>表示</a:t>
            </a:r>
            <a:r>
              <a:rPr kumimoji="1" lang="en-US" altLang="ja-JP" dirty="0" smtClean="0"/>
              <a:t>();      //</a:t>
            </a:r>
            <a:r>
              <a:rPr kumimoji="1" lang="ja-JP" altLang="en-US" dirty="0" smtClean="0"/>
              <a:t>自分の操作、</a:t>
            </a:r>
            <a:r>
              <a:rPr lang="ja-JP" altLang="en-US" dirty="0" smtClean="0"/>
              <a:t>「表示</a:t>
            </a:r>
            <a:r>
              <a:rPr lang="en-US" altLang="ja-JP" dirty="0" smtClean="0"/>
              <a:t>()</a:t>
            </a:r>
            <a:r>
              <a:rPr lang="ja-JP" altLang="en-US" dirty="0" smtClean="0"/>
              <a:t>」を呼ぶ</a:t>
            </a:r>
            <a:endParaRPr kumimoji="1" lang="ja-JP" altLang="en-US" dirty="0"/>
          </a:p>
        </p:txBody>
      </p:sp>
      <p:cxnSp>
        <p:nvCxnSpPr>
          <p:cNvPr id="98" name="直線コネクタ 97"/>
          <p:cNvCxnSpPr/>
          <p:nvPr/>
        </p:nvCxnSpPr>
        <p:spPr>
          <a:xfrm flipV="1">
            <a:off x="1486422" y="2544690"/>
            <a:ext cx="701024" cy="3116558"/>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102" name="フリーフォーム 101"/>
          <p:cNvSpPr/>
          <p:nvPr/>
        </p:nvSpPr>
        <p:spPr>
          <a:xfrm>
            <a:off x="4177145" y="1898674"/>
            <a:ext cx="3771900" cy="3941017"/>
          </a:xfrm>
          <a:custGeom>
            <a:avLst/>
            <a:gdLst>
              <a:gd name="connsiteX0" fmla="*/ 0 w 3771900"/>
              <a:gd name="connsiteY0" fmla="*/ 595144 h 3941017"/>
              <a:gd name="connsiteX1" fmla="*/ 72737 w 3771900"/>
              <a:gd name="connsiteY1" fmla="*/ 512017 h 3941017"/>
              <a:gd name="connsiteX2" fmla="*/ 124691 w 3771900"/>
              <a:gd name="connsiteY2" fmla="*/ 480844 h 3941017"/>
              <a:gd name="connsiteX3" fmla="*/ 166255 w 3771900"/>
              <a:gd name="connsiteY3" fmla="*/ 470453 h 3941017"/>
              <a:gd name="connsiteX4" fmla="*/ 238991 w 3771900"/>
              <a:gd name="connsiteY4" fmla="*/ 428890 h 3941017"/>
              <a:gd name="connsiteX5" fmla="*/ 301337 w 3771900"/>
              <a:gd name="connsiteY5" fmla="*/ 397717 h 3941017"/>
              <a:gd name="connsiteX6" fmla="*/ 394855 w 3771900"/>
              <a:gd name="connsiteY6" fmla="*/ 356153 h 3941017"/>
              <a:gd name="connsiteX7" fmla="*/ 415637 w 3771900"/>
              <a:gd name="connsiteY7" fmla="*/ 324981 h 3941017"/>
              <a:gd name="connsiteX8" fmla="*/ 519546 w 3771900"/>
              <a:gd name="connsiteY8" fmla="*/ 273026 h 3941017"/>
              <a:gd name="connsiteX9" fmla="*/ 561110 w 3771900"/>
              <a:gd name="connsiteY9" fmla="*/ 252244 h 3941017"/>
              <a:gd name="connsiteX10" fmla="*/ 592282 w 3771900"/>
              <a:gd name="connsiteY10" fmla="*/ 241853 h 3941017"/>
              <a:gd name="connsiteX11" fmla="*/ 633846 w 3771900"/>
              <a:gd name="connsiteY11" fmla="*/ 221071 h 3941017"/>
              <a:gd name="connsiteX12" fmla="*/ 716973 w 3771900"/>
              <a:gd name="connsiteY12" fmla="*/ 200290 h 3941017"/>
              <a:gd name="connsiteX13" fmla="*/ 748146 w 3771900"/>
              <a:gd name="connsiteY13" fmla="*/ 169117 h 3941017"/>
              <a:gd name="connsiteX14" fmla="*/ 789710 w 3771900"/>
              <a:gd name="connsiteY14" fmla="*/ 158726 h 3941017"/>
              <a:gd name="connsiteX15" fmla="*/ 831273 w 3771900"/>
              <a:gd name="connsiteY15" fmla="*/ 137944 h 3941017"/>
              <a:gd name="connsiteX16" fmla="*/ 945573 w 3771900"/>
              <a:gd name="connsiteY16" fmla="*/ 117162 h 3941017"/>
              <a:gd name="connsiteX17" fmla="*/ 1215737 w 3771900"/>
              <a:gd name="connsiteY17" fmla="*/ 75599 h 3941017"/>
              <a:gd name="connsiteX18" fmla="*/ 1454728 w 3771900"/>
              <a:gd name="connsiteY18" fmla="*/ 34035 h 3941017"/>
              <a:gd name="connsiteX19" fmla="*/ 2327564 w 3771900"/>
              <a:gd name="connsiteY19" fmla="*/ 23644 h 3941017"/>
              <a:gd name="connsiteX20" fmla="*/ 2400300 w 3771900"/>
              <a:gd name="connsiteY20" fmla="*/ 44426 h 3941017"/>
              <a:gd name="connsiteX21" fmla="*/ 2514600 w 3771900"/>
              <a:gd name="connsiteY21" fmla="*/ 65208 h 3941017"/>
              <a:gd name="connsiteX22" fmla="*/ 2597728 w 3771900"/>
              <a:gd name="connsiteY22" fmla="*/ 85990 h 3941017"/>
              <a:gd name="connsiteX23" fmla="*/ 2628900 w 3771900"/>
              <a:gd name="connsiteY23" fmla="*/ 96381 h 3941017"/>
              <a:gd name="connsiteX24" fmla="*/ 2691246 w 3771900"/>
              <a:gd name="connsiteY24" fmla="*/ 106771 h 3941017"/>
              <a:gd name="connsiteX25" fmla="*/ 2732810 w 3771900"/>
              <a:gd name="connsiteY25" fmla="*/ 127553 h 3941017"/>
              <a:gd name="connsiteX26" fmla="*/ 2784764 w 3771900"/>
              <a:gd name="connsiteY26" fmla="*/ 137944 h 3941017"/>
              <a:gd name="connsiteX27" fmla="*/ 2815937 w 3771900"/>
              <a:gd name="connsiteY27" fmla="*/ 148335 h 3941017"/>
              <a:gd name="connsiteX28" fmla="*/ 2857500 w 3771900"/>
              <a:gd name="connsiteY28" fmla="*/ 158726 h 3941017"/>
              <a:gd name="connsiteX29" fmla="*/ 2919846 w 3771900"/>
              <a:gd name="connsiteY29" fmla="*/ 179508 h 3941017"/>
              <a:gd name="connsiteX30" fmla="*/ 3054928 w 3771900"/>
              <a:gd name="connsiteY30" fmla="*/ 231462 h 3941017"/>
              <a:gd name="connsiteX31" fmla="*/ 3169228 w 3771900"/>
              <a:gd name="connsiteY31" fmla="*/ 283417 h 3941017"/>
              <a:gd name="connsiteX32" fmla="*/ 3252355 w 3771900"/>
              <a:gd name="connsiteY32" fmla="*/ 324981 h 3941017"/>
              <a:gd name="connsiteX33" fmla="*/ 3283528 w 3771900"/>
              <a:gd name="connsiteY33" fmla="*/ 335371 h 3941017"/>
              <a:gd name="connsiteX34" fmla="*/ 3366655 w 3771900"/>
              <a:gd name="connsiteY34" fmla="*/ 397717 h 3941017"/>
              <a:gd name="connsiteX35" fmla="*/ 3439391 w 3771900"/>
              <a:gd name="connsiteY35" fmla="*/ 449671 h 3941017"/>
              <a:gd name="connsiteX36" fmla="*/ 3470564 w 3771900"/>
              <a:gd name="connsiteY36" fmla="*/ 480844 h 3941017"/>
              <a:gd name="connsiteX37" fmla="*/ 3584864 w 3771900"/>
              <a:gd name="connsiteY37" fmla="*/ 636708 h 3941017"/>
              <a:gd name="connsiteX38" fmla="*/ 3595255 w 3771900"/>
              <a:gd name="connsiteY38" fmla="*/ 667881 h 3941017"/>
              <a:gd name="connsiteX39" fmla="*/ 3636819 w 3771900"/>
              <a:gd name="connsiteY39" fmla="*/ 740617 h 3941017"/>
              <a:gd name="connsiteX40" fmla="*/ 3678382 w 3771900"/>
              <a:gd name="connsiteY40" fmla="*/ 854917 h 3941017"/>
              <a:gd name="connsiteX41" fmla="*/ 3709555 w 3771900"/>
              <a:gd name="connsiteY41" fmla="*/ 927653 h 3941017"/>
              <a:gd name="connsiteX42" fmla="*/ 3740728 w 3771900"/>
              <a:gd name="connsiteY42" fmla="*/ 1062735 h 3941017"/>
              <a:gd name="connsiteX43" fmla="*/ 3771900 w 3771900"/>
              <a:gd name="connsiteY43" fmla="*/ 1177035 h 3941017"/>
              <a:gd name="connsiteX44" fmla="*/ 3761510 w 3771900"/>
              <a:gd name="connsiteY44" fmla="*/ 1540717 h 3941017"/>
              <a:gd name="connsiteX45" fmla="*/ 3751119 w 3771900"/>
              <a:gd name="connsiteY45" fmla="*/ 1582281 h 3941017"/>
              <a:gd name="connsiteX46" fmla="*/ 3709555 w 3771900"/>
              <a:gd name="connsiteY46" fmla="*/ 1686190 h 3941017"/>
              <a:gd name="connsiteX47" fmla="*/ 3688773 w 3771900"/>
              <a:gd name="connsiteY47" fmla="*/ 1717362 h 3941017"/>
              <a:gd name="connsiteX48" fmla="*/ 3667991 w 3771900"/>
              <a:gd name="connsiteY48" fmla="*/ 1779708 h 3941017"/>
              <a:gd name="connsiteX49" fmla="*/ 3657600 w 3771900"/>
              <a:gd name="connsiteY49" fmla="*/ 1821271 h 3941017"/>
              <a:gd name="connsiteX50" fmla="*/ 3626428 w 3771900"/>
              <a:gd name="connsiteY50" fmla="*/ 1842053 h 3941017"/>
              <a:gd name="connsiteX51" fmla="*/ 3574473 w 3771900"/>
              <a:gd name="connsiteY51" fmla="*/ 1894008 h 3941017"/>
              <a:gd name="connsiteX52" fmla="*/ 3512128 w 3771900"/>
              <a:gd name="connsiteY52" fmla="*/ 1956353 h 3941017"/>
              <a:gd name="connsiteX53" fmla="*/ 3501737 w 3771900"/>
              <a:gd name="connsiteY53" fmla="*/ 1987526 h 3941017"/>
              <a:gd name="connsiteX54" fmla="*/ 3470564 w 3771900"/>
              <a:gd name="connsiteY54" fmla="*/ 2008308 h 3941017"/>
              <a:gd name="connsiteX55" fmla="*/ 3439391 w 3771900"/>
              <a:gd name="connsiteY55" fmla="*/ 2039481 h 3941017"/>
              <a:gd name="connsiteX56" fmla="*/ 3418610 w 3771900"/>
              <a:gd name="connsiteY56" fmla="*/ 2070653 h 3941017"/>
              <a:gd name="connsiteX57" fmla="*/ 3377046 w 3771900"/>
              <a:gd name="connsiteY57" fmla="*/ 2101826 h 3941017"/>
              <a:gd name="connsiteX58" fmla="*/ 3314700 w 3771900"/>
              <a:gd name="connsiteY58" fmla="*/ 2164171 h 3941017"/>
              <a:gd name="connsiteX59" fmla="*/ 3262746 w 3771900"/>
              <a:gd name="connsiteY59" fmla="*/ 2236908 h 3941017"/>
              <a:gd name="connsiteX60" fmla="*/ 3231573 w 3771900"/>
              <a:gd name="connsiteY60" fmla="*/ 2268081 h 3941017"/>
              <a:gd name="connsiteX61" fmla="*/ 3200400 w 3771900"/>
              <a:gd name="connsiteY61" fmla="*/ 2309644 h 3941017"/>
              <a:gd name="connsiteX62" fmla="*/ 3127664 w 3771900"/>
              <a:gd name="connsiteY62" fmla="*/ 2382381 h 3941017"/>
              <a:gd name="connsiteX63" fmla="*/ 3096491 w 3771900"/>
              <a:gd name="connsiteY63" fmla="*/ 2403162 h 3941017"/>
              <a:gd name="connsiteX64" fmla="*/ 3054928 w 3771900"/>
              <a:gd name="connsiteY64" fmla="*/ 2444726 h 3941017"/>
              <a:gd name="connsiteX65" fmla="*/ 3023755 w 3771900"/>
              <a:gd name="connsiteY65" fmla="*/ 2465508 h 3941017"/>
              <a:gd name="connsiteX66" fmla="*/ 2992582 w 3771900"/>
              <a:gd name="connsiteY66" fmla="*/ 2496681 h 3941017"/>
              <a:gd name="connsiteX67" fmla="*/ 2951019 w 3771900"/>
              <a:gd name="connsiteY67" fmla="*/ 2517462 h 3941017"/>
              <a:gd name="connsiteX68" fmla="*/ 2857500 w 3771900"/>
              <a:gd name="connsiteY68" fmla="*/ 2590199 h 3941017"/>
              <a:gd name="connsiteX69" fmla="*/ 2815937 w 3771900"/>
              <a:gd name="connsiteY69" fmla="*/ 2621371 h 3941017"/>
              <a:gd name="connsiteX70" fmla="*/ 2763982 w 3771900"/>
              <a:gd name="connsiteY70" fmla="*/ 2642153 h 3941017"/>
              <a:gd name="connsiteX71" fmla="*/ 2670464 w 3771900"/>
              <a:gd name="connsiteY71" fmla="*/ 2714890 h 3941017"/>
              <a:gd name="connsiteX72" fmla="*/ 2576946 w 3771900"/>
              <a:gd name="connsiteY72" fmla="*/ 2787626 h 3941017"/>
              <a:gd name="connsiteX73" fmla="*/ 2535382 w 3771900"/>
              <a:gd name="connsiteY73" fmla="*/ 2808408 h 3941017"/>
              <a:gd name="connsiteX74" fmla="*/ 2483428 w 3771900"/>
              <a:gd name="connsiteY74" fmla="*/ 2849971 h 3941017"/>
              <a:gd name="connsiteX75" fmla="*/ 2410691 w 3771900"/>
              <a:gd name="connsiteY75" fmla="*/ 2891535 h 3941017"/>
              <a:gd name="connsiteX76" fmla="*/ 2379519 w 3771900"/>
              <a:gd name="connsiteY76" fmla="*/ 2912317 h 3941017"/>
              <a:gd name="connsiteX77" fmla="*/ 2327564 w 3771900"/>
              <a:gd name="connsiteY77" fmla="*/ 2943490 h 3941017"/>
              <a:gd name="connsiteX78" fmla="*/ 2296391 w 3771900"/>
              <a:gd name="connsiteY78" fmla="*/ 2964271 h 3941017"/>
              <a:gd name="connsiteX79" fmla="*/ 2265219 w 3771900"/>
              <a:gd name="connsiteY79" fmla="*/ 2974662 h 3941017"/>
              <a:gd name="connsiteX80" fmla="*/ 2244437 w 3771900"/>
              <a:gd name="connsiteY80" fmla="*/ 3005835 h 3941017"/>
              <a:gd name="connsiteX81" fmla="*/ 2171700 w 3771900"/>
              <a:gd name="connsiteY81" fmla="*/ 3057790 h 3941017"/>
              <a:gd name="connsiteX82" fmla="*/ 2088573 w 3771900"/>
              <a:gd name="connsiteY82" fmla="*/ 3109744 h 3941017"/>
              <a:gd name="connsiteX83" fmla="*/ 2015837 w 3771900"/>
              <a:gd name="connsiteY83" fmla="*/ 3161699 h 3941017"/>
              <a:gd name="connsiteX84" fmla="*/ 1943100 w 3771900"/>
              <a:gd name="connsiteY84" fmla="*/ 3213653 h 3941017"/>
              <a:gd name="connsiteX85" fmla="*/ 1911928 w 3771900"/>
              <a:gd name="connsiteY85" fmla="*/ 3224044 h 3941017"/>
              <a:gd name="connsiteX86" fmla="*/ 1849582 w 3771900"/>
              <a:gd name="connsiteY86" fmla="*/ 3255217 h 3941017"/>
              <a:gd name="connsiteX87" fmla="*/ 1808019 w 3771900"/>
              <a:gd name="connsiteY87" fmla="*/ 3286390 h 3941017"/>
              <a:gd name="connsiteX88" fmla="*/ 1714500 w 3771900"/>
              <a:gd name="connsiteY88" fmla="*/ 3327953 h 3941017"/>
              <a:gd name="connsiteX89" fmla="*/ 1672937 w 3771900"/>
              <a:gd name="connsiteY89" fmla="*/ 3338344 h 3941017"/>
              <a:gd name="connsiteX90" fmla="*/ 1610591 w 3771900"/>
              <a:gd name="connsiteY90" fmla="*/ 3369517 h 3941017"/>
              <a:gd name="connsiteX91" fmla="*/ 1579419 w 3771900"/>
              <a:gd name="connsiteY91" fmla="*/ 3390299 h 3941017"/>
              <a:gd name="connsiteX92" fmla="*/ 1506682 w 3771900"/>
              <a:gd name="connsiteY92" fmla="*/ 3421471 h 3941017"/>
              <a:gd name="connsiteX93" fmla="*/ 1413164 w 3771900"/>
              <a:gd name="connsiteY93" fmla="*/ 3463035 h 3941017"/>
              <a:gd name="connsiteX94" fmla="*/ 1319646 w 3771900"/>
              <a:gd name="connsiteY94" fmla="*/ 3504599 h 3941017"/>
              <a:gd name="connsiteX95" fmla="*/ 1246910 w 3771900"/>
              <a:gd name="connsiteY95" fmla="*/ 3535771 h 3941017"/>
              <a:gd name="connsiteX96" fmla="*/ 1111828 w 3771900"/>
              <a:gd name="connsiteY96" fmla="*/ 3587726 h 3941017"/>
              <a:gd name="connsiteX97" fmla="*/ 1070264 w 3771900"/>
              <a:gd name="connsiteY97" fmla="*/ 3608508 h 3941017"/>
              <a:gd name="connsiteX98" fmla="*/ 966355 w 3771900"/>
              <a:gd name="connsiteY98" fmla="*/ 3629290 h 3941017"/>
              <a:gd name="connsiteX99" fmla="*/ 852055 w 3771900"/>
              <a:gd name="connsiteY99" fmla="*/ 3660462 h 3941017"/>
              <a:gd name="connsiteX100" fmla="*/ 789710 w 3771900"/>
              <a:gd name="connsiteY100" fmla="*/ 3681244 h 3941017"/>
              <a:gd name="connsiteX101" fmla="*/ 685800 w 3771900"/>
              <a:gd name="connsiteY101" fmla="*/ 3712417 h 3941017"/>
              <a:gd name="connsiteX102" fmla="*/ 581891 w 3771900"/>
              <a:gd name="connsiteY102" fmla="*/ 3743590 h 3941017"/>
              <a:gd name="connsiteX103" fmla="*/ 498764 w 3771900"/>
              <a:gd name="connsiteY103" fmla="*/ 3785153 h 3941017"/>
              <a:gd name="connsiteX104" fmla="*/ 415637 w 3771900"/>
              <a:gd name="connsiteY104" fmla="*/ 3805935 h 3941017"/>
              <a:gd name="connsiteX105" fmla="*/ 384464 w 3771900"/>
              <a:gd name="connsiteY105" fmla="*/ 3826717 h 3941017"/>
              <a:gd name="connsiteX106" fmla="*/ 332510 w 3771900"/>
              <a:gd name="connsiteY106" fmla="*/ 3837108 h 3941017"/>
              <a:gd name="connsiteX107" fmla="*/ 301337 w 3771900"/>
              <a:gd name="connsiteY107" fmla="*/ 3847499 h 3941017"/>
              <a:gd name="connsiteX108" fmla="*/ 249382 w 3771900"/>
              <a:gd name="connsiteY108" fmla="*/ 3857890 h 3941017"/>
              <a:gd name="connsiteX109" fmla="*/ 187037 w 3771900"/>
              <a:gd name="connsiteY109" fmla="*/ 3878671 h 3941017"/>
              <a:gd name="connsiteX110" fmla="*/ 124691 w 3771900"/>
              <a:gd name="connsiteY110" fmla="*/ 3909844 h 3941017"/>
              <a:gd name="connsiteX111" fmla="*/ 93519 w 3771900"/>
              <a:gd name="connsiteY111" fmla="*/ 3930626 h 3941017"/>
              <a:gd name="connsiteX112" fmla="*/ 51955 w 3771900"/>
              <a:gd name="connsiteY112" fmla="*/ 3941017 h 39410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Lst>
            <a:rect l="l" t="t" r="r" b="b"/>
            <a:pathLst>
              <a:path w="3771900" h="3941017">
                <a:moveTo>
                  <a:pt x="0" y="595144"/>
                </a:moveTo>
                <a:cubicBezTo>
                  <a:pt x="15386" y="575912"/>
                  <a:pt x="49310" y="529587"/>
                  <a:pt x="72737" y="512017"/>
                </a:cubicBezTo>
                <a:cubicBezTo>
                  <a:pt x="88894" y="499899"/>
                  <a:pt x="106236" y="489047"/>
                  <a:pt x="124691" y="480844"/>
                </a:cubicBezTo>
                <a:cubicBezTo>
                  <a:pt x="137741" y="475044"/>
                  <a:pt x="152400" y="473917"/>
                  <a:pt x="166255" y="470453"/>
                </a:cubicBezTo>
                <a:cubicBezTo>
                  <a:pt x="203371" y="414781"/>
                  <a:pt x="165546" y="455597"/>
                  <a:pt x="238991" y="428890"/>
                </a:cubicBezTo>
                <a:cubicBezTo>
                  <a:pt x="260827" y="420950"/>
                  <a:pt x="280185" y="407332"/>
                  <a:pt x="301337" y="397717"/>
                </a:cubicBezTo>
                <a:cubicBezTo>
                  <a:pt x="447278" y="331380"/>
                  <a:pt x="270499" y="418331"/>
                  <a:pt x="394855" y="356153"/>
                </a:cubicBezTo>
                <a:cubicBezTo>
                  <a:pt x="401782" y="345762"/>
                  <a:pt x="406155" y="333108"/>
                  <a:pt x="415637" y="324981"/>
                </a:cubicBezTo>
                <a:cubicBezTo>
                  <a:pt x="449495" y="295960"/>
                  <a:pt x="480324" y="290458"/>
                  <a:pt x="519546" y="273026"/>
                </a:cubicBezTo>
                <a:cubicBezTo>
                  <a:pt x="533701" y="266735"/>
                  <a:pt x="546872" y="258346"/>
                  <a:pt x="561110" y="252244"/>
                </a:cubicBezTo>
                <a:cubicBezTo>
                  <a:pt x="571177" y="247929"/>
                  <a:pt x="582215" y="246168"/>
                  <a:pt x="592282" y="241853"/>
                </a:cubicBezTo>
                <a:cubicBezTo>
                  <a:pt x="606520" y="235751"/>
                  <a:pt x="619151" y="225969"/>
                  <a:pt x="633846" y="221071"/>
                </a:cubicBezTo>
                <a:cubicBezTo>
                  <a:pt x="660942" y="212039"/>
                  <a:pt x="716973" y="200290"/>
                  <a:pt x="716973" y="200290"/>
                </a:cubicBezTo>
                <a:cubicBezTo>
                  <a:pt x="727364" y="189899"/>
                  <a:pt x="735387" y="176408"/>
                  <a:pt x="748146" y="169117"/>
                </a:cubicBezTo>
                <a:cubicBezTo>
                  <a:pt x="760545" y="162032"/>
                  <a:pt x="776338" y="163740"/>
                  <a:pt x="789710" y="158726"/>
                </a:cubicBezTo>
                <a:cubicBezTo>
                  <a:pt x="804213" y="153287"/>
                  <a:pt x="816578" y="142842"/>
                  <a:pt x="831273" y="137944"/>
                </a:cubicBezTo>
                <a:cubicBezTo>
                  <a:pt x="847988" y="132372"/>
                  <a:pt x="932490" y="119779"/>
                  <a:pt x="945573" y="117162"/>
                </a:cubicBezTo>
                <a:cubicBezTo>
                  <a:pt x="1154631" y="75351"/>
                  <a:pt x="1022447" y="91707"/>
                  <a:pt x="1215737" y="75599"/>
                </a:cubicBezTo>
                <a:cubicBezTo>
                  <a:pt x="1355375" y="29053"/>
                  <a:pt x="1276480" y="46767"/>
                  <a:pt x="1454728" y="34035"/>
                </a:cubicBezTo>
                <a:cubicBezTo>
                  <a:pt x="1822779" y="-22589"/>
                  <a:pt x="1598856" y="4212"/>
                  <a:pt x="2327564" y="23644"/>
                </a:cubicBezTo>
                <a:cubicBezTo>
                  <a:pt x="2353284" y="24330"/>
                  <a:pt x="2375881" y="38999"/>
                  <a:pt x="2400300" y="44426"/>
                </a:cubicBezTo>
                <a:cubicBezTo>
                  <a:pt x="2686763" y="108085"/>
                  <a:pt x="2268722" y="8466"/>
                  <a:pt x="2514600" y="65208"/>
                </a:cubicBezTo>
                <a:cubicBezTo>
                  <a:pt x="2542431" y="71631"/>
                  <a:pt x="2570172" y="78475"/>
                  <a:pt x="2597728" y="85990"/>
                </a:cubicBezTo>
                <a:cubicBezTo>
                  <a:pt x="2608295" y="88872"/>
                  <a:pt x="2618208" y="94005"/>
                  <a:pt x="2628900" y="96381"/>
                </a:cubicBezTo>
                <a:cubicBezTo>
                  <a:pt x="2649467" y="100951"/>
                  <a:pt x="2670464" y="103308"/>
                  <a:pt x="2691246" y="106771"/>
                </a:cubicBezTo>
                <a:cubicBezTo>
                  <a:pt x="2705101" y="113698"/>
                  <a:pt x="2718115" y="122655"/>
                  <a:pt x="2732810" y="127553"/>
                </a:cubicBezTo>
                <a:cubicBezTo>
                  <a:pt x="2749565" y="133138"/>
                  <a:pt x="2767630" y="133661"/>
                  <a:pt x="2784764" y="137944"/>
                </a:cubicBezTo>
                <a:cubicBezTo>
                  <a:pt x="2795390" y="140601"/>
                  <a:pt x="2805405" y="145326"/>
                  <a:pt x="2815937" y="148335"/>
                </a:cubicBezTo>
                <a:cubicBezTo>
                  <a:pt x="2829668" y="152258"/>
                  <a:pt x="2843822" y="154622"/>
                  <a:pt x="2857500" y="158726"/>
                </a:cubicBezTo>
                <a:cubicBezTo>
                  <a:pt x="2878482" y="165021"/>
                  <a:pt x="2899507" y="171372"/>
                  <a:pt x="2919846" y="179508"/>
                </a:cubicBezTo>
                <a:cubicBezTo>
                  <a:pt x="3033925" y="225139"/>
                  <a:pt x="2988365" y="209274"/>
                  <a:pt x="3054928" y="231462"/>
                </a:cubicBezTo>
                <a:cubicBezTo>
                  <a:pt x="3136709" y="292799"/>
                  <a:pt x="3050652" y="235986"/>
                  <a:pt x="3169228" y="283417"/>
                </a:cubicBezTo>
                <a:cubicBezTo>
                  <a:pt x="3197992" y="294923"/>
                  <a:pt x="3222965" y="315185"/>
                  <a:pt x="3252355" y="324981"/>
                </a:cubicBezTo>
                <a:lnTo>
                  <a:pt x="3283528" y="335371"/>
                </a:lnTo>
                <a:cubicBezTo>
                  <a:pt x="3311237" y="356153"/>
                  <a:pt x="3337836" y="378504"/>
                  <a:pt x="3366655" y="397717"/>
                </a:cubicBezTo>
                <a:cubicBezTo>
                  <a:pt x="3391324" y="414163"/>
                  <a:pt x="3416838" y="430340"/>
                  <a:pt x="3439391" y="449671"/>
                </a:cubicBezTo>
                <a:cubicBezTo>
                  <a:pt x="3450548" y="459234"/>
                  <a:pt x="3462199" y="468762"/>
                  <a:pt x="3470564" y="480844"/>
                </a:cubicBezTo>
                <a:cubicBezTo>
                  <a:pt x="3582986" y="643230"/>
                  <a:pt x="3481626" y="533468"/>
                  <a:pt x="3584864" y="636708"/>
                </a:cubicBezTo>
                <a:cubicBezTo>
                  <a:pt x="3588328" y="647099"/>
                  <a:pt x="3590357" y="658084"/>
                  <a:pt x="3595255" y="667881"/>
                </a:cubicBezTo>
                <a:cubicBezTo>
                  <a:pt x="3632745" y="742860"/>
                  <a:pt x="3600386" y="649533"/>
                  <a:pt x="3636819" y="740617"/>
                </a:cubicBezTo>
                <a:cubicBezTo>
                  <a:pt x="3682899" y="855819"/>
                  <a:pt x="3632945" y="752684"/>
                  <a:pt x="3678382" y="854917"/>
                </a:cubicBezTo>
                <a:cubicBezTo>
                  <a:pt x="3698417" y="899996"/>
                  <a:pt x="3698257" y="886227"/>
                  <a:pt x="3709555" y="927653"/>
                </a:cubicBezTo>
                <a:cubicBezTo>
                  <a:pt x="3717978" y="958538"/>
                  <a:pt x="3735026" y="1025672"/>
                  <a:pt x="3740728" y="1062735"/>
                </a:cubicBezTo>
                <a:cubicBezTo>
                  <a:pt x="3756250" y="1163627"/>
                  <a:pt x="3734028" y="1120224"/>
                  <a:pt x="3771900" y="1177035"/>
                </a:cubicBezTo>
                <a:cubicBezTo>
                  <a:pt x="3768437" y="1298262"/>
                  <a:pt x="3767721" y="1419599"/>
                  <a:pt x="3761510" y="1540717"/>
                </a:cubicBezTo>
                <a:cubicBezTo>
                  <a:pt x="3760779" y="1554979"/>
                  <a:pt x="3755223" y="1568602"/>
                  <a:pt x="3751119" y="1582281"/>
                </a:cubicBezTo>
                <a:cubicBezTo>
                  <a:pt x="3737674" y="1627097"/>
                  <a:pt x="3731482" y="1647819"/>
                  <a:pt x="3709555" y="1686190"/>
                </a:cubicBezTo>
                <a:cubicBezTo>
                  <a:pt x="3703359" y="1697033"/>
                  <a:pt x="3695700" y="1706971"/>
                  <a:pt x="3688773" y="1717362"/>
                </a:cubicBezTo>
                <a:cubicBezTo>
                  <a:pt x="3681846" y="1738144"/>
                  <a:pt x="3673304" y="1758456"/>
                  <a:pt x="3667991" y="1779708"/>
                </a:cubicBezTo>
                <a:cubicBezTo>
                  <a:pt x="3664527" y="1793562"/>
                  <a:pt x="3665521" y="1809389"/>
                  <a:pt x="3657600" y="1821271"/>
                </a:cubicBezTo>
                <a:cubicBezTo>
                  <a:pt x="3650673" y="1831662"/>
                  <a:pt x="3636819" y="1835126"/>
                  <a:pt x="3626428" y="1842053"/>
                </a:cubicBezTo>
                <a:cubicBezTo>
                  <a:pt x="3583605" y="1906288"/>
                  <a:pt x="3631151" y="1843628"/>
                  <a:pt x="3574473" y="1894008"/>
                </a:cubicBezTo>
                <a:cubicBezTo>
                  <a:pt x="3552507" y="1913533"/>
                  <a:pt x="3512128" y="1956353"/>
                  <a:pt x="3512128" y="1956353"/>
                </a:cubicBezTo>
                <a:cubicBezTo>
                  <a:pt x="3508664" y="1966744"/>
                  <a:pt x="3508579" y="1978973"/>
                  <a:pt x="3501737" y="1987526"/>
                </a:cubicBezTo>
                <a:cubicBezTo>
                  <a:pt x="3493936" y="1997278"/>
                  <a:pt x="3480158" y="2000313"/>
                  <a:pt x="3470564" y="2008308"/>
                </a:cubicBezTo>
                <a:cubicBezTo>
                  <a:pt x="3459275" y="2017716"/>
                  <a:pt x="3448799" y="2028192"/>
                  <a:pt x="3439391" y="2039481"/>
                </a:cubicBezTo>
                <a:cubicBezTo>
                  <a:pt x="3431396" y="2049075"/>
                  <a:pt x="3427440" y="2061823"/>
                  <a:pt x="3418610" y="2070653"/>
                </a:cubicBezTo>
                <a:cubicBezTo>
                  <a:pt x="3406364" y="2082899"/>
                  <a:pt x="3389919" y="2090241"/>
                  <a:pt x="3377046" y="2101826"/>
                </a:cubicBezTo>
                <a:cubicBezTo>
                  <a:pt x="3355201" y="2121487"/>
                  <a:pt x="3335482" y="2143389"/>
                  <a:pt x="3314700" y="2164171"/>
                </a:cubicBezTo>
                <a:cubicBezTo>
                  <a:pt x="3233654" y="2245217"/>
                  <a:pt x="3331127" y="2141175"/>
                  <a:pt x="3262746" y="2236908"/>
                </a:cubicBezTo>
                <a:cubicBezTo>
                  <a:pt x="3254205" y="2248866"/>
                  <a:pt x="3241137" y="2256924"/>
                  <a:pt x="3231573" y="2268081"/>
                </a:cubicBezTo>
                <a:cubicBezTo>
                  <a:pt x="3220302" y="2281230"/>
                  <a:pt x="3212049" y="2296830"/>
                  <a:pt x="3200400" y="2309644"/>
                </a:cubicBezTo>
                <a:cubicBezTo>
                  <a:pt x="3177335" y="2335015"/>
                  <a:pt x="3156194" y="2363362"/>
                  <a:pt x="3127664" y="2382381"/>
                </a:cubicBezTo>
                <a:cubicBezTo>
                  <a:pt x="3117273" y="2389308"/>
                  <a:pt x="3105973" y="2395035"/>
                  <a:pt x="3096491" y="2403162"/>
                </a:cubicBezTo>
                <a:cubicBezTo>
                  <a:pt x="3081615" y="2415913"/>
                  <a:pt x="3069804" y="2431975"/>
                  <a:pt x="3054928" y="2444726"/>
                </a:cubicBezTo>
                <a:cubicBezTo>
                  <a:pt x="3045446" y="2452853"/>
                  <a:pt x="3033349" y="2457513"/>
                  <a:pt x="3023755" y="2465508"/>
                </a:cubicBezTo>
                <a:cubicBezTo>
                  <a:pt x="3012466" y="2474916"/>
                  <a:pt x="3004540" y="2488140"/>
                  <a:pt x="2992582" y="2496681"/>
                </a:cubicBezTo>
                <a:cubicBezTo>
                  <a:pt x="2979978" y="2505684"/>
                  <a:pt x="2963754" y="2508645"/>
                  <a:pt x="2951019" y="2517462"/>
                </a:cubicBezTo>
                <a:cubicBezTo>
                  <a:pt x="2918549" y="2539941"/>
                  <a:pt x="2888802" y="2566120"/>
                  <a:pt x="2857500" y="2590199"/>
                </a:cubicBezTo>
                <a:cubicBezTo>
                  <a:pt x="2843773" y="2600758"/>
                  <a:pt x="2832016" y="2614939"/>
                  <a:pt x="2815937" y="2621371"/>
                </a:cubicBezTo>
                <a:lnTo>
                  <a:pt x="2763982" y="2642153"/>
                </a:lnTo>
                <a:cubicBezTo>
                  <a:pt x="2693216" y="2712921"/>
                  <a:pt x="2782317" y="2627894"/>
                  <a:pt x="2670464" y="2714890"/>
                </a:cubicBezTo>
                <a:cubicBezTo>
                  <a:pt x="2639291" y="2739135"/>
                  <a:pt x="2612268" y="2769965"/>
                  <a:pt x="2576946" y="2787626"/>
                </a:cubicBezTo>
                <a:cubicBezTo>
                  <a:pt x="2563091" y="2794553"/>
                  <a:pt x="2548270" y="2799816"/>
                  <a:pt x="2535382" y="2808408"/>
                </a:cubicBezTo>
                <a:cubicBezTo>
                  <a:pt x="2516929" y="2820710"/>
                  <a:pt x="2501170" y="2836664"/>
                  <a:pt x="2483428" y="2849971"/>
                </a:cubicBezTo>
                <a:cubicBezTo>
                  <a:pt x="2442920" y="2880352"/>
                  <a:pt x="2459018" y="2863919"/>
                  <a:pt x="2410691" y="2891535"/>
                </a:cubicBezTo>
                <a:cubicBezTo>
                  <a:pt x="2399848" y="2897731"/>
                  <a:pt x="2390109" y="2905698"/>
                  <a:pt x="2379519" y="2912317"/>
                </a:cubicBezTo>
                <a:cubicBezTo>
                  <a:pt x="2362392" y="2923021"/>
                  <a:pt x="2344691" y="2932786"/>
                  <a:pt x="2327564" y="2943490"/>
                </a:cubicBezTo>
                <a:cubicBezTo>
                  <a:pt x="2316974" y="2950109"/>
                  <a:pt x="2307561" y="2958686"/>
                  <a:pt x="2296391" y="2964271"/>
                </a:cubicBezTo>
                <a:cubicBezTo>
                  <a:pt x="2286595" y="2969169"/>
                  <a:pt x="2275610" y="2971198"/>
                  <a:pt x="2265219" y="2974662"/>
                </a:cubicBezTo>
                <a:cubicBezTo>
                  <a:pt x="2258292" y="2985053"/>
                  <a:pt x="2253268" y="2997004"/>
                  <a:pt x="2244437" y="3005835"/>
                </a:cubicBezTo>
                <a:cubicBezTo>
                  <a:pt x="2223367" y="3026905"/>
                  <a:pt x="2195300" y="3040090"/>
                  <a:pt x="2171700" y="3057790"/>
                </a:cubicBezTo>
                <a:cubicBezTo>
                  <a:pt x="2103932" y="3108616"/>
                  <a:pt x="2144372" y="3091144"/>
                  <a:pt x="2088573" y="3109744"/>
                </a:cubicBezTo>
                <a:cubicBezTo>
                  <a:pt x="1952838" y="3211548"/>
                  <a:pt x="2122125" y="3085781"/>
                  <a:pt x="2015837" y="3161699"/>
                </a:cubicBezTo>
                <a:cubicBezTo>
                  <a:pt x="2004858" y="3169541"/>
                  <a:pt x="1959423" y="3205492"/>
                  <a:pt x="1943100" y="3213653"/>
                </a:cubicBezTo>
                <a:cubicBezTo>
                  <a:pt x="1933304" y="3218551"/>
                  <a:pt x="1921724" y="3219146"/>
                  <a:pt x="1911928" y="3224044"/>
                </a:cubicBezTo>
                <a:cubicBezTo>
                  <a:pt x="1831359" y="3264329"/>
                  <a:pt x="1927933" y="3229100"/>
                  <a:pt x="1849582" y="3255217"/>
                </a:cubicBezTo>
                <a:cubicBezTo>
                  <a:pt x="1835728" y="3265608"/>
                  <a:pt x="1822705" y="3277211"/>
                  <a:pt x="1808019" y="3286390"/>
                </a:cubicBezTo>
                <a:cubicBezTo>
                  <a:pt x="1787331" y="3299320"/>
                  <a:pt x="1735609" y="3320917"/>
                  <a:pt x="1714500" y="3327953"/>
                </a:cubicBezTo>
                <a:cubicBezTo>
                  <a:pt x="1700952" y="3332469"/>
                  <a:pt x="1686791" y="3334880"/>
                  <a:pt x="1672937" y="3338344"/>
                </a:cubicBezTo>
                <a:cubicBezTo>
                  <a:pt x="1583595" y="3397905"/>
                  <a:pt x="1696636" y="3326494"/>
                  <a:pt x="1610591" y="3369517"/>
                </a:cubicBezTo>
                <a:cubicBezTo>
                  <a:pt x="1599421" y="3375102"/>
                  <a:pt x="1590262" y="3384103"/>
                  <a:pt x="1579419" y="3390299"/>
                </a:cubicBezTo>
                <a:cubicBezTo>
                  <a:pt x="1543466" y="3410844"/>
                  <a:pt x="1541656" y="3409814"/>
                  <a:pt x="1506682" y="3421471"/>
                </a:cubicBezTo>
                <a:cubicBezTo>
                  <a:pt x="1369880" y="3524075"/>
                  <a:pt x="1564819" y="3387208"/>
                  <a:pt x="1413164" y="3463035"/>
                </a:cubicBezTo>
                <a:cubicBezTo>
                  <a:pt x="1297987" y="3520623"/>
                  <a:pt x="1495564" y="3475279"/>
                  <a:pt x="1319646" y="3504599"/>
                </a:cubicBezTo>
                <a:cubicBezTo>
                  <a:pt x="1245294" y="3554167"/>
                  <a:pt x="1336377" y="3498494"/>
                  <a:pt x="1246910" y="3535771"/>
                </a:cubicBezTo>
                <a:cubicBezTo>
                  <a:pt x="1109934" y="3592844"/>
                  <a:pt x="1215853" y="3566921"/>
                  <a:pt x="1111828" y="3587726"/>
                </a:cubicBezTo>
                <a:cubicBezTo>
                  <a:pt x="1097973" y="3594653"/>
                  <a:pt x="1084768" y="3603069"/>
                  <a:pt x="1070264" y="3608508"/>
                </a:cubicBezTo>
                <a:cubicBezTo>
                  <a:pt x="1045463" y="3617808"/>
                  <a:pt x="987903" y="3625699"/>
                  <a:pt x="966355" y="3629290"/>
                </a:cubicBezTo>
                <a:cubicBezTo>
                  <a:pt x="884695" y="3670118"/>
                  <a:pt x="968886" y="3633501"/>
                  <a:pt x="852055" y="3660462"/>
                </a:cubicBezTo>
                <a:cubicBezTo>
                  <a:pt x="830710" y="3665388"/>
                  <a:pt x="810962" y="3675931"/>
                  <a:pt x="789710" y="3681244"/>
                </a:cubicBezTo>
                <a:cubicBezTo>
                  <a:pt x="693914" y="3705193"/>
                  <a:pt x="812283" y="3674472"/>
                  <a:pt x="685800" y="3712417"/>
                </a:cubicBezTo>
                <a:cubicBezTo>
                  <a:pt x="659398" y="3720338"/>
                  <a:pt x="601929" y="3730231"/>
                  <a:pt x="581891" y="3743590"/>
                </a:cubicBezTo>
                <a:cubicBezTo>
                  <a:pt x="546140" y="3767424"/>
                  <a:pt x="545972" y="3770627"/>
                  <a:pt x="498764" y="3785153"/>
                </a:cubicBezTo>
                <a:cubicBezTo>
                  <a:pt x="471465" y="3793553"/>
                  <a:pt x="415637" y="3805935"/>
                  <a:pt x="415637" y="3805935"/>
                </a:cubicBezTo>
                <a:cubicBezTo>
                  <a:pt x="405246" y="3812862"/>
                  <a:pt x="396157" y="3822332"/>
                  <a:pt x="384464" y="3826717"/>
                </a:cubicBezTo>
                <a:cubicBezTo>
                  <a:pt x="367928" y="3832918"/>
                  <a:pt x="349644" y="3832825"/>
                  <a:pt x="332510" y="3837108"/>
                </a:cubicBezTo>
                <a:cubicBezTo>
                  <a:pt x="321884" y="3839765"/>
                  <a:pt x="311963" y="3844842"/>
                  <a:pt x="301337" y="3847499"/>
                </a:cubicBezTo>
                <a:cubicBezTo>
                  <a:pt x="284203" y="3851782"/>
                  <a:pt x="266421" y="3853243"/>
                  <a:pt x="249382" y="3857890"/>
                </a:cubicBezTo>
                <a:cubicBezTo>
                  <a:pt x="228248" y="3863654"/>
                  <a:pt x="187037" y="3878671"/>
                  <a:pt x="187037" y="3878671"/>
                </a:cubicBezTo>
                <a:cubicBezTo>
                  <a:pt x="97695" y="3938232"/>
                  <a:pt x="210736" y="3866821"/>
                  <a:pt x="124691" y="3909844"/>
                </a:cubicBezTo>
                <a:cubicBezTo>
                  <a:pt x="113521" y="3915429"/>
                  <a:pt x="104997" y="3925707"/>
                  <a:pt x="93519" y="3930626"/>
                </a:cubicBezTo>
                <a:cubicBezTo>
                  <a:pt x="80393" y="3936252"/>
                  <a:pt x="51955" y="3941017"/>
                  <a:pt x="51955" y="3941017"/>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 name="フリーフォーム 102"/>
          <p:cNvSpPr/>
          <p:nvPr/>
        </p:nvSpPr>
        <p:spPr>
          <a:xfrm>
            <a:off x="1527392" y="3387436"/>
            <a:ext cx="2213335" cy="2878282"/>
          </a:xfrm>
          <a:custGeom>
            <a:avLst/>
            <a:gdLst>
              <a:gd name="connsiteX0" fmla="*/ 2213335 w 2213335"/>
              <a:gd name="connsiteY0" fmla="*/ 0 h 2878282"/>
              <a:gd name="connsiteX1" fmla="*/ 2150990 w 2213335"/>
              <a:gd name="connsiteY1" fmla="*/ 20782 h 2878282"/>
              <a:gd name="connsiteX2" fmla="*/ 1974344 w 2213335"/>
              <a:gd name="connsiteY2" fmla="*/ 41564 h 2878282"/>
              <a:gd name="connsiteX3" fmla="*/ 1922390 w 2213335"/>
              <a:gd name="connsiteY3" fmla="*/ 62346 h 2878282"/>
              <a:gd name="connsiteX4" fmla="*/ 1870435 w 2213335"/>
              <a:gd name="connsiteY4" fmla="*/ 72737 h 2878282"/>
              <a:gd name="connsiteX5" fmla="*/ 1839263 w 2213335"/>
              <a:gd name="connsiteY5" fmla="*/ 83128 h 2878282"/>
              <a:gd name="connsiteX6" fmla="*/ 1724963 w 2213335"/>
              <a:gd name="connsiteY6" fmla="*/ 114300 h 2878282"/>
              <a:gd name="connsiteX7" fmla="*/ 1621053 w 2213335"/>
              <a:gd name="connsiteY7" fmla="*/ 155864 h 2878282"/>
              <a:gd name="connsiteX8" fmla="*/ 1589881 w 2213335"/>
              <a:gd name="connsiteY8" fmla="*/ 187037 h 2878282"/>
              <a:gd name="connsiteX9" fmla="*/ 1517144 w 2213335"/>
              <a:gd name="connsiteY9" fmla="*/ 197428 h 2878282"/>
              <a:gd name="connsiteX10" fmla="*/ 1465190 w 2213335"/>
              <a:gd name="connsiteY10" fmla="*/ 238991 h 2878282"/>
              <a:gd name="connsiteX11" fmla="*/ 1413235 w 2213335"/>
              <a:gd name="connsiteY11" fmla="*/ 259773 h 2878282"/>
              <a:gd name="connsiteX12" fmla="*/ 1371672 w 2213335"/>
              <a:gd name="connsiteY12" fmla="*/ 280555 h 2878282"/>
              <a:gd name="connsiteX13" fmla="*/ 1330108 w 2213335"/>
              <a:gd name="connsiteY13" fmla="*/ 311728 h 2878282"/>
              <a:gd name="connsiteX14" fmla="*/ 1257372 w 2213335"/>
              <a:gd name="connsiteY14" fmla="*/ 353291 h 2878282"/>
              <a:gd name="connsiteX15" fmla="*/ 1215808 w 2213335"/>
              <a:gd name="connsiteY15" fmla="*/ 384464 h 2878282"/>
              <a:gd name="connsiteX16" fmla="*/ 1153463 w 2213335"/>
              <a:gd name="connsiteY16" fmla="*/ 446809 h 2878282"/>
              <a:gd name="connsiteX17" fmla="*/ 1080726 w 2213335"/>
              <a:gd name="connsiteY17" fmla="*/ 498764 h 2878282"/>
              <a:gd name="connsiteX18" fmla="*/ 987208 w 2213335"/>
              <a:gd name="connsiteY18" fmla="*/ 623455 h 2878282"/>
              <a:gd name="connsiteX19" fmla="*/ 945644 w 2213335"/>
              <a:gd name="connsiteY19" fmla="*/ 654628 h 2878282"/>
              <a:gd name="connsiteX20" fmla="*/ 893690 w 2213335"/>
              <a:gd name="connsiteY20" fmla="*/ 716973 h 2878282"/>
              <a:gd name="connsiteX21" fmla="*/ 852126 w 2213335"/>
              <a:gd name="connsiteY21" fmla="*/ 779319 h 2878282"/>
              <a:gd name="connsiteX22" fmla="*/ 820953 w 2213335"/>
              <a:gd name="connsiteY22" fmla="*/ 820882 h 2878282"/>
              <a:gd name="connsiteX23" fmla="*/ 800172 w 2213335"/>
              <a:gd name="connsiteY23" fmla="*/ 852055 h 2878282"/>
              <a:gd name="connsiteX24" fmla="*/ 768999 w 2213335"/>
              <a:gd name="connsiteY24" fmla="*/ 883228 h 2878282"/>
              <a:gd name="connsiteX25" fmla="*/ 758608 w 2213335"/>
              <a:gd name="connsiteY25" fmla="*/ 924791 h 2878282"/>
              <a:gd name="connsiteX26" fmla="*/ 727435 w 2213335"/>
              <a:gd name="connsiteY26" fmla="*/ 955964 h 2878282"/>
              <a:gd name="connsiteX27" fmla="*/ 675481 w 2213335"/>
              <a:gd name="connsiteY27" fmla="*/ 1028700 h 2878282"/>
              <a:gd name="connsiteX28" fmla="*/ 623526 w 2213335"/>
              <a:gd name="connsiteY28" fmla="*/ 1122219 h 2878282"/>
              <a:gd name="connsiteX29" fmla="*/ 602744 w 2213335"/>
              <a:gd name="connsiteY29" fmla="*/ 1153391 h 2878282"/>
              <a:gd name="connsiteX30" fmla="*/ 571572 w 2213335"/>
              <a:gd name="connsiteY30" fmla="*/ 1215737 h 2878282"/>
              <a:gd name="connsiteX31" fmla="*/ 561181 w 2213335"/>
              <a:gd name="connsiteY31" fmla="*/ 1246909 h 2878282"/>
              <a:gd name="connsiteX32" fmla="*/ 519617 w 2213335"/>
              <a:gd name="connsiteY32" fmla="*/ 1309255 h 2878282"/>
              <a:gd name="connsiteX33" fmla="*/ 509226 w 2213335"/>
              <a:gd name="connsiteY33" fmla="*/ 1340428 h 2878282"/>
              <a:gd name="connsiteX34" fmla="*/ 467663 w 2213335"/>
              <a:gd name="connsiteY34" fmla="*/ 1402773 h 2878282"/>
              <a:gd name="connsiteX35" fmla="*/ 446881 w 2213335"/>
              <a:gd name="connsiteY35" fmla="*/ 1475509 h 2878282"/>
              <a:gd name="connsiteX36" fmla="*/ 426099 w 2213335"/>
              <a:gd name="connsiteY36" fmla="*/ 1506682 h 2878282"/>
              <a:gd name="connsiteX37" fmla="*/ 415708 w 2213335"/>
              <a:gd name="connsiteY37" fmla="*/ 1537855 h 2878282"/>
              <a:gd name="connsiteX38" fmla="*/ 374144 w 2213335"/>
              <a:gd name="connsiteY38" fmla="*/ 1600200 h 2878282"/>
              <a:gd name="connsiteX39" fmla="*/ 353363 w 2213335"/>
              <a:gd name="connsiteY39" fmla="*/ 1631373 h 2878282"/>
              <a:gd name="connsiteX40" fmla="*/ 311799 w 2213335"/>
              <a:gd name="connsiteY40" fmla="*/ 1693719 h 2878282"/>
              <a:gd name="connsiteX41" fmla="*/ 291017 w 2213335"/>
              <a:gd name="connsiteY41" fmla="*/ 1724891 h 2878282"/>
              <a:gd name="connsiteX42" fmla="*/ 259844 w 2213335"/>
              <a:gd name="connsiteY42" fmla="*/ 1797628 h 2878282"/>
              <a:gd name="connsiteX43" fmla="*/ 249453 w 2213335"/>
              <a:gd name="connsiteY43" fmla="*/ 1828800 h 2878282"/>
              <a:gd name="connsiteX44" fmla="*/ 228672 w 2213335"/>
              <a:gd name="connsiteY44" fmla="*/ 1870364 h 2878282"/>
              <a:gd name="connsiteX45" fmla="*/ 187108 w 2213335"/>
              <a:gd name="connsiteY45" fmla="*/ 1943100 h 2878282"/>
              <a:gd name="connsiteX46" fmla="*/ 176717 w 2213335"/>
              <a:gd name="connsiteY46" fmla="*/ 1984664 h 2878282"/>
              <a:gd name="connsiteX47" fmla="*/ 145544 w 2213335"/>
              <a:gd name="connsiteY47" fmla="*/ 2047009 h 2878282"/>
              <a:gd name="connsiteX48" fmla="*/ 135153 w 2213335"/>
              <a:gd name="connsiteY48" fmla="*/ 2098964 h 2878282"/>
              <a:gd name="connsiteX49" fmla="*/ 114372 w 2213335"/>
              <a:gd name="connsiteY49" fmla="*/ 2150919 h 2878282"/>
              <a:gd name="connsiteX50" fmla="*/ 72808 w 2213335"/>
              <a:gd name="connsiteY50" fmla="*/ 2286000 h 2878282"/>
              <a:gd name="connsiteX51" fmla="*/ 52026 w 2213335"/>
              <a:gd name="connsiteY51" fmla="*/ 2348346 h 2878282"/>
              <a:gd name="connsiteX52" fmla="*/ 31244 w 2213335"/>
              <a:gd name="connsiteY52" fmla="*/ 2441864 h 2878282"/>
              <a:gd name="connsiteX53" fmla="*/ 20853 w 2213335"/>
              <a:gd name="connsiteY53" fmla="*/ 2618509 h 2878282"/>
              <a:gd name="connsiteX54" fmla="*/ 10463 w 2213335"/>
              <a:gd name="connsiteY54" fmla="*/ 2649682 h 2878282"/>
              <a:gd name="connsiteX55" fmla="*/ 72 w 2213335"/>
              <a:gd name="connsiteY55" fmla="*/ 2878282 h 28782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2213335" h="2878282">
                <a:moveTo>
                  <a:pt x="2213335" y="0"/>
                </a:moveTo>
                <a:cubicBezTo>
                  <a:pt x="2192553" y="6927"/>
                  <a:pt x="2172410" y="16192"/>
                  <a:pt x="2150990" y="20782"/>
                </a:cubicBezTo>
                <a:cubicBezTo>
                  <a:pt x="2135609" y="24078"/>
                  <a:pt x="1984568" y="40428"/>
                  <a:pt x="1974344" y="41564"/>
                </a:cubicBezTo>
                <a:cubicBezTo>
                  <a:pt x="1957026" y="48491"/>
                  <a:pt x="1940255" y="56986"/>
                  <a:pt x="1922390" y="62346"/>
                </a:cubicBezTo>
                <a:cubicBezTo>
                  <a:pt x="1905474" y="67421"/>
                  <a:pt x="1887569" y="68453"/>
                  <a:pt x="1870435" y="72737"/>
                </a:cubicBezTo>
                <a:cubicBezTo>
                  <a:pt x="1859809" y="75393"/>
                  <a:pt x="1849889" y="80472"/>
                  <a:pt x="1839263" y="83128"/>
                </a:cubicBezTo>
                <a:cubicBezTo>
                  <a:pt x="1721757" y="112505"/>
                  <a:pt x="1858725" y="69714"/>
                  <a:pt x="1724963" y="114300"/>
                </a:cubicBezTo>
                <a:cubicBezTo>
                  <a:pt x="1607188" y="202632"/>
                  <a:pt x="1772692" y="88468"/>
                  <a:pt x="1621053" y="155864"/>
                </a:cubicBezTo>
                <a:cubicBezTo>
                  <a:pt x="1607625" y="161832"/>
                  <a:pt x="1603525" y="181579"/>
                  <a:pt x="1589881" y="187037"/>
                </a:cubicBezTo>
                <a:cubicBezTo>
                  <a:pt x="1567141" y="196133"/>
                  <a:pt x="1541390" y="193964"/>
                  <a:pt x="1517144" y="197428"/>
                </a:cubicBezTo>
                <a:cubicBezTo>
                  <a:pt x="1499826" y="211282"/>
                  <a:pt x="1484207" y="227581"/>
                  <a:pt x="1465190" y="238991"/>
                </a:cubicBezTo>
                <a:cubicBezTo>
                  <a:pt x="1449196" y="248588"/>
                  <a:pt x="1430280" y="252197"/>
                  <a:pt x="1413235" y="259773"/>
                </a:cubicBezTo>
                <a:cubicBezTo>
                  <a:pt x="1399080" y="266064"/>
                  <a:pt x="1384807" y="272345"/>
                  <a:pt x="1371672" y="280555"/>
                </a:cubicBezTo>
                <a:cubicBezTo>
                  <a:pt x="1356986" y="289734"/>
                  <a:pt x="1344794" y="302549"/>
                  <a:pt x="1330108" y="311728"/>
                </a:cubicBezTo>
                <a:cubicBezTo>
                  <a:pt x="1232691" y="372613"/>
                  <a:pt x="1337457" y="296087"/>
                  <a:pt x="1257372" y="353291"/>
                </a:cubicBezTo>
                <a:cubicBezTo>
                  <a:pt x="1243280" y="363357"/>
                  <a:pt x="1228681" y="372879"/>
                  <a:pt x="1215808" y="384464"/>
                </a:cubicBezTo>
                <a:cubicBezTo>
                  <a:pt x="1193963" y="404125"/>
                  <a:pt x="1176975" y="429175"/>
                  <a:pt x="1153463" y="446809"/>
                </a:cubicBezTo>
                <a:cubicBezTo>
                  <a:pt x="1101908" y="485475"/>
                  <a:pt x="1126309" y="468376"/>
                  <a:pt x="1080726" y="498764"/>
                </a:cubicBezTo>
                <a:cubicBezTo>
                  <a:pt x="1036982" y="568755"/>
                  <a:pt x="1040728" y="576625"/>
                  <a:pt x="987208" y="623455"/>
                </a:cubicBezTo>
                <a:cubicBezTo>
                  <a:pt x="974175" y="634859"/>
                  <a:pt x="959499" y="644237"/>
                  <a:pt x="945644" y="654628"/>
                </a:cubicBezTo>
                <a:cubicBezTo>
                  <a:pt x="871390" y="766011"/>
                  <a:pt x="987025" y="596971"/>
                  <a:pt x="893690" y="716973"/>
                </a:cubicBezTo>
                <a:cubicBezTo>
                  <a:pt x="878356" y="736689"/>
                  <a:pt x="867112" y="759338"/>
                  <a:pt x="852126" y="779319"/>
                </a:cubicBezTo>
                <a:cubicBezTo>
                  <a:pt x="841735" y="793173"/>
                  <a:pt x="831019" y="806790"/>
                  <a:pt x="820953" y="820882"/>
                </a:cubicBezTo>
                <a:cubicBezTo>
                  <a:pt x="813694" y="831044"/>
                  <a:pt x="808167" y="842461"/>
                  <a:pt x="800172" y="852055"/>
                </a:cubicBezTo>
                <a:cubicBezTo>
                  <a:pt x="790765" y="863344"/>
                  <a:pt x="779390" y="872837"/>
                  <a:pt x="768999" y="883228"/>
                </a:cubicBezTo>
                <a:cubicBezTo>
                  <a:pt x="765535" y="897082"/>
                  <a:pt x="765693" y="912392"/>
                  <a:pt x="758608" y="924791"/>
                </a:cubicBezTo>
                <a:cubicBezTo>
                  <a:pt x="751317" y="937550"/>
                  <a:pt x="736998" y="944807"/>
                  <a:pt x="727435" y="955964"/>
                </a:cubicBezTo>
                <a:cubicBezTo>
                  <a:pt x="708109" y="978511"/>
                  <a:pt x="691924" y="1004036"/>
                  <a:pt x="675481" y="1028700"/>
                </a:cubicBezTo>
                <a:cubicBezTo>
                  <a:pt x="657192" y="1083567"/>
                  <a:pt x="671165" y="1050761"/>
                  <a:pt x="623526" y="1122219"/>
                </a:cubicBezTo>
                <a:lnTo>
                  <a:pt x="602744" y="1153391"/>
                </a:lnTo>
                <a:cubicBezTo>
                  <a:pt x="576627" y="1231742"/>
                  <a:pt x="611856" y="1135168"/>
                  <a:pt x="571572" y="1215737"/>
                </a:cubicBezTo>
                <a:cubicBezTo>
                  <a:pt x="566674" y="1225533"/>
                  <a:pt x="566500" y="1237335"/>
                  <a:pt x="561181" y="1246909"/>
                </a:cubicBezTo>
                <a:cubicBezTo>
                  <a:pt x="549051" y="1268743"/>
                  <a:pt x="527515" y="1285560"/>
                  <a:pt x="519617" y="1309255"/>
                </a:cubicBezTo>
                <a:cubicBezTo>
                  <a:pt x="516153" y="1319646"/>
                  <a:pt x="514545" y="1330853"/>
                  <a:pt x="509226" y="1340428"/>
                </a:cubicBezTo>
                <a:cubicBezTo>
                  <a:pt x="497096" y="1362261"/>
                  <a:pt x="467663" y="1402773"/>
                  <a:pt x="467663" y="1402773"/>
                </a:cubicBezTo>
                <a:cubicBezTo>
                  <a:pt x="464333" y="1416092"/>
                  <a:pt x="454335" y="1460601"/>
                  <a:pt x="446881" y="1475509"/>
                </a:cubicBezTo>
                <a:cubicBezTo>
                  <a:pt x="441296" y="1486679"/>
                  <a:pt x="431684" y="1495512"/>
                  <a:pt x="426099" y="1506682"/>
                </a:cubicBezTo>
                <a:cubicBezTo>
                  <a:pt x="421201" y="1516479"/>
                  <a:pt x="421027" y="1528280"/>
                  <a:pt x="415708" y="1537855"/>
                </a:cubicBezTo>
                <a:cubicBezTo>
                  <a:pt x="403578" y="1559688"/>
                  <a:pt x="387998" y="1579418"/>
                  <a:pt x="374144" y="1600200"/>
                </a:cubicBezTo>
                <a:lnTo>
                  <a:pt x="353363" y="1631373"/>
                </a:lnTo>
                <a:lnTo>
                  <a:pt x="311799" y="1693719"/>
                </a:lnTo>
                <a:lnTo>
                  <a:pt x="291017" y="1724891"/>
                </a:lnTo>
                <a:cubicBezTo>
                  <a:pt x="269392" y="1811392"/>
                  <a:pt x="295723" y="1725871"/>
                  <a:pt x="259844" y="1797628"/>
                </a:cubicBezTo>
                <a:cubicBezTo>
                  <a:pt x="254946" y="1807424"/>
                  <a:pt x="253767" y="1818733"/>
                  <a:pt x="249453" y="1828800"/>
                </a:cubicBezTo>
                <a:cubicBezTo>
                  <a:pt x="243351" y="1843037"/>
                  <a:pt x="236357" y="1856915"/>
                  <a:pt x="228672" y="1870364"/>
                </a:cubicBezTo>
                <a:cubicBezTo>
                  <a:pt x="169908" y="1973203"/>
                  <a:pt x="249928" y="1817463"/>
                  <a:pt x="187108" y="1943100"/>
                </a:cubicBezTo>
                <a:cubicBezTo>
                  <a:pt x="183644" y="1956955"/>
                  <a:pt x="182343" y="1971538"/>
                  <a:pt x="176717" y="1984664"/>
                </a:cubicBezTo>
                <a:cubicBezTo>
                  <a:pt x="146242" y="2055773"/>
                  <a:pt x="163057" y="1976957"/>
                  <a:pt x="145544" y="2047009"/>
                </a:cubicBezTo>
                <a:cubicBezTo>
                  <a:pt x="141260" y="2064143"/>
                  <a:pt x="140228" y="2082047"/>
                  <a:pt x="135153" y="2098964"/>
                </a:cubicBezTo>
                <a:cubicBezTo>
                  <a:pt x="129793" y="2116830"/>
                  <a:pt x="120645" y="2133353"/>
                  <a:pt x="114372" y="2150919"/>
                </a:cubicBezTo>
                <a:cubicBezTo>
                  <a:pt x="39254" y="2361252"/>
                  <a:pt x="108305" y="2167679"/>
                  <a:pt x="72808" y="2286000"/>
                </a:cubicBezTo>
                <a:cubicBezTo>
                  <a:pt x="66513" y="2306982"/>
                  <a:pt x="57339" y="2327094"/>
                  <a:pt x="52026" y="2348346"/>
                </a:cubicBezTo>
                <a:cubicBezTo>
                  <a:pt x="37351" y="2407043"/>
                  <a:pt x="44436" y="2375906"/>
                  <a:pt x="31244" y="2441864"/>
                </a:cubicBezTo>
                <a:cubicBezTo>
                  <a:pt x="27780" y="2500746"/>
                  <a:pt x="26722" y="2559818"/>
                  <a:pt x="20853" y="2618509"/>
                </a:cubicBezTo>
                <a:cubicBezTo>
                  <a:pt x="19763" y="2629408"/>
                  <a:pt x="11673" y="2638796"/>
                  <a:pt x="10463" y="2649682"/>
                </a:cubicBezTo>
                <a:cubicBezTo>
                  <a:pt x="-1541" y="2757721"/>
                  <a:pt x="72" y="2787009"/>
                  <a:pt x="72" y="2878282"/>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フリーフォーム 103"/>
          <p:cNvSpPr/>
          <p:nvPr/>
        </p:nvSpPr>
        <p:spPr>
          <a:xfrm>
            <a:off x="2576945" y="4769427"/>
            <a:ext cx="1828800" cy="1839492"/>
          </a:xfrm>
          <a:custGeom>
            <a:avLst/>
            <a:gdLst>
              <a:gd name="connsiteX0" fmla="*/ 1828800 w 1828800"/>
              <a:gd name="connsiteY0" fmla="*/ 0 h 1839492"/>
              <a:gd name="connsiteX1" fmla="*/ 1808019 w 1828800"/>
              <a:gd name="connsiteY1" fmla="*/ 51955 h 1839492"/>
              <a:gd name="connsiteX2" fmla="*/ 1756064 w 1828800"/>
              <a:gd name="connsiteY2" fmla="*/ 124691 h 1839492"/>
              <a:gd name="connsiteX3" fmla="*/ 1745673 w 1828800"/>
              <a:gd name="connsiteY3" fmla="*/ 155864 h 1839492"/>
              <a:gd name="connsiteX4" fmla="*/ 1714500 w 1828800"/>
              <a:gd name="connsiteY4" fmla="*/ 187037 h 1839492"/>
              <a:gd name="connsiteX5" fmla="*/ 1672937 w 1828800"/>
              <a:gd name="connsiteY5" fmla="*/ 249382 h 1839492"/>
              <a:gd name="connsiteX6" fmla="*/ 1620982 w 1828800"/>
              <a:gd name="connsiteY6" fmla="*/ 322118 h 1839492"/>
              <a:gd name="connsiteX7" fmla="*/ 1579419 w 1828800"/>
              <a:gd name="connsiteY7" fmla="*/ 384464 h 1839492"/>
              <a:gd name="connsiteX8" fmla="*/ 1506682 w 1828800"/>
              <a:gd name="connsiteY8" fmla="*/ 477982 h 1839492"/>
              <a:gd name="connsiteX9" fmla="*/ 1485900 w 1828800"/>
              <a:gd name="connsiteY9" fmla="*/ 529937 h 1839492"/>
              <a:gd name="connsiteX10" fmla="*/ 1413164 w 1828800"/>
              <a:gd name="connsiteY10" fmla="*/ 623455 h 1839492"/>
              <a:gd name="connsiteX11" fmla="*/ 1371600 w 1828800"/>
              <a:gd name="connsiteY11" fmla="*/ 706582 h 1839492"/>
              <a:gd name="connsiteX12" fmla="*/ 1319646 w 1828800"/>
              <a:gd name="connsiteY12" fmla="*/ 779318 h 1839492"/>
              <a:gd name="connsiteX13" fmla="*/ 1278082 w 1828800"/>
              <a:gd name="connsiteY13" fmla="*/ 852055 h 1839492"/>
              <a:gd name="connsiteX14" fmla="*/ 1236519 w 1828800"/>
              <a:gd name="connsiteY14" fmla="*/ 904009 h 1839492"/>
              <a:gd name="connsiteX15" fmla="*/ 1205346 w 1828800"/>
              <a:gd name="connsiteY15" fmla="*/ 955964 h 1839492"/>
              <a:gd name="connsiteX16" fmla="*/ 1143000 w 1828800"/>
              <a:gd name="connsiteY16" fmla="*/ 1039091 h 1839492"/>
              <a:gd name="connsiteX17" fmla="*/ 1101437 w 1828800"/>
              <a:gd name="connsiteY17" fmla="*/ 1070264 h 1839492"/>
              <a:gd name="connsiteX18" fmla="*/ 997528 w 1828800"/>
              <a:gd name="connsiteY18" fmla="*/ 1215737 h 1839492"/>
              <a:gd name="connsiteX19" fmla="*/ 945573 w 1828800"/>
              <a:gd name="connsiteY19" fmla="*/ 1257300 h 1839492"/>
              <a:gd name="connsiteX20" fmla="*/ 872837 w 1828800"/>
              <a:gd name="connsiteY20" fmla="*/ 1340428 h 1839492"/>
              <a:gd name="connsiteX21" fmla="*/ 779319 w 1828800"/>
              <a:gd name="connsiteY21" fmla="*/ 1413164 h 1839492"/>
              <a:gd name="connsiteX22" fmla="*/ 737755 w 1828800"/>
              <a:gd name="connsiteY22" fmla="*/ 1444337 h 1839492"/>
              <a:gd name="connsiteX23" fmla="*/ 706582 w 1828800"/>
              <a:gd name="connsiteY23" fmla="*/ 1475509 h 1839492"/>
              <a:gd name="connsiteX24" fmla="*/ 644237 w 1828800"/>
              <a:gd name="connsiteY24" fmla="*/ 1517073 h 1839492"/>
              <a:gd name="connsiteX25" fmla="*/ 613064 w 1828800"/>
              <a:gd name="connsiteY25" fmla="*/ 1548246 h 1839492"/>
              <a:gd name="connsiteX26" fmla="*/ 550719 w 1828800"/>
              <a:gd name="connsiteY26" fmla="*/ 1589809 h 1839492"/>
              <a:gd name="connsiteX27" fmla="*/ 519546 w 1828800"/>
              <a:gd name="connsiteY27" fmla="*/ 1610591 h 1839492"/>
              <a:gd name="connsiteX28" fmla="*/ 488373 w 1828800"/>
              <a:gd name="connsiteY28" fmla="*/ 1631373 h 1839492"/>
              <a:gd name="connsiteX29" fmla="*/ 457200 w 1828800"/>
              <a:gd name="connsiteY29" fmla="*/ 1652155 h 1839492"/>
              <a:gd name="connsiteX30" fmla="*/ 415637 w 1828800"/>
              <a:gd name="connsiteY30" fmla="*/ 1683328 h 1839492"/>
              <a:gd name="connsiteX31" fmla="*/ 384464 w 1828800"/>
              <a:gd name="connsiteY31" fmla="*/ 1693718 h 1839492"/>
              <a:gd name="connsiteX32" fmla="*/ 301337 w 1828800"/>
              <a:gd name="connsiteY32" fmla="*/ 1735282 h 1839492"/>
              <a:gd name="connsiteX33" fmla="*/ 270164 w 1828800"/>
              <a:gd name="connsiteY33" fmla="*/ 1756064 h 1839492"/>
              <a:gd name="connsiteX34" fmla="*/ 187037 w 1828800"/>
              <a:gd name="connsiteY34" fmla="*/ 1776846 h 1839492"/>
              <a:gd name="connsiteX35" fmla="*/ 155864 w 1828800"/>
              <a:gd name="connsiteY35" fmla="*/ 1797628 h 1839492"/>
              <a:gd name="connsiteX36" fmla="*/ 114300 w 1828800"/>
              <a:gd name="connsiteY36" fmla="*/ 1808018 h 1839492"/>
              <a:gd name="connsiteX37" fmla="*/ 10391 w 1828800"/>
              <a:gd name="connsiteY37" fmla="*/ 1839191 h 1839492"/>
              <a:gd name="connsiteX38" fmla="*/ 0 w 1828800"/>
              <a:gd name="connsiteY38" fmla="*/ 1839191 h 1839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828800" h="1839492">
                <a:moveTo>
                  <a:pt x="1828800" y="0"/>
                </a:moveTo>
                <a:cubicBezTo>
                  <a:pt x="1821873" y="17318"/>
                  <a:pt x="1817077" y="35650"/>
                  <a:pt x="1808019" y="51955"/>
                </a:cubicBezTo>
                <a:cubicBezTo>
                  <a:pt x="1784475" y="94335"/>
                  <a:pt x="1775548" y="85724"/>
                  <a:pt x="1756064" y="124691"/>
                </a:cubicBezTo>
                <a:cubicBezTo>
                  <a:pt x="1751166" y="134488"/>
                  <a:pt x="1751749" y="146750"/>
                  <a:pt x="1745673" y="155864"/>
                </a:cubicBezTo>
                <a:cubicBezTo>
                  <a:pt x="1737522" y="168091"/>
                  <a:pt x="1723522" y="175437"/>
                  <a:pt x="1714500" y="187037"/>
                </a:cubicBezTo>
                <a:cubicBezTo>
                  <a:pt x="1699166" y="206752"/>
                  <a:pt x="1686791" y="228600"/>
                  <a:pt x="1672937" y="249382"/>
                </a:cubicBezTo>
                <a:cubicBezTo>
                  <a:pt x="1642550" y="294963"/>
                  <a:pt x="1659646" y="270567"/>
                  <a:pt x="1620982" y="322118"/>
                </a:cubicBezTo>
                <a:cubicBezTo>
                  <a:pt x="1601110" y="381734"/>
                  <a:pt x="1624821" y="326089"/>
                  <a:pt x="1579419" y="384464"/>
                </a:cubicBezTo>
                <a:cubicBezTo>
                  <a:pt x="1492422" y="496317"/>
                  <a:pt x="1577451" y="407213"/>
                  <a:pt x="1506682" y="477982"/>
                </a:cubicBezTo>
                <a:cubicBezTo>
                  <a:pt x="1499755" y="495300"/>
                  <a:pt x="1495986" y="514247"/>
                  <a:pt x="1485900" y="529937"/>
                </a:cubicBezTo>
                <a:cubicBezTo>
                  <a:pt x="1464545" y="563156"/>
                  <a:pt x="1413164" y="623455"/>
                  <a:pt x="1413164" y="623455"/>
                </a:cubicBezTo>
                <a:cubicBezTo>
                  <a:pt x="1394168" y="680444"/>
                  <a:pt x="1412500" y="632962"/>
                  <a:pt x="1371600" y="706582"/>
                </a:cubicBezTo>
                <a:cubicBezTo>
                  <a:pt x="1337407" y="768130"/>
                  <a:pt x="1368262" y="730704"/>
                  <a:pt x="1319646" y="779318"/>
                </a:cubicBezTo>
                <a:cubicBezTo>
                  <a:pt x="1302387" y="813835"/>
                  <a:pt x="1300113" y="822680"/>
                  <a:pt x="1278082" y="852055"/>
                </a:cubicBezTo>
                <a:cubicBezTo>
                  <a:pt x="1264775" y="869797"/>
                  <a:pt x="1249237" y="885840"/>
                  <a:pt x="1236519" y="904009"/>
                </a:cubicBezTo>
                <a:cubicBezTo>
                  <a:pt x="1224937" y="920555"/>
                  <a:pt x="1216050" y="938837"/>
                  <a:pt x="1205346" y="955964"/>
                </a:cubicBezTo>
                <a:cubicBezTo>
                  <a:pt x="1189357" y="981546"/>
                  <a:pt x="1162006" y="1020085"/>
                  <a:pt x="1143000" y="1039091"/>
                </a:cubicBezTo>
                <a:cubicBezTo>
                  <a:pt x="1130754" y="1051337"/>
                  <a:pt x="1112524" y="1056960"/>
                  <a:pt x="1101437" y="1070264"/>
                </a:cubicBezTo>
                <a:cubicBezTo>
                  <a:pt x="1052023" y="1129560"/>
                  <a:pt x="1047557" y="1165708"/>
                  <a:pt x="997528" y="1215737"/>
                </a:cubicBezTo>
                <a:cubicBezTo>
                  <a:pt x="981846" y="1231419"/>
                  <a:pt x="961255" y="1241618"/>
                  <a:pt x="945573" y="1257300"/>
                </a:cubicBezTo>
                <a:cubicBezTo>
                  <a:pt x="857190" y="1345682"/>
                  <a:pt x="978070" y="1251384"/>
                  <a:pt x="872837" y="1340428"/>
                </a:cubicBezTo>
                <a:cubicBezTo>
                  <a:pt x="842690" y="1365937"/>
                  <a:pt x="810621" y="1389086"/>
                  <a:pt x="779319" y="1413164"/>
                </a:cubicBezTo>
                <a:cubicBezTo>
                  <a:pt x="765592" y="1423723"/>
                  <a:pt x="750001" y="1432091"/>
                  <a:pt x="737755" y="1444337"/>
                </a:cubicBezTo>
                <a:cubicBezTo>
                  <a:pt x="727364" y="1454728"/>
                  <a:pt x="718181" y="1466487"/>
                  <a:pt x="706582" y="1475509"/>
                </a:cubicBezTo>
                <a:cubicBezTo>
                  <a:pt x="686867" y="1490843"/>
                  <a:pt x="661898" y="1499412"/>
                  <a:pt x="644237" y="1517073"/>
                </a:cubicBezTo>
                <a:cubicBezTo>
                  <a:pt x="633846" y="1527464"/>
                  <a:pt x="624664" y="1539224"/>
                  <a:pt x="613064" y="1548246"/>
                </a:cubicBezTo>
                <a:cubicBezTo>
                  <a:pt x="593349" y="1563580"/>
                  <a:pt x="571501" y="1575955"/>
                  <a:pt x="550719" y="1589809"/>
                </a:cubicBezTo>
                <a:lnTo>
                  <a:pt x="519546" y="1610591"/>
                </a:lnTo>
                <a:lnTo>
                  <a:pt x="488373" y="1631373"/>
                </a:lnTo>
                <a:cubicBezTo>
                  <a:pt x="477982" y="1638300"/>
                  <a:pt x="467191" y="1644662"/>
                  <a:pt x="457200" y="1652155"/>
                </a:cubicBezTo>
                <a:cubicBezTo>
                  <a:pt x="443346" y="1662546"/>
                  <a:pt x="430673" y="1674736"/>
                  <a:pt x="415637" y="1683328"/>
                </a:cubicBezTo>
                <a:cubicBezTo>
                  <a:pt x="406127" y="1688762"/>
                  <a:pt x="394435" y="1689186"/>
                  <a:pt x="384464" y="1693718"/>
                </a:cubicBezTo>
                <a:cubicBezTo>
                  <a:pt x="356261" y="1706537"/>
                  <a:pt x="327114" y="1718098"/>
                  <a:pt x="301337" y="1735282"/>
                </a:cubicBezTo>
                <a:cubicBezTo>
                  <a:pt x="290946" y="1742209"/>
                  <a:pt x="281857" y="1751679"/>
                  <a:pt x="270164" y="1756064"/>
                </a:cubicBezTo>
                <a:cubicBezTo>
                  <a:pt x="222737" y="1773849"/>
                  <a:pt x="225496" y="1757617"/>
                  <a:pt x="187037" y="1776846"/>
                </a:cubicBezTo>
                <a:cubicBezTo>
                  <a:pt x="175867" y="1782431"/>
                  <a:pt x="167343" y="1792709"/>
                  <a:pt x="155864" y="1797628"/>
                </a:cubicBezTo>
                <a:cubicBezTo>
                  <a:pt x="142738" y="1803253"/>
                  <a:pt x="127979" y="1803914"/>
                  <a:pt x="114300" y="1808018"/>
                </a:cubicBezTo>
                <a:cubicBezTo>
                  <a:pt x="61278" y="1823924"/>
                  <a:pt x="58296" y="1829610"/>
                  <a:pt x="10391" y="1839191"/>
                </a:cubicBezTo>
                <a:cubicBezTo>
                  <a:pt x="6995" y="1839870"/>
                  <a:pt x="3464" y="1839191"/>
                  <a:pt x="0" y="1839191"/>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7007081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オブジェクトの配置順</a:t>
            </a:r>
            <a:endParaRPr kumimoji="1" lang="ja-JP" altLang="en-US" dirty="0"/>
          </a:p>
        </p:txBody>
      </p:sp>
      <p:sp>
        <p:nvSpPr>
          <p:cNvPr id="3" name="コンテンツ プレースホルダ 2"/>
          <p:cNvSpPr>
            <a:spLocks noGrp="1"/>
          </p:cNvSpPr>
          <p:nvPr>
            <p:ph idx="1"/>
          </p:nvPr>
        </p:nvSpPr>
        <p:spPr>
          <a:xfrm>
            <a:off x="395536" y="5085184"/>
            <a:ext cx="8388424" cy="1268760"/>
          </a:xfrm>
        </p:spPr>
        <p:txBody>
          <a:bodyPr/>
          <a:lstStyle/>
          <a:p>
            <a:r>
              <a:rPr kumimoji="1" lang="ja-JP" altLang="en-US" dirty="0" smtClean="0"/>
              <a:t>シーケンス図のオブジェクトはできるだけ見やすいように左から順に配置する</a:t>
            </a:r>
            <a:endParaRPr kumimoji="1" lang="ja-JP" altLang="en-US" dirty="0"/>
          </a:p>
        </p:txBody>
      </p:sp>
      <p:sp>
        <p:nvSpPr>
          <p:cNvPr id="4" name="正方形/長方形 3"/>
          <p:cNvSpPr/>
          <p:nvPr/>
        </p:nvSpPr>
        <p:spPr>
          <a:xfrm>
            <a:off x="5840794" y="1772816"/>
            <a:ext cx="744988"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1200" u="sng" dirty="0" smtClean="0"/>
              <a:t>:</a:t>
            </a:r>
            <a:r>
              <a:rPr lang="ja-JP" altLang="en-US" sz="1200" u="sng" dirty="0" smtClean="0"/>
              <a:t>クラス</a:t>
            </a:r>
            <a:r>
              <a:rPr lang="en-US" altLang="ja-JP" sz="1200" u="sng" dirty="0" smtClean="0"/>
              <a:t>1</a:t>
            </a:r>
            <a:endParaRPr kumimoji="1" lang="ja-JP" altLang="en-US" sz="1200" u="sng" dirty="0"/>
          </a:p>
        </p:txBody>
      </p:sp>
      <p:sp>
        <p:nvSpPr>
          <p:cNvPr id="5" name="正方形/長方形 4"/>
          <p:cNvSpPr/>
          <p:nvPr/>
        </p:nvSpPr>
        <p:spPr>
          <a:xfrm>
            <a:off x="6992922" y="1772816"/>
            <a:ext cx="777985"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1200" u="sng" dirty="0" smtClean="0"/>
              <a:t>:</a:t>
            </a:r>
            <a:r>
              <a:rPr kumimoji="1" lang="ja-JP" altLang="en-US" sz="1200" u="sng" dirty="0" smtClean="0"/>
              <a:t>クラス</a:t>
            </a:r>
            <a:r>
              <a:rPr kumimoji="1" lang="en-US" altLang="ja-JP" sz="1200" u="sng" dirty="0" smtClean="0"/>
              <a:t>2</a:t>
            </a:r>
            <a:endParaRPr kumimoji="1" lang="ja-JP" altLang="en-US" sz="1200" u="sng" dirty="0"/>
          </a:p>
        </p:txBody>
      </p:sp>
      <p:sp>
        <p:nvSpPr>
          <p:cNvPr id="6" name="正方形/長方形 5"/>
          <p:cNvSpPr/>
          <p:nvPr/>
        </p:nvSpPr>
        <p:spPr>
          <a:xfrm>
            <a:off x="8207896" y="1772816"/>
            <a:ext cx="744988"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1400" u="sng" dirty="0" smtClean="0"/>
              <a:t>:</a:t>
            </a:r>
            <a:r>
              <a:rPr kumimoji="1" lang="ja-JP" altLang="en-US" sz="1200" u="sng" dirty="0" smtClean="0"/>
              <a:t>クラス</a:t>
            </a:r>
            <a:r>
              <a:rPr kumimoji="1" lang="en-US" altLang="ja-JP" sz="1200" u="sng" dirty="0" smtClean="0"/>
              <a:t>3</a:t>
            </a:r>
            <a:endParaRPr kumimoji="1" lang="ja-JP" altLang="en-US" sz="1200" u="sng" dirty="0"/>
          </a:p>
        </p:txBody>
      </p:sp>
      <p:cxnSp>
        <p:nvCxnSpPr>
          <p:cNvPr id="7" name="直線コネクタ 6"/>
          <p:cNvCxnSpPr/>
          <p:nvPr/>
        </p:nvCxnSpPr>
        <p:spPr>
          <a:xfrm>
            <a:off x="5120714" y="2492896"/>
            <a:ext cx="0" cy="2088232"/>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8" name="直線矢印コネクタ 7"/>
          <p:cNvCxnSpPr/>
          <p:nvPr/>
        </p:nvCxnSpPr>
        <p:spPr>
          <a:xfrm>
            <a:off x="5192722" y="2780928"/>
            <a:ext cx="981926"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5192722" y="2420888"/>
            <a:ext cx="1056351" cy="276999"/>
          </a:xfrm>
          <a:prstGeom prst="rect">
            <a:avLst/>
          </a:prstGeom>
          <a:noFill/>
        </p:spPr>
        <p:txBody>
          <a:bodyPr wrap="square" rtlCol="0">
            <a:spAutoFit/>
          </a:bodyPr>
          <a:lstStyle/>
          <a:p>
            <a:r>
              <a:rPr lang="ja-JP" altLang="en-US" sz="1200" dirty="0" smtClean="0"/>
              <a:t>メッセージ</a:t>
            </a:r>
            <a:r>
              <a:rPr lang="en-US" altLang="ja-JP" sz="1200" dirty="0" smtClean="0"/>
              <a:t>1()</a:t>
            </a:r>
            <a:endParaRPr kumimoji="1" lang="ja-JP" altLang="en-US" sz="1200" dirty="0"/>
          </a:p>
        </p:txBody>
      </p:sp>
      <p:sp>
        <p:nvSpPr>
          <p:cNvPr id="11" name="テキスト ボックス 10"/>
          <p:cNvSpPr txBox="1"/>
          <p:nvPr/>
        </p:nvSpPr>
        <p:spPr>
          <a:xfrm>
            <a:off x="6272842" y="3068960"/>
            <a:ext cx="1070817" cy="276999"/>
          </a:xfrm>
          <a:prstGeom prst="rect">
            <a:avLst/>
          </a:prstGeom>
          <a:noFill/>
        </p:spPr>
        <p:txBody>
          <a:bodyPr wrap="square" rtlCol="0">
            <a:spAutoFit/>
          </a:bodyPr>
          <a:lstStyle/>
          <a:p>
            <a:r>
              <a:rPr lang="ja-JP" altLang="en-US" sz="1200" dirty="0" smtClean="0"/>
              <a:t>メッセージ</a:t>
            </a:r>
            <a:r>
              <a:rPr lang="en-US" altLang="ja-JP" sz="1200" dirty="0" smtClean="0"/>
              <a:t>2()</a:t>
            </a:r>
            <a:endParaRPr kumimoji="1" lang="ja-JP" altLang="en-US" sz="1200" dirty="0"/>
          </a:p>
        </p:txBody>
      </p:sp>
      <p:sp>
        <p:nvSpPr>
          <p:cNvPr id="12" name="円/楕円 11"/>
          <p:cNvSpPr/>
          <p:nvPr/>
        </p:nvSpPr>
        <p:spPr>
          <a:xfrm>
            <a:off x="5048706" y="1700808"/>
            <a:ext cx="131950"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二等辺三角形 12"/>
          <p:cNvSpPr/>
          <p:nvPr/>
        </p:nvSpPr>
        <p:spPr>
          <a:xfrm>
            <a:off x="5043601" y="1916832"/>
            <a:ext cx="151970" cy="21602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4688666" y="2204864"/>
            <a:ext cx="797796" cy="276999"/>
          </a:xfrm>
          <a:prstGeom prst="rect">
            <a:avLst/>
          </a:prstGeom>
          <a:noFill/>
        </p:spPr>
        <p:txBody>
          <a:bodyPr wrap="square" rtlCol="0">
            <a:spAutoFit/>
          </a:bodyPr>
          <a:lstStyle/>
          <a:p>
            <a:r>
              <a:rPr lang="en-US" altLang="ja-JP" sz="1200" u="sng" dirty="0" smtClean="0"/>
              <a:t>:</a:t>
            </a:r>
            <a:r>
              <a:rPr kumimoji="1" lang="ja-JP" altLang="en-US" sz="1200" u="sng" dirty="0" smtClean="0"/>
              <a:t>アクター</a:t>
            </a:r>
            <a:endParaRPr kumimoji="1" lang="ja-JP" altLang="en-US" sz="1200" u="sng" dirty="0"/>
          </a:p>
        </p:txBody>
      </p:sp>
      <p:sp>
        <p:nvSpPr>
          <p:cNvPr id="15" name="テキスト ボックス 14"/>
          <p:cNvSpPr txBox="1"/>
          <p:nvPr/>
        </p:nvSpPr>
        <p:spPr>
          <a:xfrm>
            <a:off x="7434272" y="3573016"/>
            <a:ext cx="1070817" cy="276999"/>
          </a:xfrm>
          <a:prstGeom prst="rect">
            <a:avLst/>
          </a:prstGeom>
          <a:noFill/>
        </p:spPr>
        <p:txBody>
          <a:bodyPr wrap="square" rtlCol="0">
            <a:spAutoFit/>
          </a:bodyPr>
          <a:lstStyle/>
          <a:p>
            <a:r>
              <a:rPr lang="ja-JP" altLang="en-US" sz="1200" dirty="0" smtClean="0"/>
              <a:t>メッセージ</a:t>
            </a:r>
            <a:r>
              <a:rPr lang="en-US" altLang="ja-JP" sz="1200" dirty="0" smtClean="0"/>
              <a:t>3()</a:t>
            </a:r>
            <a:endParaRPr kumimoji="1" lang="ja-JP" altLang="en-US" sz="1200" dirty="0"/>
          </a:p>
        </p:txBody>
      </p:sp>
      <p:cxnSp>
        <p:nvCxnSpPr>
          <p:cNvPr id="16" name="直線矢印コネクタ 15"/>
          <p:cNvCxnSpPr/>
          <p:nvPr/>
        </p:nvCxnSpPr>
        <p:spPr>
          <a:xfrm>
            <a:off x="7424970" y="3933056"/>
            <a:ext cx="1014458"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8433082" y="2132856"/>
            <a:ext cx="0" cy="238320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a:off x="7352962" y="2132856"/>
            <a:ext cx="0" cy="238320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6272842" y="2204864"/>
            <a:ext cx="0" cy="238320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77" name="直線矢印コネクタ 76"/>
          <p:cNvCxnSpPr/>
          <p:nvPr/>
        </p:nvCxnSpPr>
        <p:spPr>
          <a:xfrm>
            <a:off x="6344850" y="3429000"/>
            <a:ext cx="981926"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108" name="正方形/長方形 107"/>
          <p:cNvSpPr/>
          <p:nvPr/>
        </p:nvSpPr>
        <p:spPr>
          <a:xfrm>
            <a:off x="476706" y="1844824"/>
            <a:ext cx="744988"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1200" u="sng" dirty="0" smtClean="0"/>
              <a:t>:</a:t>
            </a:r>
            <a:r>
              <a:rPr lang="ja-JP" altLang="en-US" sz="1200" u="sng" dirty="0" smtClean="0"/>
              <a:t>クラス</a:t>
            </a:r>
            <a:r>
              <a:rPr lang="en-US" altLang="ja-JP" sz="1200" u="sng" dirty="0" smtClean="0"/>
              <a:t>1</a:t>
            </a:r>
            <a:endParaRPr kumimoji="1" lang="ja-JP" altLang="en-US" sz="1200" u="sng" dirty="0"/>
          </a:p>
        </p:txBody>
      </p:sp>
      <p:sp>
        <p:nvSpPr>
          <p:cNvPr id="109" name="正方形/長方形 108"/>
          <p:cNvSpPr/>
          <p:nvPr/>
        </p:nvSpPr>
        <p:spPr>
          <a:xfrm>
            <a:off x="1502225" y="1847947"/>
            <a:ext cx="777985"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1200" u="sng" dirty="0" smtClean="0"/>
              <a:t>:</a:t>
            </a:r>
            <a:r>
              <a:rPr kumimoji="1" lang="ja-JP" altLang="en-US" sz="1200" u="sng" dirty="0" smtClean="0"/>
              <a:t>クラス</a:t>
            </a:r>
            <a:r>
              <a:rPr kumimoji="1" lang="en-US" altLang="ja-JP" sz="1200" u="sng" dirty="0" smtClean="0"/>
              <a:t>2</a:t>
            </a:r>
            <a:endParaRPr kumimoji="1" lang="ja-JP" altLang="en-US" sz="1200" u="sng" dirty="0"/>
          </a:p>
        </p:txBody>
      </p:sp>
      <p:sp>
        <p:nvSpPr>
          <p:cNvPr id="110" name="正方形/長方形 109"/>
          <p:cNvSpPr/>
          <p:nvPr/>
        </p:nvSpPr>
        <p:spPr>
          <a:xfrm>
            <a:off x="3252742" y="1856017"/>
            <a:ext cx="744988"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1400" u="sng" dirty="0" smtClean="0"/>
              <a:t>:</a:t>
            </a:r>
            <a:r>
              <a:rPr kumimoji="1" lang="ja-JP" altLang="en-US" sz="1200" u="sng" dirty="0" smtClean="0"/>
              <a:t>クラス</a:t>
            </a:r>
            <a:r>
              <a:rPr kumimoji="1" lang="en-US" altLang="ja-JP" sz="1200" u="sng" dirty="0" smtClean="0"/>
              <a:t>3</a:t>
            </a:r>
            <a:endParaRPr kumimoji="1" lang="ja-JP" altLang="en-US" sz="1200" u="sng" dirty="0"/>
          </a:p>
        </p:txBody>
      </p:sp>
      <p:cxnSp>
        <p:nvCxnSpPr>
          <p:cNvPr id="111" name="直線コネクタ 110"/>
          <p:cNvCxnSpPr/>
          <p:nvPr/>
        </p:nvCxnSpPr>
        <p:spPr>
          <a:xfrm>
            <a:off x="2733171" y="2528900"/>
            <a:ext cx="0" cy="2088232"/>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112" name="直線矢印コネクタ 111"/>
          <p:cNvCxnSpPr/>
          <p:nvPr/>
        </p:nvCxnSpPr>
        <p:spPr>
          <a:xfrm flipH="1">
            <a:off x="849200" y="2769895"/>
            <a:ext cx="1869056"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113" name="テキスト ボックス 112"/>
          <p:cNvSpPr txBox="1"/>
          <p:nvPr/>
        </p:nvSpPr>
        <p:spPr>
          <a:xfrm>
            <a:off x="1223859" y="2474598"/>
            <a:ext cx="1056351" cy="276999"/>
          </a:xfrm>
          <a:prstGeom prst="rect">
            <a:avLst/>
          </a:prstGeom>
          <a:noFill/>
        </p:spPr>
        <p:txBody>
          <a:bodyPr wrap="square" rtlCol="0">
            <a:spAutoFit/>
          </a:bodyPr>
          <a:lstStyle/>
          <a:p>
            <a:r>
              <a:rPr lang="ja-JP" altLang="en-US" sz="1200" dirty="0" smtClean="0"/>
              <a:t>メッセージ</a:t>
            </a:r>
            <a:r>
              <a:rPr lang="en-US" altLang="ja-JP" sz="1200" dirty="0" smtClean="0"/>
              <a:t>1()</a:t>
            </a:r>
            <a:endParaRPr kumimoji="1" lang="ja-JP" altLang="en-US" sz="1200" dirty="0"/>
          </a:p>
        </p:txBody>
      </p:sp>
      <p:sp>
        <p:nvSpPr>
          <p:cNvPr id="114" name="テキスト ボックス 113"/>
          <p:cNvSpPr txBox="1"/>
          <p:nvPr/>
        </p:nvSpPr>
        <p:spPr>
          <a:xfrm>
            <a:off x="908754" y="3339038"/>
            <a:ext cx="1070817" cy="276999"/>
          </a:xfrm>
          <a:prstGeom prst="rect">
            <a:avLst/>
          </a:prstGeom>
          <a:noFill/>
        </p:spPr>
        <p:txBody>
          <a:bodyPr wrap="square" rtlCol="0">
            <a:spAutoFit/>
          </a:bodyPr>
          <a:lstStyle/>
          <a:p>
            <a:r>
              <a:rPr lang="ja-JP" altLang="en-US" sz="1200" dirty="0" smtClean="0"/>
              <a:t>メッセージ</a:t>
            </a:r>
            <a:r>
              <a:rPr lang="en-US" altLang="ja-JP" sz="1200" dirty="0" smtClean="0"/>
              <a:t>2()</a:t>
            </a:r>
            <a:endParaRPr kumimoji="1" lang="ja-JP" altLang="en-US" sz="1200" dirty="0"/>
          </a:p>
        </p:txBody>
      </p:sp>
      <p:sp>
        <p:nvSpPr>
          <p:cNvPr id="115" name="円/楕円 114"/>
          <p:cNvSpPr/>
          <p:nvPr/>
        </p:nvSpPr>
        <p:spPr>
          <a:xfrm>
            <a:off x="2661163" y="1852386"/>
            <a:ext cx="131950"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 name="二等辺三角形 115"/>
          <p:cNvSpPr/>
          <p:nvPr/>
        </p:nvSpPr>
        <p:spPr>
          <a:xfrm>
            <a:off x="2656058" y="2068410"/>
            <a:ext cx="151970" cy="21602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7" name="テキスト ボックス 116"/>
          <p:cNvSpPr txBox="1"/>
          <p:nvPr/>
        </p:nvSpPr>
        <p:spPr>
          <a:xfrm>
            <a:off x="2334273" y="2289950"/>
            <a:ext cx="797796" cy="276999"/>
          </a:xfrm>
          <a:prstGeom prst="rect">
            <a:avLst/>
          </a:prstGeom>
          <a:noFill/>
        </p:spPr>
        <p:txBody>
          <a:bodyPr wrap="square" rtlCol="0">
            <a:spAutoFit/>
          </a:bodyPr>
          <a:lstStyle/>
          <a:p>
            <a:r>
              <a:rPr lang="en-US" altLang="ja-JP" sz="1200" u="sng" dirty="0" smtClean="0"/>
              <a:t>:</a:t>
            </a:r>
            <a:r>
              <a:rPr kumimoji="1" lang="ja-JP" altLang="en-US" sz="1200" u="sng" dirty="0" smtClean="0"/>
              <a:t>アクター</a:t>
            </a:r>
            <a:endParaRPr kumimoji="1" lang="ja-JP" altLang="en-US" sz="1200" u="sng" dirty="0"/>
          </a:p>
        </p:txBody>
      </p:sp>
      <p:sp>
        <p:nvSpPr>
          <p:cNvPr id="118" name="テキスト ボックス 117"/>
          <p:cNvSpPr txBox="1"/>
          <p:nvPr/>
        </p:nvSpPr>
        <p:spPr>
          <a:xfrm>
            <a:off x="2688346" y="3645024"/>
            <a:ext cx="1070817" cy="276999"/>
          </a:xfrm>
          <a:prstGeom prst="rect">
            <a:avLst/>
          </a:prstGeom>
          <a:noFill/>
        </p:spPr>
        <p:txBody>
          <a:bodyPr wrap="square" rtlCol="0">
            <a:spAutoFit/>
          </a:bodyPr>
          <a:lstStyle/>
          <a:p>
            <a:r>
              <a:rPr lang="ja-JP" altLang="en-US" sz="1200" dirty="0" smtClean="0"/>
              <a:t>メッセージ</a:t>
            </a:r>
            <a:r>
              <a:rPr lang="en-US" altLang="ja-JP" sz="1200" dirty="0" smtClean="0"/>
              <a:t>3()</a:t>
            </a:r>
            <a:endParaRPr kumimoji="1" lang="ja-JP" altLang="en-US" sz="1200" dirty="0"/>
          </a:p>
        </p:txBody>
      </p:sp>
      <p:cxnSp>
        <p:nvCxnSpPr>
          <p:cNvPr id="119" name="直線矢印コネクタ 118"/>
          <p:cNvCxnSpPr/>
          <p:nvPr/>
        </p:nvCxnSpPr>
        <p:spPr>
          <a:xfrm>
            <a:off x="1895801" y="4005064"/>
            <a:ext cx="1729435"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120" name="直線コネクタ 119"/>
          <p:cNvCxnSpPr/>
          <p:nvPr/>
        </p:nvCxnSpPr>
        <p:spPr>
          <a:xfrm>
            <a:off x="3625236" y="2246459"/>
            <a:ext cx="0" cy="238320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121" name="直線コネクタ 120"/>
          <p:cNvCxnSpPr/>
          <p:nvPr/>
        </p:nvCxnSpPr>
        <p:spPr>
          <a:xfrm flipH="1">
            <a:off x="1891217" y="2806517"/>
            <a:ext cx="4584" cy="1853562"/>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122" name="直線コネクタ 121"/>
          <p:cNvCxnSpPr/>
          <p:nvPr/>
        </p:nvCxnSpPr>
        <p:spPr>
          <a:xfrm>
            <a:off x="908754" y="2276872"/>
            <a:ext cx="0" cy="238320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123" name="直線矢印コネクタ 122"/>
          <p:cNvCxnSpPr/>
          <p:nvPr/>
        </p:nvCxnSpPr>
        <p:spPr>
          <a:xfrm>
            <a:off x="908754" y="3644296"/>
            <a:ext cx="981926"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9" name="右矢印 8"/>
          <p:cNvSpPr/>
          <p:nvPr/>
        </p:nvSpPr>
        <p:spPr>
          <a:xfrm>
            <a:off x="3923928" y="3068960"/>
            <a:ext cx="936104" cy="7145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1" name="直線コネクタ 40"/>
          <p:cNvCxnSpPr/>
          <p:nvPr/>
        </p:nvCxnSpPr>
        <p:spPr>
          <a:xfrm>
            <a:off x="1891217" y="2225792"/>
            <a:ext cx="0" cy="198416"/>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sp>
        <p:nvSpPr>
          <p:cNvPr id="20" name="右中かっこ 19"/>
          <p:cNvSpPr/>
          <p:nvPr/>
        </p:nvSpPr>
        <p:spPr>
          <a:xfrm rot="16200000">
            <a:off x="2096055" y="297932"/>
            <a:ext cx="318208" cy="274015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9" name="テキスト ボックス 38"/>
          <p:cNvSpPr txBox="1"/>
          <p:nvPr/>
        </p:nvSpPr>
        <p:spPr>
          <a:xfrm>
            <a:off x="1544086" y="1217696"/>
            <a:ext cx="1643403" cy="307777"/>
          </a:xfrm>
          <a:prstGeom prst="rect">
            <a:avLst/>
          </a:prstGeom>
          <a:noFill/>
        </p:spPr>
        <p:txBody>
          <a:bodyPr wrap="square" rtlCol="0">
            <a:spAutoFit/>
          </a:bodyPr>
          <a:lstStyle/>
          <a:p>
            <a:r>
              <a:rPr kumimoji="1" lang="ja-JP" altLang="en-US" sz="1400" dirty="0" smtClean="0"/>
              <a:t>順番を入れ替える</a:t>
            </a:r>
            <a:endParaRPr kumimoji="1" lang="ja-JP" altLang="en-US" sz="14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smtClean="0"/>
              <a:t>4.</a:t>
            </a:r>
            <a:r>
              <a:rPr kumimoji="1" lang="ja-JP" altLang="en-US" dirty="0" smtClean="0"/>
              <a:t>コラボレーション図 </a:t>
            </a:r>
            <a:r>
              <a:rPr kumimoji="1" lang="en-US" altLang="ja-JP" dirty="0" smtClean="0"/>
              <a:t/>
            </a:r>
            <a:br>
              <a:rPr kumimoji="1" lang="en-US" altLang="ja-JP" dirty="0" smtClean="0"/>
            </a:br>
            <a:r>
              <a:rPr kumimoji="1" lang="en-US" altLang="ja-JP" dirty="0" smtClean="0"/>
              <a:t>–UML2.x </a:t>
            </a:r>
            <a:r>
              <a:rPr kumimoji="1" lang="ja-JP" altLang="en-US" dirty="0" smtClean="0"/>
              <a:t>コミュニケーション図</a:t>
            </a:r>
            <a:r>
              <a:rPr kumimoji="1" lang="en-US" altLang="ja-JP" dirty="0" smtClean="0"/>
              <a:t>-</a:t>
            </a:r>
            <a:endParaRPr kumimoji="1" lang="ja-JP" altLang="en-US" dirty="0"/>
          </a:p>
        </p:txBody>
      </p:sp>
      <p:sp>
        <p:nvSpPr>
          <p:cNvPr id="3" name="コンテンツ プレースホルダー 2"/>
          <p:cNvSpPr>
            <a:spLocks noGrp="1"/>
          </p:cNvSpPr>
          <p:nvPr>
            <p:ph idx="1"/>
          </p:nvPr>
        </p:nvSpPr>
        <p:spPr/>
        <p:txBody>
          <a:bodyPr>
            <a:normAutofit fontScale="92500"/>
          </a:bodyPr>
          <a:lstStyle/>
          <a:p>
            <a:r>
              <a:rPr kumimoji="1" lang="ja-JP" altLang="en-US" dirty="0" smtClean="0"/>
              <a:t>コラボレーション図</a:t>
            </a:r>
            <a:r>
              <a:rPr lang="en-US" altLang="ja-JP" dirty="0" smtClean="0"/>
              <a:t>(UML2.x</a:t>
            </a:r>
            <a:r>
              <a:rPr lang="ja-JP" altLang="en-US" dirty="0" smtClean="0"/>
              <a:t>ではコミュニケーション図</a:t>
            </a:r>
            <a:r>
              <a:rPr lang="en-US" altLang="ja-JP" dirty="0" smtClean="0"/>
              <a:t>)</a:t>
            </a:r>
            <a:r>
              <a:rPr lang="ja-JP" altLang="en-US" dirty="0" smtClean="0"/>
              <a:t>はシーケンス図と同様、相互作用の参加者のメッセージのやり取りを表現</a:t>
            </a:r>
            <a:r>
              <a:rPr lang="ja-JP" altLang="en-US" dirty="0" smtClean="0"/>
              <a:t>する</a:t>
            </a:r>
            <a:endParaRPr lang="en-US" altLang="ja-JP" dirty="0" smtClean="0"/>
          </a:p>
          <a:p>
            <a:r>
              <a:rPr kumimoji="1" lang="ja-JP" altLang="en-US" dirty="0" smtClean="0"/>
              <a:t>しかし、視点が異なり、シーケンス図では上から下に時系列にメッセージのやり取りをしていましたが、コラボレーション図は</a:t>
            </a:r>
            <a:r>
              <a:rPr kumimoji="1" lang="ja-JP" altLang="en-US" dirty="0" smtClean="0">
                <a:solidFill>
                  <a:srgbClr val="FF0000"/>
                </a:solidFill>
              </a:rPr>
              <a:t>相互作用の参加者を中心</a:t>
            </a:r>
            <a:r>
              <a:rPr kumimoji="1" lang="ja-JP" altLang="en-US" dirty="0" smtClean="0"/>
              <a:t>にメッセージのやり取りを表現</a:t>
            </a:r>
            <a:r>
              <a:rPr kumimoji="1" lang="ja-JP" altLang="en-US" dirty="0" smtClean="0"/>
              <a:t>する</a:t>
            </a:r>
            <a:endParaRPr kumimoji="1" lang="en-US" altLang="ja-JP" dirty="0" smtClean="0"/>
          </a:p>
          <a:p>
            <a:pPr marL="0" indent="0">
              <a:buNone/>
            </a:pPr>
            <a:r>
              <a:rPr kumimoji="1" lang="en-US" altLang="ja-JP" dirty="0" smtClean="0"/>
              <a:t>※</a:t>
            </a:r>
            <a:r>
              <a:rPr kumimoji="1" lang="ja-JP" altLang="en-US" dirty="0" smtClean="0"/>
              <a:t>そのためコラボレーション図ではシーケンス番号は必須と</a:t>
            </a:r>
            <a:r>
              <a:rPr kumimoji="1" lang="ja-JP" altLang="en-US" dirty="0" smtClean="0"/>
              <a:t>なる</a:t>
            </a:r>
            <a:endParaRPr kumimoji="1" lang="ja-JP" altLang="en-US" dirty="0"/>
          </a:p>
        </p:txBody>
      </p:sp>
    </p:spTree>
    <p:extLst>
      <p:ext uri="{BB962C8B-B14F-4D97-AF65-F5344CB8AC3E}">
        <p14:creationId xmlns:p14="http://schemas.microsoft.com/office/powerpoint/2010/main" val="12794085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smtClean="0"/>
              <a:t>UML1.x </a:t>
            </a:r>
            <a:r>
              <a:rPr kumimoji="1" lang="ja-JP" altLang="en-US" dirty="0" smtClean="0"/>
              <a:t>図</a:t>
            </a:r>
            <a:r>
              <a:rPr kumimoji="1" lang="en-US" altLang="ja-JP" dirty="0" smtClean="0"/>
              <a:t>4-19-A </a:t>
            </a:r>
            <a:r>
              <a:rPr kumimoji="1" lang="ja-JP" altLang="en-US" dirty="0" smtClean="0"/>
              <a:t>コラボレーション図</a:t>
            </a:r>
            <a:endParaRPr kumimoji="1" lang="ja-JP" altLang="en-US" dirty="0"/>
          </a:p>
        </p:txBody>
      </p:sp>
      <p:sp>
        <p:nvSpPr>
          <p:cNvPr id="4" name="円/楕円 3"/>
          <p:cNvSpPr/>
          <p:nvPr/>
        </p:nvSpPr>
        <p:spPr>
          <a:xfrm>
            <a:off x="1071532" y="2420888"/>
            <a:ext cx="432048" cy="4320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二等辺三角形 4"/>
          <p:cNvSpPr/>
          <p:nvPr/>
        </p:nvSpPr>
        <p:spPr>
          <a:xfrm>
            <a:off x="1038755" y="2852936"/>
            <a:ext cx="497601" cy="43204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 name="直線コネクタ 7"/>
          <p:cNvCxnSpPr/>
          <p:nvPr/>
        </p:nvCxnSpPr>
        <p:spPr>
          <a:xfrm flipV="1">
            <a:off x="1536356" y="2420888"/>
            <a:ext cx="1739500" cy="432048"/>
          </a:xfrm>
          <a:prstGeom prst="line">
            <a:avLst/>
          </a:prstGeom>
        </p:spPr>
        <p:style>
          <a:lnRef idx="1">
            <a:schemeClr val="accent1"/>
          </a:lnRef>
          <a:fillRef idx="0">
            <a:schemeClr val="accent1"/>
          </a:fillRef>
          <a:effectRef idx="0">
            <a:schemeClr val="accent1"/>
          </a:effectRef>
          <a:fontRef idx="minor">
            <a:schemeClr val="tx1"/>
          </a:fontRef>
        </p:style>
      </p:cxnSp>
      <p:sp>
        <p:nvSpPr>
          <p:cNvPr id="9" name="正方形/長方形 8"/>
          <p:cNvSpPr/>
          <p:nvPr/>
        </p:nvSpPr>
        <p:spPr>
          <a:xfrm>
            <a:off x="3275856" y="2231965"/>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a:t>オブジェクト</a:t>
            </a:r>
            <a:r>
              <a:rPr lang="en-US" altLang="ja-JP" u="sng" dirty="0" smtClean="0"/>
              <a:t>1</a:t>
            </a:r>
            <a:endParaRPr kumimoji="1" lang="ja-JP" altLang="en-US" u="sng" dirty="0"/>
          </a:p>
        </p:txBody>
      </p:sp>
      <p:sp>
        <p:nvSpPr>
          <p:cNvPr id="10" name="正方形/長方形 9"/>
          <p:cNvSpPr/>
          <p:nvPr/>
        </p:nvSpPr>
        <p:spPr>
          <a:xfrm>
            <a:off x="4780510" y="4041757"/>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smtClean="0"/>
              <a:t>オブジェクト</a:t>
            </a:r>
            <a:r>
              <a:rPr lang="en-US" altLang="ja-JP" u="sng" dirty="0" smtClean="0"/>
              <a:t>2</a:t>
            </a:r>
            <a:endParaRPr kumimoji="1" lang="ja-JP" altLang="en-US" u="sng" dirty="0"/>
          </a:p>
        </p:txBody>
      </p:sp>
      <p:sp>
        <p:nvSpPr>
          <p:cNvPr id="11" name="正方形/長方形 10"/>
          <p:cNvSpPr/>
          <p:nvPr/>
        </p:nvSpPr>
        <p:spPr>
          <a:xfrm>
            <a:off x="6372200" y="2259067"/>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smtClean="0"/>
              <a:t>オブジェクト</a:t>
            </a:r>
            <a:r>
              <a:rPr lang="en-US" altLang="ja-JP" u="sng" dirty="0" smtClean="0"/>
              <a:t>3</a:t>
            </a:r>
            <a:endParaRPr kumimoji="1" lang="ja-JP" altLang="en-US" u="sng" dirty="0"/>
          </a:p>
        </p:txBody>
      </p:sp>
      <p:cxnSp>
        <p:nvCxnSpPr>
          <p:cNvPr id="12" name="直線コネクタ 11"/>
          <p:cNvCxnSpPr>
            <a:stCxn id="10" idx="0"/>
          </p:cNvCxnSpPr>
          <p:nvPr/>
        </p:nvCxnSpPr>
        <p:spPr>
          <a:xfrm flipV="1">
            <a:off x="5532837" y="2636912"/>
            <a:ext cx="1709113" cy="1404845"/>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flipH="1" flipV="1">
            <a:off x="3851920" y="2606488"/>
            <a:ext cx="928594" cy="1435272"/>
          </a:xfrm>
          <a:prstGeom prst="line">
            <a:avLst/>
          </a:prstGeom>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1731298" y="1974243"/>
            <a:ext cx="1349615" cy="307777"/>
          </a:xfrm>
          <a:prstGeom prst="rect">
            <a:avLst/>
          </a:prstGeom>
          <a:noFill/>
        </p:spPr>
        <p:txBody>
          <a:bodyPr wrap="square" rtlCol="0">
            <a:spAutoFit/>
          </a:bodyPr>
          <a:lstStyle/>
          <a:p>
            <a:r>
              <a:rPr lang="en-US" altLang="ja-JP" sz="1400" dirty="0" smtClean="0"/>
              <a:t>1.Message1()</a:t>
            </a:r>
            <a:endParaRPr kumimoji="1" lang="ja-JP" altLang="en-US" sz="1400" dirty="0"/>
          </a:p>
        </p:txBody>
      </p:sp>
      <p:cxnSp>
        <p:nvCxnSpPr>
          <p:cNvPr id="19" name="直線矢印コネクタ 18"/>
          <p:cNvCxnSpPr/>
          <p:nvPr/>
        </p:nvCxnSpPr>
        <p:spPr>
          <a:xfrm flipV="1">
            <a:off x="1979712" y="2417564"/>
            <a:ext cx="768369" cy="188924"/>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sp>
        <p:nvSpPr>
          <p:cNvPr id="20" name="テキスト ボックス 19"/>
          <p:cNvSpPr txBox="1"/>
          <p:nvPr/>
        </p:nvSpPr>
        <p:spPr>
          <a:xfrm rot="3300000">
            <a:off x="4094691" y="3131097"/>
            <a:ext cx="1349615" cy="307777"/>
          </a:xfrm>
          <a:prstGeom prst="rect">
            <a:avLst/>
          </a:prstGeom>
          <a:noFill/>
        </p:spPr>
        <p:txBody>
          <a:bodyPr wrap="square" rtlCol="0">
            <a:spAutoFit/>
          </a:bodyPr>
          <a:lstStyle/>
          <a:p>
            <a:r>
              <a:rPr lang="en-US" altLang="ja-JP" sz="1400" dirty="0" smtClean="0"/>
              <a:t>2.Message2()</a:t>
            </a:r>
            <a:endParaRPr kumimoji="1" lang="ja-JP" altLang="en-US" sz="1400" dirty="0"/>
          </a:p>
        </p:txBody>
      </p:sp>
      <p:sp>
        <p:nvSpPr>
          <p:cNvPr id="21" name="テキスト ボックス 20"/>
          <p:cNvSpPr txBox="1"/>
          <p:nvPr/>
        </p:nvSpPr>
        <p:spPr>
          <a:xfrm rot="-2280000">
            <a:off x="5426202" y="2939252"/>
            <a:ext cx="1349615" cy="307777"/>
          </a:xfrm>
          <a:prstGeom prst="rect">
            <a:avLst/>
          </a:prstGeom>
          <a:noFill/>
        </p:spPr>
        <p:txBody>
          <a:bodyPr wrap="square" rtlCol="0">
            <a:spAutoFit/>
          </a:bodyPr>
          <a:lstStyle/>
          <a:p>
            <a:r>
              <a:rPr lang="en-US" altLang="ja-JP" sz="1400" dirty="0" smtClean="0"/>
              <a:t>3.Message3()</a:t>
            </a:r>
            <a:endParaRPr kumimoji="1" lang="ja-JP" altLang="en-US" sz="1400" dirty="0"/>
          </a:p>
        </p:txBody>
      </p:sp>
      <p:cxnSp>
        <p:nvCxnSpPr>
          <p:cNvPr id="24" name="直線矢印コネクタ 23"/>
          <p:cNvCxnSpPr/>
          <p:nvPr/>
        </p:nvCxnSpPr>
        <p:spPr>
          <a:xfrm>
            <a:off x="4316215" y="3068960"/>
            <a:ext cx="399801" cy="576064"/>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p:nvPr/>
        </p:nvCxnSpPr>
        <p:spPr>
          <a:xfrm flipV="1">
            <a:off x="5885239" y="3120482"/>
            <a:ext cx="542382" cy="47302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sp>
        <p:nvSpPr>
          <p:cNvPr id="45" name="テキスト ボックス 44"/>
          <p:cNvSpPr txBox="1"/>
          <p:nvPr/>
        </p:nvSpPr>
        <p:spPr>
          <a:xfrm>
            <a:off x="4644008" y="1772816"/>
            <a:ext cx="1218625" cy="307777"/>
          </a:xfrm>
          <a:prstGeom prst="rect">
            <a:avLst/>
          </a:prstGeom>
          <a:noFill/>
        </p:spPr>
        <p:txBody>
          <a:bodyPr wrap="square" rtlCol="0">
            <a:spAutoFit/>
          </a:bodyPr>
          <a:lstStyle/>
          <a:p>
            <a:r>
              <a:rPr kumimoji="1" lang="ja-JP" altLang="en-US" sz="1400" dirty="0" smtClean="0"/>
              <a:t>オブジェクト</a:t>
            </a:r>
            <a:endParaRPr kumimoji="1" lang="ja-JP" altLang="en-US" sz="1400" dirty="0"/>
          </a:p>
        </p:txBody>
      </p:sp>
      <p:sp>
        <p:nvSpPr>
          <p:cNvPr id="46" name="テキスト ボックス 45"/>
          <p:cNvSpPr txBox="1"/>
          <p:nvPr/>
        </p:nvSpPr>
        <p:spPr>
          <a:xfrm>
            <a:off x="6101009" y="3603793"/>
            <a:ext cx="1351311" cy="307777"/>
          </a:xfrm>
          <a:prstGeom prst="rect">
            <a:avLst/>
          </a:prstGeom>
          <a:noFill/>
        </p:spPr>
        <p:txBody>
          <a:bodyPr wrap="square" rtlCol="0">
            <a:spAutoFit/>
          </a:bodyPr>
          <a:lstStyle/>
          <a:p>
            <a:r>
              <a:rPr lang="ja-JP" altLang="en-US" sz="1400" dirty="0"/>
              <a:t>シーケンス番号</a:t>
            </a:r>
            <a:endParaRPr kumimoji="1" lang="ja-JP" altLang="en-US" sz="1400" dirty="0"/>
          </a:p>
        </p:txBody>
      </p:sp>
      <p:sp>
        <p:nvSpPr>
          <p:cNvPr id="47" name="テキスト ボックス 46"/>
          <p:cNvSpPr txBox="1"/>
          <p:nvPr/>
        </p:nvSpPr>
        <p:spPr>
          <a:xfrm>
            <a:off x="4932040" y="2492896"/>
            <a:ext cx="1448676" cy="307777"/>
          </a:xfrm>
          <a:prstGeom prst="rect">
            <a:avLst/>
          </a:prstGeom>
          <a:noFill/>
        </p:spPr>
        <p:txBody>
          <a:bodyPr wrap="square" rtlCol="0">
            <a:spAutoFit/>
          </a:bodyPr>
          <a:lstStyle/>
          <a:p>
            <a:r>
              <a:rPr lang="ja-JP" altLang="en-US" sz="1400" dirty="0"/>
              <a:t>メッセージラベル</a:t>
            </a:r>
            <a:endParaRPr kumimoji="1" lang="ja-JP" altLang="en-US" sz="1400" dirty="0"/>
          </a:p>
        </p:txBody>
      </p:sp>
      <p:sp>
        <p:nvSpPr>
          <p:cNvPr id="48" name="テキスト ボックス 47"/>
          <p:cNvSpPr txBox="1"/>
          <p:nvPr/>
        </p:nvSpPr>
        <p:spPr>
          <a:xfrm>
            <a:off x="6917022" y="3234201"/>
            <a:ext cx="1218625" cy="307777"/>
          </a:xfrm>
          <a:prstGeom prst="rect">
            <a:avLst/>
          </a:prstGeom>
          <a:noFill/>
        </p:spPr>
        <p:txBody>
          <a:bodyPr wrap="square" rtlCol="0">
            <a:spAutoFit/>
          </a:bodyPr>
          <a:lstStyle/>
          <a:p>
            <a:r>
              <a:rPr lang="ja-JP" altLang="en-US" sz="1400" dirty="0"/>
              <a:t>メッセージ</a:t>
            </a:r>
            <a:endParaRPr kumimoji="1" lang="ja-JP" altLang="en-US" sz="1400" dirty="0"/>
          </a:p>
        </p:txBody>
      </p:sp>
      <p:sp>
        <p:nvSpPr>
          <p:cNvPr id="50" name="テキスト ボックス 49"/>
          <p:cNvSpPr txBox="1"/>
          <p:nvPr/>
        </p:nvSpPr>
        <p:spPr>
          <a:xfrm>
            <a:off x="3418870" y="3629860"/>
            <a:ext cx="781050" cy="307777"/>
          </a:xfrm>
          <a:prstGeom prst="rect">
            <a:avLst/>
          </a:prstGeom>
          <a:noFill/>
        </p:spPr>
        <p:txBody>
          <a:bodyPr wrap="square" rtlCol="0">
            <a:spAutoFit/>
          </a:bodyPr>
          <a:lstStyle/>
          <a:p>
            <a:r>
              <a:rPr lang="ja-JP" altLang="en-US" sz="1400" dirty="0"/>
              <a:t>リンク</a:t>
            </a:r>
            <a:endParaRPr kumimoji="1" lang="ja-JP" altLang="en-US" sz="1400" dirty="0"/>
          </a:p>
        </p:txBody>
      </p:sp>
      <p:sp>
        <p:nvSpPr>
          <p:cNvPr id="23" name="コンテンツ プレースホルダー 2"/>
          <p:cNvSpPr>
            <a:spLocks noGrp="1"/>
          </p:cNvSpPr>
          <p:nvPr>
            <p:ph idx="1"/>
          </p:nvPr>
        </p:nvSpPr>
        <p:spPr>
          <a:xfrm>
            <a:off x="395536" y="4725144"/>
            <a:ext cx="8229600" cy="1612776"/>
          </a:xfrm>
        </p:spPr>
        <p:txBody>
          <a:bodyPr>
            <a:normAutofit lnSpcReduction="10000"/>
          </a:bodyPr>
          <a:lstStyle/>
          <a:p>
            <a:r>
              <a:rPr kumimoji="1" lang="ja-JP" altLang="en-US" dirty="0" smtClean="0"/>
              <a:t>相互作用の参加者をオブジェクトとして表現</a:t>
            </a:r>
            <a:endParaRPr kumimoji="1" lang="en-US" altLang="ja-JP" dirty="0" smtClean="0"/>
          </a:p>
          <a:p>
            <a:r>
              <a:rPr lang="ja-JP" altLang="en-US" dirty="0" smtClean="0"/>
              <a:t>オブジェクト間にリンクと呼ばれる実戦を引き、その上に矢印およびメッセージラベルを表記</a:t>
            </a:r>
            <a:endParaRPr kumimoji="1" lang="en-US" altLang="ja-JP" dirty="0" smtClean="0"/>
          </a:p>
        </p:txBody>
      </p:sp>
      <p:cxnSp>
        <p:nvCxnSpPr>
          <p:cNvPr id="26" name="直線コネクタ 25"/>
          <p:cNvCxnSpPr>
            <a:endCxn id="50" idx="0"/>
          </p:cNvCxnSpPr>
          <p:nvPr/>
        </p:nvCxnSpPr>
        <p:spPr>
          <a:xfrm flipH="1">
            <a:off x="3809395" y="3284984"/>
            <a:ext cx="425715" cy="344876"/>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a:stCxn id="46" idx="1"/>
          </p:cNvCxnSpPr>
          <p:nvPr/>
        </p:nvCxnSpPr>
        <p:spPr>
          <a:xfrm flipH="1" flipV="1">
            <a:off x="5724128" y="3482171"/>
            <a:ext cx="376881" cy="275511"/>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flipH="1">
            <a:off x="6156176" y="3284984"/>
            <a:ext cx="815238" cy="72008"/>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a:off x="5603262" y="2780928"/>
            <a:ext cx="264882" cy="288032"/>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flipH="1">
            <a:off x="3851920" y="1916832"/>
            <a:ext cx="887246" cy="341203"/>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32" name="テキスト ボックス 31"/>
          <p:cNvSpPr txBox="1"/>
          <p:nvPr/>
        </p:nvSpPr>
        <p:spPr>
          <a:xfrm>
            <a:off x="822867" y="3573016"/>
            <a:ext cx="1300861" cy="369332"/>
          </a:xfrm>
          <a:prstGeom prst="rect">
            <a:avLst/>
          </a:prstGeom>
          <a:noFill/>
        </p:spPr>
        <p:txBody>
          <a:bodyPr wrap="square" rtlCol="0">
            <a:spAutoFit/>
          </a:bodyPr>
          <a:lstStyle/>
          <a:p>
            <a:r>
              <a:rPr kumimoji="1" lang="ja-JP" altLang="en-US" u="sng" dirty="0" smtClean="0"/>
              <a:t>アクター</a:t>
            </a:r>
            <a:r>
              <a:rPr kumimoji="1" lang="en-US" altLang="ja-JP" u="sng" dirty="0" smtClean="0"/>
              <a:t>1</a:t>
            </a:r>
            <a:endParaRPr kumimoji="1" lang="ja-JP" altLang="en-US" u="sng" dirty="0"/>
          </a:p>
        </p:txBody>
      </p:sp>
    </p:spTree>
    <p:extLst>
      <p:ext uri="{BB962C8B-B14F-4D97-AF65-F5344CB8AC3E}">
        <p14:creationId xmlns:p14="http://schemas.microsoft.com/office/powerpoint/2010/main" val="36354513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smtClean="0"/>
              <a:t>UML2.x </a:t>
            </a:r>
            <a:r>
              <a:rPr kumimoji="1" lang="ja-JP" altLang="en-US" dirty="0" smtClean="0"/>
              <a:t>図</a:t>
            </a:r>
            <a:r>
              <a:rPr kumimoji="1" lang="en-US" altLang="ja-JP" dirty="0" smtClean="0"/>
              <a:t>4-19-B </a:t>
            </a:r>
            <a:r>
              <a:rPr lang="ja-JP" altLang="en-US" dirty="0"/>
              <a:t>コミュニケーション</a:t>
            </a:r>
            <a:r>
              <a:rPr kumimoji="1" lang="ja-JP" altLang="en-US" dirty="0" smtClean="0"/>
              <a:t>図</a:t>
            </a:r>
            <a:endParaRPr kumimoji="1" lang="ja-JP" altLang="en-US" dirty="0"/>
          </a:p>
        </p:txBody>
      </p:sp>
      <p:sp>
        <p:nvSpPr>
          <p:cNvPr id="4" name="円/楕円 3"/>
          <p:cNvSpPr/>
          <p:nvPr/>
        </p:nvSpPr>
        <p:spPr>
          <a:xfrm>
            <a:off x="1071532" y="2420888"/>
            <a:ext cx="432048" cy="4320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二等辺三角形 4"/>
          <p:cNvSpPr/>
          <p:nvPr/>
        </p:nvSpPr>
        <p:spPr>
          <a:xfrm>
            <a:off x="1038755" y="2852936"/>
            <a:ext cx="497601" cy="43204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822867" y="3573016"/>
            <a:ext cx="1300861" cy="369332"/>
          </a:xfrm>
          <a:prstGeom prst="rect">
            <a:avLst/>
          </a:prstGeom>
          <a:noFill/>
        </p:spPr>
        <p:txBody>
          <a:bodyPr wrap="square" rtlCol="0">
            <a:spAutoFit/>
          </a:bodyPr>
          <a:lstStyle/>
          <a:p>
            <a:r>
              <a:rPr kumimoji="1" lang="ja-JP" altLang="en-US" u="sng" dirty="0" smtClean="0"/>
              <a:t>アクター</a:t>
            </a:r>
            <a:r>
              <a:rPr kumimoji="1" lang="en-US" altLang="ja-JP" u="sng" dirty="0" smtClean="0"/>
              <a:t>1</a:t>
            </a:r>
            <a:endParaRPr kumimoji="1" lang="ja-JP" altLang="en-US" u="sng" dirty="0"/>
          </a:p>
        </p:txBody>
      </p:sp>
      <p:cxnSp>
        <p:nvCxnSpPr>
          <p:cNvPr id="8" name="直線コネクタ 7"/>
          <p:cNvCxnSpPr/>
          <p:nvPr/>
        </p:nvCxnSpPr>
        <p:spPr>
          <a:xfrm flipV="1">
            <a:off x="1536356" y="2420888"/>
            <a:ext cx="1739500" cy="432048"/>
          </a:xfrm>
          <a:prstGeom prst="line">
            <a:avLst/>
          </a:prstGeom>
        </p:spPr>
        <p:style>
          <a:lnRef idx="1">
            <a:schemeClr val="accent1"/>
          </a:lnRef>
          <a:fillRef idx="0">
            <a:schemeClr val="accent1"/>
          </a:fillRef>
          <a:effectRef idx="0">
            <a:schemeClr val="accent1"/>
          </a:effectRef>
          <a:fontRef idx="minor">
            <a:schemeClr val="tx1"/>
          </a:fontRef>
        </p:style>
      </p:cxnSp>
      <p:sp>
        <p:nvSpPr>
          <p:cNvPr id="9" name="正方形/長方形 8"/>
          <p:cNvSpPr/>
          <p:nvPr/>
        </p:nvSpPr>
        <p:spPr>
          <a:xfrm>
            <a:off x="3275856" y="2231965"/>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dirty="0" smtClean="0"/>
              <a:t>ライフライン</a:t>
            </a:r>
            <a:r>
              <a:rPr lang="en-US" altLang="ja-JP" dirty="0" smtClean="0"/>
              <a:t>1</a:t>
            </a:r>
            <a:endParaRPr kumimoji="1" lang="ja-JP" altLang="en-US" dirty="0"/>
          </a:p>
        </p:txBody>
      </p:sp>
      <p:sp>
        <p:nvSpPr>
          <p:cNvPr id="10" name="正方形/長方形 9"/>
          <p:cNvSpPr/>
          <p:nvPr/>
        </p:nvSpPr>
        <p:spPr>
          <a:xfrm>
            <a:off x="4780510" y="4041757"/>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dirty="0" smtClean="0"/>
              <a:t>ライフライン</a:t>
            </a:r>
            <a:r>
              <a:rPr lang="en-US" altLang="ja-JP" dirty="0" smtClean="0"/>
              <a:t>2</a:t>
            </a:r>
            <a:endParaRPr kumimoji="1" lang="ja-JP" altLang="en-US" dirty="0"/>
          </a:p>
        </p:txBody>
      </p:sp>
      <p:sp>
        <p:nvSpPr>
          <p:cNvPr id="11" name="正方形/長方形 10"/>
          <p:cNvSpPr/>
          <p:nvPr/>
        </p:nvSpPr>
        <p:spPr>
          <a:xfrm>
            <a:off x="6372200" y="2259067"/>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dirty="0" smtClean="0"/>
              <a:t>ライフライン</a:t>
            </a:r>
            <a:r>
              <a:rPr lang="en-US" altLang="ja-JP" dirty="0" smtClean="0"/>
              <a:t>3</a:t>
            </a:r>
            <a:endParaRPr kumimoji="1" lang="ja-JP" altLang="en-US" dirty="0"/>
          </a:p>
        </p:txBody>
      </p:sp>
      <p:cxnSp>
        <p:nvCxnSpPr>
          <p:cNvPr id="12" name="直線コネクタ 11"/>
          <p:cNvCxnSpPr>
            <a:stCxn id="10" idx="0"/>
          </p:cNvCxnSpPr>
          <p:nvPr/>
        </p:nvCxnSpPr>
        <p:spPr>
          <a:xfrm flipV="1">
            <a:off x="5532837" y="2636912"/>
            <a:ext cx="1709113" cy="1404845"/>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flipH="1" flipV="1">
            <a:off x="3851920" y="2606488"/>
            <a:ext cx="928594" cy="1435272"/>
          </a:xfrm>
          <a:prstGeom prst="line">
            <a:avLst/>
          </a:prstGeom>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1731298" y="1974243"/>
            <a:ext cx="1349615" cy="307777"/>
          </a:xfrm>
          <a:prstGeom prst="rect">
            <a:avLst/>
          </a:prstGeom>
          <a:noFill/>
        </p:spPr>
        <p:txBody>
          <a:bodyPr wrap="square" rtlCol="0">
            <a:spAutoFit/>
          </a:bodyPr>
          <a:lstStyle/>
          <a:p>
            <a:r>
              <a:rPr lang="en-US" altLang="ja-JP" sz="1400" dirty="0" smtClean="0"/>
              <a:t>1.Message1()</a:t>
            </a:r>
            <a:endParaRPr kumimoji="1" lang="ja-JP" altLang="en-US" sz="1400" dirty="0"/>
          </a:p>
        </p:txBody>
      </p:sp>
      <p:cxnSp>
        <p:nvCxnSpPr>
          <p:cNvPr id="19" name="直線矢印コネクタ 18"/>
          <p:cNvCxnSpPr/>
          <p:nvPr/>
        </p:nvCxnSpPr>
        <p:spPr>
          <a:xfrm flipV="1">
            <a:off x="1979712" y="2417564"/>
            <a:ext cx="768369" cy="188924"/>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sp>
        <p:nvSpPr>
          <p:cNvPr id="20" name="テキスト ボックス 19"/>
          <p:cNvSpPr txBox="1"/>
          <p:nvPr/>
        </p:nvSpPr>
        <p:spPr>
          <a:xfrm rot="3300000">
            <a:off x="4094691" y="3131097"/>
            <a:ext cx="1349615" cy="307777"/>
          </a:xfrm>
          <a:prstGeom prst="rect">
            <a:avLst/>
          </a:prstGeom>
          <a:noFill/>
        </p:spPr>
        <p:txBody>
          <a:bodyPr wrap="square" rtlCol="0">
            <a:spAutoFit/>
          </a:bodyPr>
          <a:lstStyle/>
          <a:p>
            <a:r>
              <a:rPr lang="en-US" altLang="ja-JP" sz="1400" dirty="0" smtClean="0"/>
              <a:t>2.Message2()</a:t>
            </a:r>
            <a:endParaRPr kumimoji="1" lang="ja-JP" altLang="en-US" sz="1400" dirty="0"/>
          </a:p>
        </p:txBody>
      </p:sp>
      <p:sp>
        <p:nvSpPr>
          <p:cNvPr id="21" name="テキスト ボックス 20"/>
          <p:cNvSpPr txBox="1"/>
          <p:nvPr/>
        </p:nvSpPr>
        <p:spPr>
          <a:xfrm rot="-2280000">
            <a:off x="5475358" y="2913185"/>
            <a:ext cx="1349615" cy="307777"/>
          </a:xfrm>
          <a:prstGeom prst="rect">
            <a:avLst/>
          </a:prstGeom>
          <a:noFill/>
        </p:spPr>
        <p:txBody>
          <a:bodyPr wrap="square" rtlCol="0">
            <a:spAutoFit/>
          </a:bodyPr>
          <a:lstStyle/>
          <a:p>
            <a:r>
              <a:rPr lang="en-US" altLang="ja-JP" sz="1400" dirty="0" smtClean="0"/>
              <a:t>3.Message3()</a:t>
            </a:r>
            <a:endParaRPr kumimoji="1" lang="ja-JP" altLang="en-US" sz="1400" dirty="0"/>
          </a:p>
        </p:txBody>
      </p:sp>
      <p:cxnSp>
        <p:nvCxnSpPr>
          <p:cNvPr id="24" name="直線矢印コネクタ 23"/>
          <p:cNvCxnSpPr/>
          <p:nvPr/>
        </p:nvCxnSpPr>
        <p:spPr>
          <a:xfrm>
            <a:off x="4316215" y="3068960"/>
            <a:ext cx="399801" cy="576064"/>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p:nvPr/>
        </p:nvCxnSpPr>
        <p:spPr>
          <a:xfrm flipV="1">
            <a:off x="5929593" y="3048474"/>
            <a:ext cx="542382" cy="473019"/>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sp>
        <p:nvSpPr>
          <p:cNvPr id="45" name="テキスト ボックス 44"/>
          <p:cNvSpPr txBox="1"/>
          <p:nvPr/>
        </p:nvSpPr>
        <p:spPr>
          <a:xfrm>
            <a:off x="4028183" y="1666465"/>
            <a:ext cx="1218625" cy="307777"/>
          </a:xfrm>
          <a:prstGeom prst="rect">
            <a:avLst/>
          </a:prstGeom>
          <a:noFill/>
        </p:spPr>
        <p:txBody>
          <a:bodyPr wrap="square" rtlCol="0">
            <a:spAutoFit/>
          </a:bodyPr>
          <a:lstStyle/>
          <a:p>
            <a:r>
              <a:rPr lang="ja-JP" altLang="en-US" sz="1400" dirty="0"/>
              <a:t>ライフライン</a:t>
            </a:r>
            <a:endParaRPr kumimoji="1" lang="ja-JP" altLang="en-US" sz="1400" dirty="0"/>
          </a:p>
        </p:txBody>
      </p:sp>
      <p:sp>
        <p:nvSpPr>
          <p:cNvPr id="46" name="テキスト ボックス 45"/>
          <p:cNvSpPr txBox="1"/>
          <p:nvPr/>
        </p:nvSpPr>
        <p:spPr>
          <a:xfrm>
            <a:off x="6101009" y="3603793"/>
            <a:ext cx="1351311" cy="307777"/>
          </a:xfrm>
          <a:prstGeom prst="rect">
            <a:avLst/>
          </a:prstGeom>
          <a:noFill/>
        </p:spPr>
        <p:txBody>
          <a:bodyPr wrap="square" rtlCol="0">
            <a:spAutoFit/>
          </a:bodyPr>
          <a:lstStyle/>
          <a:p>
            <a:r>
              <a:rPr lang="ja-JP" altLang="en-US" sz="1400" dirty="0"/>
              <a:t>シーケンス番号</a:t>
            </a:r>
            <a:endParaRPr kumimoji="1" lang="ja-JP" altLang="en-US" sz="1400" dirty="0"/>
          </a:p>
        </p:txBody>
      </p:sp>
      <p:sp>
        <p:nvSpPr>
          <p:cNvPr id="47" name="テキスト ボックス 46"/>
          <p:cNvSpPr txBox="1"/>
          <p:nvPr/>
        </p:nvSpPr>
        <p:spPr>
          <a:xfrm>
            <a:off x="4938717" y="2530354"/>
            <a:ext cx="1448676" cy="307777"/>
          </a:xfrm>
          <a:prstGeom prst="rect">
            <a:avLst/>
          </a:prstGeom>
          <a:noFill/>
        </p:spPr>
        <p:txBody>
          <a:bodyPr wrap="square" rtlCol="0">
            <a:spAutoFit/>
          </a:bodyPr>
          <a:lstStyle/>
          <a:p>
            <a:r>
              <a:rPr lang="ja-JP" altLang="en-US" sz="1400" dirty="0"/>
              <a:t>メッセージラベル</a:t>
            </a:r>
            <a:endParaRPr kumimoji="1" lang="ja-JP" altLang="en-US" sz="1400" dirty="0"/>
          </a:p>
        </p:txBody>
      </p:sp>
      <p:sp>
        <p:nvSpPr>
          <p:cNvPr id="48" name="テキスト ボックス 47"/>
          <p:cNvSpPr txBox="1"/>
          <p:nvPr/>
        </p:nvSpPr>
        <p:spPr>
          <a:xfrm>
            <a:off x="6619593" y="3237708"/>
            <a:ext cx="1218625" cy="307777"/>
          </a:xfrm>
          <a:prstGeom prst="rect">
            <a:avLst/>
          </a:prstGeom>
          <a:noFill/>
        </p:spPr>
        <p:txBody>
          <a:bodyPr wrap="square" rtlCol="0">
            <a:spAutoFit/>
          </a:bodyPr>
          <a:lstStyle/>
          <a:p>
            <a:r>
              <a:rPr lang="ja-JP" altLang="en-US" sz="1400" dirty="0"/>
              <a:t>メッセージ</a:t>
            </a:r>
            <a:endParaRPr kumimoji="1" lang="ja-JP" altLang="en-US" sz="1400" dirty="0"/>
          </a:p>
        </p:txBody>
      </p:sp>
      <p:sp>
        <p:nvSpPr>
          <p:cNvPr id="22" name="コンテンツ プレースホルダー 2"/>
          <p:cNvSpPr>
            <a:spLocks noGrp="1"/>
          </p:cNvSpPr>
          <p:nvPr>
            <p:ph idx="1"/>
          </p:nvPr>
        </p:nvSpPr>
        <p:spPr>
          <a:xfrm>
            <a:off x="395536" y="4509120"/>
            <a:ext cx="8229600" cy="2160240"/>
          </a:xfrm>
        </p:spPr>
        <p:txBody>
          <a:bodyPr>
            <a:normAutofit fontScale="92500" lnSpcReduction="20000"/>
          </a:bodyPr>
          <a:lstStyle/>
          <a:p>
            <a:r>
              <a:rPr kumimoji="1" lang="en-US" altLang="ja-JP" dirty="0" smtClean="0"/>
              <a:t>UML2.x</a:t>
            </a:r>
            <a:r>
              <a:rPr kumimoji="1" lang="ja-JP" altLang="en-US" dirty="0" smtClean="0"/>
              <a:t>ではコラボレーション図がコミュニケーションズに名称変更</a:t>
            </a:r>
            <a:endParaRPr kumimoji="1" lang="en-US" altLang="ja-JP" dirty="0" smtClean="0"/>
          </a:p>
          <a:p>
            <a:r>
              <a:rPr kumimoji="1" lang="en-US" altLang="ja-JP" dirty="0" smtClean="0"/>
              <a:t>UML2.x</a:t>
            </a:r>
            <a:r>
              <a:rPr kumimoji="1" lang="ja-JP" altLang="en-US" dirty="0" smtClean="0"/>
              <a:t>のシーケンス図と同様にオブジェクトの代わりにライフラインを用いる</a:t>
            </a:r>
            <a:endParaRPr kumimoji="1" lang="en-US" altLang="ja-JP" dirty="0" smtClean="0"/>
          </a:p>
          <a:p>
            <a:r>
              <a:rPr kumimoji="1" lang="ja-JP" altLang="en-US" dirty="0" smtClean="0"/>
              <a:t>しかし、ライフラインは長方形のみを指す</a:t>
            </a:r>
            <a:endParaRPr kumimoji="1" lang="en-US" altLang="ja-JP" dirty="0" smtClean="0"/>
          </a:p>
        </p:txBody>
      </p:sp>
      <p:cxnSp>
        <p:nvCxnSpPr>
          <p:cNvPr id="23" name="直線コネクタ 22"/>
          <p:cNvCxnSpPr/>
          <p:nvPr/>
        </p:nvCxnSpPr>
        <p:spPr>
          <a:xfrm flipH="1">
            <a:off x="3851920" y="1974242"/>
            <a:ext cx="664195" cy="283793"/>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a:stCxn id="46" idx="1"/>
          </p:cNvCxnSpPr>
          <p:nvPr/>
        </p:nvCxnSpPr>
        <p:spPr>
          <a:xfrm flipH="1" flipV="1">
            <a:off x="5757072" y="3439722"/>
            <a:ext cx="343937" cy="31796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flipH="1">
            <a:off x="6200784" y="3364439"/>
            <a:ext cx="461811" cy="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a:endCxn id="47" idx="2"/>
          </p:cNvCxnSpPr>
          <p:nvPr/>
        </p:nvCxnSpPr>
        <p:spPr>
          <a:xfrm flipH="1" flipV="1">
            <a:off x="5663055" y="2838131"/>
            <a:ext cx="416126" cy="21741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901180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476672"/>
            <a:ext cx="8229600" cy="1143000"/>
          </a:xfrm>
        </p:spPr>
        <p:txBody>
          <a:bodyPr>
            <a:normAutofit fontScale="90000"/>
          </a:bodyPr>
          <a:lstStyle/>
          <a:p>
            <a:r>
              <a:rPr kumimoji="1" lang="en-US" altLang="ja-JP" dirty="0" smtClean="0"/>
              <a:t>UML1.x </a:t>
            </a:r>
            <a:r>
              <a:rPr kumimoji="1" lang="ja-JP" altLang="en-US" dirty="0" smtClean="0"/>
              <a:t>コラボレーション図での</a:t>
            </a:r>
            <a:r>
              <a:rPr kumimoji="1" lang="en-US" altLang="ja-JP" dirty="0" smtClean="0"/>
              <a:t/>
            </a:r>
            <a:br>
              <a:rPr kumimoji="1" lang="en-US" altLang="ja-JP" dirty="0" smtClean="0"/>
            </a:br>
            <a:r>
              <a:rPr kumimoji="1" lang="ja-JP" altLang="en-US" dirty="0" smtClean="0"/>
              <a:t>オブジェクト</a:t>
            </a:r>
            <a:endParaRPr kumimoji="1" lang="ja-JP" altLang="en-US" dirty="0"/>
          </a:p>
        </p:txBody>
      </p:sp>
      <p:sp>
        <p:nvSpPr>
          <p:cNvPr id="4" name="コンテンツ プレースホルダー 2"/>
          <p:cNvSpPr>
            <a:spLocks noGrp="1"/>
          </p:cNvSpPr>
          <p:nvPr>
            <p:ph idx="1"/>
          </p:nvPr>
        </p:nvSpPr>
        <p:spPr>
          <a:xfrm>
            <a:off x="467544" y="2348880"/>
            <a:ext cx="8229600" cy="1612776"/>
          </a:xfrm>
        </p:spPr>
        <p:txBody>
          <a:bodyPr/>
          <a:lstStyle/>
          <a:p>
            <a:r>
              <a:rPr kumimoji="1" lang="ja-JP" altLang="en-US" dirty="0" smtClean="0"/>
              <a:t>オブジェクトはシーケンス図と同様、オブジェクトのみ、オブジェクト名とそのクラス名、クラス名のみで表記</a:t>
            </a:r>
            <a:r>
              <a:rPr kumimoji="1" lang="ja-JP" altLang="en-US" dirty="0" smtClean="0"/>
              <a:t>できる</a:t>
            </a:r>
            <a:endParaRPr kumimoji="1" lang="en-US" altLang="ja-JP" dirty="0" smtClean="0"/>
          </a:p>
        </p:txBody>
      </p:sp>
      <p:sp>
        <p:nvSpPr>
          <p:cNvPr id="5" name="正方形/長方形 4"/>
          <p:cNvSpPr/>
          <p:nvPr/>
        </p:nvSpPr>
        <p:spPr>
          <a:xfrm>
            <a:off x="1547664" y="5013176"/>
            <a:ext cx="1760439" cy="621521"/>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a:t>田中さん</a:t>
            </a:r>
            <a:endParaRPr kumimoji="1" lang="ja-JP" altLang="en-US" u="sng" dirty="0"/>
          </a:p>
        </p:txBody>
      </p:sp>
      <p:sp>
        <p:nvSpPr>
          <p:cNvPr id="6" name="正方形/長方形 5"/>
          <p:cNvSpPr/>
          <p:nvPr/>
        </p:nvSpPr>
        <p:spPr>
          <a:xfrm>
            <a:off x="3707904" y="5013176"/>
            <a:ext cx="1928937" cy="621521"/>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a:t>田中</a:t>
            </a:r>
            <a:r>
              <a:rPr lang="ja-JP" altLang="en-US" u="sng" dirty="0" smtClean="0"/>
              <a:t>さん</a:t>
            </a:r>
            <a:r>
              <a:rPr lang="en-US" altLang="ja-JP" u="sng" dirty="0" smtClean="0"/>
              <a:t>:</a:t>
            </a:r>
            <a:r>
              <a:rPr lang="ja-JP" altLang="en-US" u="sng" dirty="0" smtClean="0"/>
              <a:t>会員</a:t>
            </a:r>
            <a:endParaRPr kumimoji="1" lang="ja-JP" altLang="en-US" u="sng" dirty="0"/>
          </a:p>
        </p:txBody>
      </p:sp>
      <p:sp>
        <p:nvSpPr>
          <p:cNvPr id="7" name="正方形/長方形 6"/>
          <p:cNvSpPr/>
          <p:nvPr/>
        </p:nvSpPr>
        <p:spPr>
          <a:xfrm>
            <a:off x="6084168" y="5013176"/>
            <a:ext cx="1760439" cy="621521"/>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u="sng" dirty="0" smtClean="0"/>
              <a:t>:</a:t>
            </a:r>
            <a:r>
              <a:rPr lang="ja-JP" altLang="en-US" u="sng" dirty="0" smtClean="0"/>
              <a:t>会員</a:t>
            </a:r>
            <a:endParaRPr kumimoji="1" lang="ja-JP" altLang="en-US" u="sng" dirty="0"/>
          </a:p>
        </p:txBody>
      </p:sp>
      <p:sp>
        <p:nvSpPr>
          <p:cNvPr id="9" name="テキスト ボックス 8"/>
          <p:cNvSpPr txBox="1"/>
          <p:nvPr/>
        </p:nvSpPr>
        <p:spPr>
          <a:xfrm>
            <a:off x="1547664" y="4509120"/>
            <a:ext cx="1937727" cy="307777"/>
          </a:xfrm>
          <a:prstGeom prst="rect">
            <a:avLst/>
          </a:prstGeom>
          <a:noFill/>
        </p:spPr>
        <p:txBody>
          <a:bodyPr wrap="square" rtlCol="0">
            <a:spAutoFit/>
          </a:bodyPr>
          <a:lstStyle/>
          <a:p>
            <a:r>
              <a:rPr lang="ja-JP" altLang="en-US" sz="1400" dirty="0" smtClean="0"/>
              <a:t>オブジェクト名</a:t>
            </a:r>
            <a:r>
              <a:rPr lang="ja-JP" altLang="en-US" sz="1400" dirty="0"/>
              <a:t>のみ</a:t>
            </a:r>
            <a:endParaRPr kumimoji="1" lang="ja-JP" altLang="en-US" sz="1400" dirty="0"/>
          </a:p>
        </p:txBody>
      </p:sp>
      <p:sp>
        <p:nvSpPr>
          <p:cNvPr id="10" name="テキスト ボックス 9"/>
          <p:cNvSpPr txBox="1"/>
          <p:nvPr/>
        </p:nvSpPr>
        <p:spPr>
          <a:xfrm>
            <a:off x="3563888" y="4509120"/>
            <a:ext cx="2436775" cy="307777"/>
          </a:xfrm>
          <a:prstGeom prst="rect">
            <a:avLst/>
          </a:prstGeom>
          <a:noFill/>
        </p:spPr>
        <p:txBody>
          <a:bodyPr wrap="square" rtlCol="0">
            <a:spAutoFit/>
          </a:bodyPr>
          <a:lstStyle/>
          <a:p>
            <a:r>
              <a:rPr lang="ja-JP" altLang="en-US" sz="1400" dirty="0" smtClean="0"/>
              <a:t>オブジェクト名とクラス名</a:t>
            </a:r>
            <a:endParaRPr kumimoji="1" lang="ja-JP" altLang="en-US" sz="1400" dirty="0"/>
          </a:p>
        </p:txBody>
      </p:sp>
      <p:sp>
        <p:nvSpPr>
          <p:cNvPr id="11" name="テキスト ボックス 10"/>
          <p:cNvSpPr txBox="1"/>
          <p:nvPr/>
        </p:nvSpPr>
        <p:spPr>
          <a:xfrm>
            <a:off x="6228184" y="4509120"/>
            <a:ext cx="1579044" cy="307777"/>
          </a:xfrm>
          <a:prstGeom prst="rect">
            <a:avLst/>
          </a:prstGeom>
          <a:noFill/>
        </p:spPr>
        <p:txBody>
          <a:bodyPr wrap="square" rtlCol="0">
            <a:spAutoFit/>
          </a:bodyPr>
          <a:lstStyle/>
          <a:p>
            <a:r>
              <a:rPr lang="ja-JP" altLang="en-US" sz="1400" dirty="0" smtClean="0"/>
              <a:t>クラス名</a:t>
            </a:r>
            <a:r>
              <a:rPr lang="ja-JP" altLang="en-US" sz="1400" dirty="0"/>
              <a:t>のみ</a:t>
            </a:r>
            <a:endParaRPr kumimoji="1" lang="ja-JP" altLang="en-US" sz="1400" dirty="0"/>
          </a:p>
        </p:txBody>
      </p:sp>
    </p:spTree>
    <p:extLst>
      <p:ext uri="{BB962C8B-B14F-4D97-AF65-F5344CB8AC3E}">
        <p14:creationId xmlns:p14="http://schemas.microsoft.com/office/powerpoint/2010/main" val="365753611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リンク</a:t>
            </a:r>
            <a:endParaRPr kumimoji="1" lang="ja-JP" altLang="en-US" dirty="0"/>
          </a:p>
        </p:txBody>
      </p:sp>
      <p:sp>
        <p:nvSpPr>
          <p:cNvPr id="3" name="コンテンツ プレースホルダー 2"/>
          <p:cNvSpPr>
            <a:spLocks noGrp="1"/>
          </p:cNvSpPr>
          <p:nvPr>
            <p:ph idx="1"/>
          </p:nvPr>
        </p:nvSpPr>
        <p:spPr>
          <a:xfrm>
            <a:off x="323528" y="1844823"/>
            <a:ext cx="8496944" cy="1368153"/>
          </a:xfrm>
        </p:spPr>
        <p:txBody>
          <a:bodyPr/>
          <a:lstStyle/>
          <a:p>
            <a:r>
              <a:rPr kumimoji="1" lang="ja-JP" altLang="en-US" dirty="0" smtClean="0"/>
              <a:t>リンクは</a:t>
            </a:r>
            <a:r>
              <a:rPr kumimoji="1" lang="en-US" altLang="ja-JP" dirty="0" smtClean="0"/>
              <a:t>2</a:t>
            </a:r>
            <a:r>
              <a:rPr kumimoji="1" lang="ja-JP" altLang="en-US" dirty="0" err="1" smtClean="0"/>
              <a:t>つの</a:t>
            </a:r>
            <a:r>
              <a:rPr kumimoji="1" lang="ja-JP" altLang="en-US" dirty="0" smtClean="0"/>
              <a:t>オブジェクト間を実線で</a:t>
            </a:r>
            <a:r>
              <a:rPr lang="ja-JP" altLang="en-US" dirty="0" smtClean="0"/>
              <a:t>接続</a:t>
            </a:r>
            <a:r>
              <a:rPr lang="ja-JP" altLang="en-US" dirty="0" smtClean="0"/>
              <a:t>する</a:t>
            </a:r>
            <a:endParaRPr kumimoji="1" lang="en-US" altLang="ja-JP" dirty="0" smtClean="0"/>
          </a:p>
        </p:txBody>
      </p:sp>
      <p:sp>
        <p:nvSpPr>
          <p:cNvPr id="4" name="正方形/長方形 3"/>
          <p:cNvSpPr/>
          <p:nvPr/>
        </p:nvSpPr>
        <p:spPr>
          <a:xfrm>
            <a:off x="2339752" y="4380341"/>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a:t>会員リスト</a:t>
            </a:r>
            <a:endParaRPr kumimoji="1" lang="ja-JP" altLang="en-US" u="sng" dirty="0"/>
          </a:p>
        </p:txBody>
      </p:sp>
      <p:sp>
        <p:nvSpPr>
          <p:cNvPr id="5" name="正方形/長方形 4"/>
          <p:cNvSpPr/>
          <p:nvPr/>
        </p:nvSpPr>
        <p:spPr>
          <a:xfrm>
            <a:off x="4788024" y="4380343"/>
            <a:ext cx="1648670"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smtClean="0"/>
              <a:t>会員</a:t>
            </a:r>
            <a:endParaRPr kumimoji="1" lang="ja-JP" altLang="en-US" u="sng" dirty="0"/>
          </a:p>
        </p:txBody>
      </p:sp>
      <p:cxnSp>
        <p:nvCxnSpPr>
          <p:cNvPr id="7" name="直線コネクタ 6"/>
          <p:cNvCxnSpPr>
            <a:stCxn id="4" idx="3"/>
            <a:endCxn id="5" idx="1"/>
          </p:cNvCxnSpPr>
          <p:nvPr/>
        </p:nvCxnSpPr>
        <p:spPr>
          <a:xfrm>
            <a:off x="3844406" y="4569264"/>
            <a:ext cx="943618" cy="2"/>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a:xfrm>
            <a:off x="4316215" y="3356992"/>
            <a:ext cx="760925" cy="369332"/>
          </a:xfrm>
          <a:prstGeom prst="rect">
            <a:avLst/>
          </a:prstGeom>
          <a:noFill/>
        </p:spPr>
        <p:txBody>
          <a:bodyPr wrap="square" rtlCol="0">
            <a:spAutoFit/>
          </a:bodyPr>
          <a:lstStyle/>
          <a:p>
            <a:r>
              <a:rPr lang="ja-JP" altLang="en-US" dirty="0"/>
              <a:t>リンク</a:t>
            </a:r>
            <a:endParaRPr kumimoji="1" lang="ja-JP" altLang="en-US" dirty="0"/>
          </a:p>
        </p:txBody>
      </p:sp>
      <p:sp>
        <p:nvSpPr>
          <p:cNvPr id="14" name="フリーフォーム 13"/>
          <p:cNvSpPr/>
          <p:nvPr/>
        </p:nvSpPr>
        <p:spPr>
          <a:xfrm>
            <a:off x="4194136" y="3740727"/>
            <a:ext cx="398646" cy="828539"/>
          </a:xfrm>
          <a:custGeom>
            <a:avLst/>
            <a:gdLst>
              <a:gd name="connsiteX0" fmla="*/ 398646 w 398646"/>
              <a:gd name="connsiteY0" fmla="*/ 0 h 841664"/>
              <a:gd name="connsiteX1" fmla="*/ 14182 w 398646"/>
              <a:gd name="connsiteY1" fmla="*/ 467591 h 841664"/>
              <a:gd name="connsiteX2" fmla="*/ 76528 w 398646"/>
              <a:gd name="connsiteY2" fmla="*/ 841664 h 841664"/>
              <a:gd name="connsiteX3" fmla="*/ 76528 w 398646"/>
              <a:gd name="connsiteY3" fmla="*/ 841664 h 841664"/>
            </a:gdLst>
            <a:ahLst/>
            <a:cxnLst>
              <a:cxn ang="0">
                <a:pos x="connsiteX0" y="connsiteY0"/>
              </a:cxn>
              <a:cxn ang="0">
                <a:pos x="connsiteX1" y="connsiteY1"/>
              </a:cxn>
              <a:cxn ang="0">
                <a:pos x="connsiteX2" y="connsiteY2"/>
              </a:cxn>
              <a:cxn ang="0">
                <a:pos x="connsiteX3" y="connsiteY3"/>
              </a:cxn>
            </a:cxnLst>
            <a:rect l="l" t="t" r="r" b="b"/>
            <a:pathLst>
              <a:path w="398646" h="841664">
                <a:moveTo>
                  <a:pt x="398646" y="0"/>
                </a:moveTo>
                <a:cubicBezTo>
                  <a:pt x="233257" y="163657"/>
                  <a:pt x="67868" y="327314"/>
                  <a:pt x="14182" y="467591"/>
                </a:cubicBezTo>
                <a:cubicBezTo>
                  <a:pt x="-39504" y="607868"/>
                  <a:pt x="76528" y="841664"/>
                  <a:pt x="76528" y="841664"/>
                </a:cubicBezTo>
                <a:lnTo>
                  <a:pt x="76528" y="841664"/>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89781057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コラボレーション図のメッセージ</a:t>
            </a:r>
            <a:endParaRPr kumimoji="1" lang="ja-JP" altLang="en-US" dirty="0"/>
          </a:p>
        </p:txBody>
      </p:sp>
      <p:sp>
        <p:nvSpPr>
          <p:cNvPr id="3" name="コンテンツ プレースホルダー 2"/>
          <p:cNvSpPr>
            <a:spLocks noGrp="1"/>
          </p:cNvSpPr>
          <p:nvPr>
            <p:ph idx="1"/>
          </p:nvPr>
        </p:nvSpPr>
        <p:spPr>
          <a:xfrm>
            <a:off x="251520" y="1628800"/>
            <a:ext cx="8676456" cy="2016224"/>
          </a:xfrm>
        </p:spPr>
        <p:txBody>
          <a:bodyPr/>
          <a:lstStyle/>
          <a:p>
            <a:r>
              <a:rPr kumimoji="1" lang="ja-JP" altLang="en-US" dirty="0" smtClean="0"/>
              <a:t>コラボレーション図ではリンク上にメッセージを記述</a:t>
            </a:r>
            <a:r>
              <a:rPr kumimoji="1" lang="ja-JP" altLang="en-US" dirty="0" smtClean="0"/>
              <a:t>する</a:t>
            </a:r>
            <a:endParaRPr kumimoji="1" lang="en-US" altLang="ja-JP" dirty="0" smtClean="0"/>
          </a:p>
          <a:p>
            <a:r>
              <a:rPr lang="ja-JP" altLang="en-US" dirty="0"/>
              <a:t>リンク上</a:t>
            </a:r>
            <a:r>
              <a:rPr lang="ja-JP" altLang="en-US" dirty="0" smtClean="0"/>
              <a:t>に</a:t>
            </a:r>
            <a:r>
              <a:rPr lang="ja-JP" altLang="en-US" dirty="0"/>
              <a:t>記述</a:t>
            </a:r>
            <a:r>
              <a:rPr lang="ja-JP" altLang="en-US" dirty="0" smtClean="0"/>
              <a:t>するメッセージは次の</a:t>
            </a:r>
            <a:r>
              <a:rPr lang="en-US" altLang="ja-JP" dirty="0" smtClean="0"/>
              <a:t>3</a:t>
            </a:r>
            <a:r>
              <a:rPr lang="ja-JP" altLang="en-US" dirty="0" smtClean="0"/>
              <a:t>つが</a:t>
            </a:r>
            <a:r>
              <a:rPr lang="ja-JP" altLang="en-US" dirty="0" smtClean="0"/>
              <a:t>ある</a:t>
            </a:r>
            <a:endParaRPr kumimoji="1" lang="ja-JP" altLang="en-US" dirty="0"/>
          </a:p>
        </p:txBody>
      </p:sp>
      <p:sp>
        <p:nvSpPr>
          <p:cNvPr id="6" name="テキスト ボックス 5"/>
          <p:cNvSpPr txBox="1"/>
          <p:nvPr/>
        </p:nvSpPr>
        <p:spPr>
          <a:xfrm>
            <a:off x="971600" y="3878724"/>
            <a:ext cx="3168352" cy="369332"/>
          </a:xfrm>
          <a:prstGeom prst="rect">
            <a:avLst/>
          </a:prstGeom>
          <a:noFill/>
        </p:spPr>
        <p:txBody>
          <a:bodyPr wrap="square" rtlCol="0">
            <a:spAutoFit/>
          </a:bodyPr>
          <a:lstStyle/>
          <a:p>
            <a:r>
              <a:rPr lang="ja-JP" altLang="en-US" dirty="0" smtClean="0"/>
              <a:t>○先端を塗りつぶした矢印</a:t>
            </a:r>
            <a:endParaRPr kumimoji="1" lang="ja-JP" altLang="en-US" dirty="0"/>
          </a:p>
        </p:txBody>
      </p:sp>
      <p:sp>
        <p:nvSpPr>
          <p:cNvPr id="7" name="テキスト ボックス 6"/>
          <p:cNvSpPr txBox="1"/>
          <p:nvPr/>
        </p:nvSpPr>
        <p:spPr>
          <a:xfrm>
            <a:off x="971600" y="5701898"/>
            <a:ext cx="3168352" cy="369332"/>
          </a:xfrm>
          <a:prstGeom prst="rect">
            <a:avLst/>
          </a:prstGeom>
          <a:noFill/>
        </p:spPr>
        <p:txBody>
          <a:bodyPr wrap="square" rtlCol="0">
            <a:spAutoFit/>
          </a:bodyPr>
          <a:lstStyle/>
          <a:p>
            <a:r>
              <a:rPr lang="ja-JP" altLang="en-US" dirty="0" smtClean="0"/>
              <a:t>○点線矢印</a:t>
            </a:r>
            <a:endParaRPr kumimoji="1" lang="ja-JP" altLang="en-US" dirty="0"/>
          </a:p>
        </p:txBody>
      </p:sp>
      <p:sp>
        <p:nvSpPr>
          <p:cNvPr id="8" name="テキスト ボックス 7"/>
          <p:cNvSpPr txBox="1"/>
          <p:nvPr/>
        </p:nvSpPr>
        <p:spPr>
          <a:xfrm>
            <a:off x="971600" y="4734303"/>
            <a:ext cx="3168352" cy="369332"/>
          </a:xfrm>
          <a:prstGeom prst="rect">
            <a:avLst/>
          </a:prstGeom>
          <a:noFill/>
        </p:spPr>
        <p:txBody>
          <a:bodyPr wrap="square" rtlCol="0">
            <a:spAutoFit/>
          </a:bodyPr>
          <a:lstStyle/>
          <a:p>
            <a:r>
              <a:rPr lang="ja-JP" altLang="en-US" dirty="0" smtClean="0"/>
              <a:t>○矢印</a:t>
            </a:r>
            <a:endParaRPr kumimoji="1" lang="ja-JP" altLang="en-US" dirty="0"/>
          </a:p>
        </p:txBody>
      </p:sp>
      <p:cxnSp>
        <p:nvCxnSpPr>
          <p:cNvPr id="12" name="直線矢印コネクタ 11"/>
          <p:cNvCxnSpPr/>
          <p:nvPr/>
        </p:nvCxnSpPr>
        <p:spPr>
          <a:xfrm>
            <a:off x="1187624" y="4437112"/>
            <a:ext cx="2376264" cy="0"/>
          </a:xfrm>
          <a:prstGeom prst="straightConnector1">
            <a:avLst/>
          </a:prstGeom>
          <a:ln w="47625" cap="flat">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p:nvPr/>
        </p:nvCxnSpPr>
        <p:spPr>
          <a:xfrm>
            <a:off x="1187624" y="5373216"/>
            <a:ext cx="2376264" cy="0"/>
          </a:xfrm>
          <a:prstGeom prst="straightConnector1">
            <a:avLst/>
          </a:prstGeom>
          <a:ln w="38100" cap="flat">
            <a:headEnd type="none"/>
            <a:tailEnd type="arrow"/>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p:nvPr/>
        </p:nvCxnSpPr>
        <p:spPr>
          <a:xfrm>
            <a:off x="1115616" y="6309320"/>
            <a:ext cx="2376264" cy="0"/>
          </a:xfrm>
          <a:prstGeom prst="straightConnector1">
            <a:avLst/>
          </a:prstGeom>
          <a:ln w="44450" cap="flat">
            <a:prstDash val="sysDash"/>
            <a:headEnd type="none"/>
            <a:tailEnd type="arrow"/>
          </a:ln>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4644008" y="4221088"/>
            <a:ext cx="3168352" cy="369332"/>
          </a:xfrm>
          <a:prstGeom prst="rect">
            <a:avLst/>
          </a:prstGeom>
          <a:noFill/>
        </p:spPr>
        <p:txBody>
          <a:bodyPr wrap="square" rtlCol="0">
            <a:spAutoFit/>
          </a:bodyPr>
          <a:lstStyle/>
          <a:p>
            <a:r>
              <a:rPr kumimoji="1" lang="ja-JP" altLang="en-US" dirty="0" smtClean="0"/>
              <a:t>同期メッセージ</a:t>
            </a:r>
            <a:endParaRPr kumimoji="1" lang="ja-JP" altLang="en-US" dirty="0"/>
          </a:p>
        </p:txBody>
      </p:sp>
      <p:sp>
        <p:nvSpPr>
          <p:cNvPr id="18" name="テキスト ボックス 17"/>
          <p:cNvSpPr txBox="1"/>
          <p:nvPr/>
        </p:nvSpPr>
        <p:spPr>
          <a:xfrm>
            <a:off x="4564716" y="5188550"/>
            <a:ext cx="3168352" cy="369332"/>
          </a:xfrm>
          <a:prstGeom prst="rect">
            <a:avLst/>
          </a:prstGeom>
          <a:noFill/>
        </p:spPr>
        <p:txBody>
          <a:bodyPr wrap="square" rtlCol="0">
            <a:spAutoFit/>
          </a:bodyPr>
          <a:lstStyle/>
          <a:p>
            <a:r>
              <a:rPr lang="ja-JP" altLang="en-US" dirty="0" smtClean="0"/>
              <a:t>非同期</a:t>
            </a:r>
            <a:r>
              <a:rPr lang="ja-JP" altLang="en-US" dirty="0"/>
              <a:t>メッセージ</a:t>
            </a:r>
            <a:endParaRPr kumimoji="1" lang="ja-JP" altLang="en-US" dirty="0"/>
          </a:p>
        </p:txBody>
      </p:sp>
      <p:sp>
        <p:nvSpPr>
          <p:cNvPr id="19" name="テキスト ボックス 18"/>
          <p:cNvSpPr txBox="1"/>
          <p:nvPr/>
        </p:nvSpPr>
        <p:spPr>
          <a:xfrm>
            <a:off x="4572000" y="6124654"/>
            <a:ext cx="3744416" cy="369332"/>
          </a:xfrm>
          <a:prstGeom prst="rect">
            <a:avLst/>
          </a:prstGeom>
          <a:noFill/>
        </p:spPr>
        <p:txBody>
          <a:bodyPr wrap="square" rtlCol="0">
            <a:spAutoFit/>
          </a:bodyPr>
          <a:lstStyle/>
          <a:p>
            <a:r>
              <a:rPr kumimoji="1" lang="ja-JP" altLang="en-US" dirty="0" smtClean="0"/>
              <a:t>先端を塗りつぶした矢印のリターン</a:t>
            </a:r>
            <a:endParaRPr kumimoji="1" lang="ja-JP" altLang="en-US" dirty="0"/>
          </a:p>
        </p:txBody>
      </p:sp>
    </p:spTree>
    <p:extLst>
      <p:ext uri="{BB962C8B-B14F-4D97-AF65-F5344CB8AC3E}">
        <p14:creationId xmlns:p14="http://schemas.microsoft.com/office/powerpoint/2010/main" val="4992586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コラボレーション図のメッセージ</a:t>
            </a:r>
            <a:endParaRPr kumimoji="1" lang="ja-JP" altLang="en-US" dirty="0"/>
          </a:p>
        </p:txBody>
      </p:sp>
      <p:sp>
        <p:nvSpPr>
          <p:cNvPr id="4" name="正方形/長方形 3"/>
          <p:cNvSpPr/>
          <p:nvPr/>
        </p:nvSpPr>
        <p:spPr>
          <a:xfrm>
            <a:off x="1475656" y="3426545"/>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dirty="0" smtClean="0"/>
              <a:t>ライフライン</a:t>
            </a:r>
            <a:r>
              <a:rPr lang="en-US" altLang="ja-JP" dirty="0" smtClean="0"/>
              <a:t>1</a:t>
            </a:r>
            <a:endParaRPr kumimoji="1" lang="ja-JP" altLang="en-US" dirty="0"/>
          </a:p>
        </p:txBody>
      </p:sp>
      <p:sp>
        <p:nvSpPr>
          <p:cNvPr id="5" name="正方形/長方形 4"/>
          <p:cNvSpPr/>
          <p:nvPr/>
        </p:nvSpPr>
        <p:spPr>
          <a:xfrm>
            <a:off x="3614714" y="4917962"/>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dirty="0" smtClean="0"/>
              <a:t>ライフライン</a:t>
            </a:r>
            <a:r>
              <a:rPr lang="en-US" altLang="ja-JP" dirty="0" smtClean="0"/>
              <a:t>2</a:t>
            </a:r>
            <a:endParaRPr kumimoji="1" lang="ja-JP" altLang="en-US" dirty="0"/>
          </a:p>
        </p:txBody>
      </p:sp>
      <p:sp>
        <p:nvSpPr>
          <p:cNvPr id="6" name="正方形/長方形 5"/>
          <p:cNvSpPr/>
          <p:nvPr/>
        </p:nvSpPr>
        <p:spPr>
          <a:xfrm>
            <a:off x="5829995" y="3432132"/>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dirty="0" smtClean="0"/>
              <a:t>ライフライン</a:t>
            </a:r>
            <a:r>
              <a:rPr lang="en-US" altLang="ja-JP" dirty="0" smtClean="0"/>
              <a:t>3</a:t>
            </a:r>
            <a:endParaRPr kumimoji="1" lang="ja-JP" altLang="en-US" dirty="0"/>
          </a:p>
        </p:txBody>
      </p:sp>
      <p:cxnSp>
        <p:nvCxnSpPr>
          <p:cNvPr id="7" name="直線コネクタ 6"/>
          <p:cNvCxnSpPr>
            <a:stCxn id="4" idx="3"/>
            <a:endCxn id="6" idx="1"/>
          </p:cNvCxnSpPr>
          <p:nvPr/>
        </p:nvCxnSpPr>
        <p:spPr>
          <a:xfrm>
            <a:off x="2980310" y="3615468"/>
            <a:ext cx="2849685" cy="5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直線コネクタ 7"/>
          <p:cNvCxnSpPr>
            <a:stCxn id="5" idx="1"/>
            <a:endCxn id="4" idx="2"/>
          </p:cNvCxnSpPr>
          <p:nvPr/>
        </p:nvCxnSpPr>
        <p:spPr>
          <a:xfrm flipH="1" flipV="1">
            <a:off x="2227983" y="3804390"/>
            <a:ext cx="1386731" cy="1302495"/>
          </a:xfrm>
          <a:prstGeom prst="line">
            <a:avLst/>
          </a:prstGeom>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rot="2640000">
            <a:off x="2786889" y="4097633"/>
            <a:ext cx="546505" cy="307777"/>
          </a:xfrm>
          <a:prstGeom prst="rect">
            <a:avLst/>
          </a:prstGeom>
          <a:noFill/>
        </p:spPr>
        <p:txBody>
          <a:bodyPr wrap="square" rtlCol="0">
            <a:spAutoFit/>
          </a:bodyPr>
          <a:lstStyle/>
          <a:p>
            <a:r>
              <a:rPr lang="ja-JP" altLang="en-US" sz="1400" dirty="0"/>
              <a:t>同期</a:t>
            </a:r>
            <a:endParaRPr kumimoji="1" lang="ja-JP" altLang="en-US" sz="1400" dirty="0"/>
          </a:p>
        </p:txBody>
      </p:sp>
      <p:cxnSp>
        <p:nvCxnSpPr>
          <p:cNvPr id="11" name="直線矢印コネクタ 10"/>
          <p:cNvCxnSpPr/>
          <p:nvPr/>
        </p:nvCxnSpPr>
        <p:spPr>
          <a:xfrm>
            <a:off x="3232260" y="4444779"/>
            <a:ext cx="288854" cy="291123"/>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p:nvPr/>
        </p:nvCxnSpPr>
        <p:spPr>
          <a:xfrm>
            <a:off x="4682246" y="3426545"/>
            <a:ext cx="439264" cy="0"/>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3864772" y="3272656"/>
            <a:ext cx="817474" cy="307777"/>
          </a:xfrm>
          <a:prstGeom prst="rect">
            <a:avLst/>
          </a:prstGeom>
          <a:noFill/>
        </p:spPr>
        <p:txBody>
          <a:bodyPr wrap="square" rtlCol="0">
            <a:spAutoFit/>
          </a:bodyPr>
          <a:lstStyle/>
          <a:p>
            <a:r>
              <a:rPr kumimoji="1" lang="ja-JP" altLang="en-US" sz="1400" dirty="0" smtClean="0"/>
              <a:t>非同期</a:t>
            </a:r>
            <a:endParaRPr kumimoji="1" lang="ja-JP" altLang="en-US" sz="1400" dirty="0"/>
          </a:p>
        </p:txBody>
      </p:sp>
      <p:sp>
        <p:nvSpPr>
          <p:cNvPr id="15" name="正方形/長方形 14"/>
          <p:cNvSpPr/>
          <p:nvPr/>
        </p:nvSpPr>
        <p:spPr>
          <a:xfrm>
            <a:off x="2483768" y="2204864"/>
            <a:ext cx="3643946" cy="369332"/>
          </a:xfrm>
          <a:prstGeom prst="rect">
            <a:avLst/>
          </a:prstGeom>
        </p:spPr>
        <p:txBody>
          <a:bodyPr wrap="none">
            <a:spAutoFit/>
          </a:bodyPr>
          <a:lstStyle/>
          <a:p>
            <a:r>
              <a:rPr lang="ja-JP" altLang="en-US" dirty="0"/>
              <a:t>コラボレーション図の</a:t>
            </a:r>
            <a:r>
              <a:rPr lang="ja-JP" altLang="en-US" dirty="0" smtClean="0"/>
              <a:t>メッセージの例</a:t>
            </a:r>
            <a:endParaRPr lang="ja-JP" altLang="en-US" dirty="0"/>
          </a:p>
        </p:txBody>
      </p:sp>
    </p:spTree>
    <p:extLst>
      <p:ext uri="{BB962C8B-B14F-4D97-AF65-F5344CB8AC3E}">
        <p14:creationId xmlns:p14="http://schemas.microsoft.com/office/powerpoint/2010/main" val="3065535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a:t>
            </a:r>
            <a:r>
              <a:rPr kumimoji="1" lang="ja-JP" altLang="en-US" dirty="0" smtClean="0"/>
              <a:t>相互作用図とは</a:t>
            </a:r>
            <a:endParaRPr kumimoji="1" lang="ja-JP" altLang="en-US" dirty="0"/>
          </a:p>
        </p:txBody>
      </p:sp>
      <p:sp>
        <p:nvSpPr>
          <p:cNvPr id="4" name="円/楕円 3"/>
          <p:cNvSpPr/>
          <p:nvPr/>
        </p:nvSpPr>
        <p:spPr>
          <a:xfrm>
            <a:off x="1071532" y="2420888"/>
            <a:ext cx="432048" cy="4320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二等辺三角形 4"/>
          <p:cNvSpPr/>
          <p:nvPr/>
        </p:nvSpPr>
        <p:spPr>
          <a:xfrm>
            <a:off x="1038755" y="2852936"/>
            <a:ext cx="497601" cy="43204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円/楕円 5"/>
          <p:cNvSpPr/>
          <p:nvPr/>
        </p:nvSpPr>
        <p:spPr>
          <a:xfrm>
            <a:off x="989280" y="4509120"/>
            <a:ext cx="432048" cy="4320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二等辺三角形 6"/>
          <p:cNvSpPr/>
          <p:nvPr/>
        </p:nvSpPr>
        <p:spPr>
          <a:xfrm>
            <a:off x="956503" y="4941168"/>
            <a:ext cx="497601" cy="43204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822867" y="3573016"/>
            <a:ext cx="1048957" cy="369332"/>
          </a:xfrm>
          <a:prstGeom prst="rect">
            <a:avLst/>
          </a:prstGeom>
          <a:noFill/>
        </p:spPr>
        <p:txBody>
          <a:bodyPr wrap="square" rtlCol="0">
            <a:spAutoFit/>
          </a:bodyPr>
          <a:lstStyle/>
          <a:p>
            <a:r>
              <a:rPr kumimoji="1" lang="ja-JP" altLang="en-US" dirty="0" smtClean="0"/>
              <a:t>田中さん</a:t>
            </a:r>
            <a:endParaRPr kumimoji="1" lang="ja-JP" altLang="en-US" dirty="0"/>
          </a:p>
        </p:txBody>
      </p:sp>
      <p:sp>
        <p:nvSpPr>
          <p:cNvPr id="9" name="テキスト ボックス 8"/>
          <p:cNvSpPr txBox="1"/>
          <p:nvPr/>
        </p:nvSpPr>
        <p:spPr>
          <a:xfrm>
            <a:off x="755575" y="5589240"/>
            <a:ext cx="1152127" cy="369332"/>
          </a:xfrm>
          <a:prstGeom prst="rect">
            <a:avLst/>
          </a:prstGeom>
          <a:noFill/>
        </p:spPr>
        <p:txBody>
          <a:bodyPr wrap="square" rtlCol="0">
            <a:spAutoFit/>
          </a:bodyPr>
          <a:lstStyle/>
          <a:p>
            <a:r>
              <a:rPr lang="ja-JP" altLang="en-US" dirty="0" smtClean="0"/>
              <a:t>佐藤さん</a:t>
            </a:r>
            <a:endParaRPr kumimoji="1" lang="ja-JP" altLang="en-US" dirty="0"/>
          </a:p>
        </p:txBody>
      </p:sp>
      <p:sp>
        <p:nvSpPr>
          <p:cNvPr id="10" name="右矢印 9"/>
          <p:cNvSpPr/>
          <p:nvPr/>
        </p:nvSpPr>
        <p:spPr>
          <a:xfrm>
            <a:off x="1994960" y="2823026"/>
            <a:ext cx="2520280" cy="1800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2514543" y="3379417"/>
            <a:ext cx="1463633" cy="369332"/>
          </a:xfrm>
          <a:prstGeom prst="rect">
            <a:avLst/>
          </a:prstGeom>
          <a:noFill/>
        </p:spPr>
        <p:txBody>
          <a:bodyPr wrap="square" rtlCol="0">
            <a:spAutoFit/>
          </a:bodyPr>
          <a:lstStyle/>
          <a:p>
            <a:r>
              <a:rPr kumimoji="1" lang="ja-JP" altLang="en-US" dirty="0" smtClean="0"/>
              <a:t>空いてます</a:t>
            </a:r>
            <a:endParaRPr kumimoji="1" lang="ja-JP" altLang="en-US" dirty="0"/>
          </a:p>
        </p:txBody>
      </p:sp>
      <p:sp>
        <p:nvSpPr>
          <p:cNvPr id="13" name="テキスト ボックス 12"/>
          <p:cNvSpPr txBox="1"/>
          <p:nvPr/>
        </p:nvSpPr>
        <p:spPr>
          <a:xfrm>
            <a:off x="2333538" y="5384723"/>
            <a:ext cx="1984321" cy="369332"/>
          </a:xfrm>
          <a:prstGeom prst="rect">
            <a:avLst/>
          </a:prstGeom>
          <a:noFill/>
        </p:spPr>
        <p:txBody>
          <a:bodyPr wrap="square" rtlCol="0">
            <a:spAutoFit/>
          </a:bodyPr>
          <a:lstStyle/>
          <a:p>
            <a:r>
              <a:rPr lang="ja-JP" altLang="en-US" dirty="0" smtClean="0"/>
              <a:t>予約</a:t>
            </a:r>
            <a:r>
              <a:rPr lang="ja-JP" altLang="en-US" dirty="0"/>
              <a:t>完了しました</a:t>
            </a:r>
            <a:endParaRPr kumimoji="1" lang="ja-JP" altLang="en-US" dirty="0"/>
          </a:p>
        </p:txBody>
      </p:sp>
      <p:sp>
        <p:nvSpPr>
          <p:cNvPr id="14" name="テキスト ボックス 13"/>
          <p:cNvSpPr txBox="1"/>
          <p:nvPr/>
        </p:nvSpPr>
        <p:spPr>
          <a:xfrm>
            <a:off x="1867599" y="2420888"/>
            <a:ext cx="2916200" cy="369332"/>
          </a:xfrm>
          <a:prstGeom prst="rect">
            <a:avLst/>
          </a:prstGeom>
          <a:noFill/>
        </p:spPr>
        <p:txBody>
          <a:bodyPr wrap="square" rtlCol="0">
            <a:spAutoFit/>
          </a:bodyPr>
          <a:lstStyle/>
          <a:p>
            <a:r>
              <a:rPr lang="en-US" altLang="ja-JP" dirty="0"/>
              <a:t>6</a:t>
            </a:r>
            <a:r>
              <a:rPr lang="ja-JP" altLang="en-US" dirty="0"/>
              <a:t>月</a:t>
            </a:r>
            <a:r>
              <a:rPr lang="en-US" altLang="ja-JP" dirty="0"/>
              <a:t>1</a:t>
            </a:r>
            <a:r>
              <a:rPr lang="ja-JP" altLang="en-US" dirty="0" smtClean="0"/>
              <a:t>日のスケジュールは？</a:t>
            </a:r>
            <a:endParaRPr kumimoji="1" lang="ja-JP" altLang="en-US" dirty="0"/>
          </a:p>
        </p:txBody>
      </p:sp>
      <p:sp>
        <p:nvSpPr>
          <p:cNvPr id="15" name="テキスト ボックス 14"/>
          <p:cNvSpPr txBox="1"/>
          <p:nvPr/>
        </p:nvSpPr>
        <p:spPr>
          <a:xfrm>
            <a:off x="1802487" y="4324454"/>
            <a:ext cx="3201561" cy="369332"/>
          </a:xfrm>
          <a:prstGeom prst="rect">
            <a:avLst/>
          </a:prstGeom>
          <a:noFill/>
        </p:spPr>
        <p:txBody>
          <a:bodyPr wrap="square" rtlCol="0">
            <a:spAutoFit/>
          </a:bodyPr>
          <a:lstStyle/>
          <a:p>
            <a:r>
              <a:rPr lang="en-US" altLang="ja-JP" dirty="0" smtClean="0"/>
              <a:t>6</a:t>
            </a:r>
            <a:r>
              <a:rPr lang="ja-JP" altLang="en-US" dirty="0" smtClean="0"/>
              <a:t>月</a:t>
            </a:r>
            <a:r>
              <a:rPr lang="en-US" altLang="ja-JP" dirty="0"/>
              <a:t>1</a:t>
            </a:r>
            <a:r>
              <a:rPr lang="ja-JP" altLang="en-US" dirty="0"/>
              <a:t>日</a:t>
            </a:r>
            <a:r>
              <a:rPr lang="ja-JP" altLang="en-US" dirty="0" smtClean="0"/>
              <a:t>の予約をお願いします</a:t>
            </a:r>
            <a:endParaRPr kumimoji="1" lang="ja-JP" altLang="en-US" dirty="0"/>
          </a:p>
        </p:txBody>
      </p:sp>
      <p:sp>
        <p:nvSpPr>
          <p:cNvPr id="16" name="テキスト ボックス 15"/>
          <p:cNvSpPr txBox="1"/>
          <p:nvPr/>
        </p:nvSpPr>
        <p:spPr>
          <a:xfrm>
            <a:off x="467544" y="1700807"/>
            <a:ext cx="4824536" cy="369332"/>
          </a:xfrm>
          <a:prstGeom prst="rect">
            <a:avLst/>
          </a:prstGeom>
          <a:noFill/>
        </p:spPr>
        <p:txBody>
          <a:bodyPr wrap="square" rtlCol="0">
            <a:spAutoFit/>
          </a:bodyPr>
          <a:lstStyle/>
          <a:p>
            <a:r>
              <a:rPr lang="ja-JP" altLang="en-US" dirty="0" smtClean="0"/>
              <a:t>図</a:t>
            </a:r>
            <a:r>
              <a:rPr lang="en-US" altLang="ja-JP" dirty="0" smtClean="0"/>
              <a:t>:</a:t>
            </a:r>
            <a:r>
              <a:rPr lang="ja-JP" altLang="en-US" dirty="0" smtClean="0"/>
              <a:t>打ち合わせ日設定のメッセージのやり取り</a:t>
            </a:r>
            <a:endParaRPr kumimoji="1" lang="ja-JP" altLang="en-US" dirty="0"/>
          </a:p>
        </p:txBody>
      </p:sp>
      <p:sp>
        <p:nvSpPr>
          <p:cNvPr id="17" name="正方形/長方形 16"/>
          <p:cNvSpPr/>
          <p:nvPr/>
        </p:nvSpPr>
        <p:spPr>
          <a:xfrm>
            <a:off x="4932040" y="2636912"/>
            <a:ext cx="1728192" cy="93610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dirty="0" smtClean="0"/>
              <a:t>スケジュール帳</a:t>
            </a:r>
            <a:endParaRPr kumimoji="1" lang="ja-JP" altLang="en-US" dirty="0"/>
          </a:p>
        </p:txBody>
      </p:sp>
      <p:sp>
        <p:nvSpPr>
          <p:cNvPr id="18" name="正方形/長方形 17"/>
          <p:cNvSpPr/>
          <p:nvPr/>
        </p:nvSpPr>
        <p:spPr>
          <a:xfrm>
            <a:off x="4915288" y="4473116"/>
            <a:ext cx="1728192" cy="93610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dirty="0"/>
              <a:t>会議室</a:t>
            </a:r>
            <a:endParaRPr kumimoji="1" lang="ja-JP" altLang="en-US" dirty="0"/>
          </a:p>
        </p:txBody>
      </p:sp>
      <p:sp>
        <p:nvSpPr>
          <p:cNvPr id="19" name="右矢印 18"/>
          <p:cNvSpPr/>
          <p:nvPr/>
        </p:nvSpPr>
        <p:spPr>
          <a:xfrm rot="10800000">
            <a:off x="1986220" y="3104964"/>
            <a:ext cx="2520280" cy="1800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右矢印 19"/>
          <p:cNvSpPr/>
          <p:nvPr/>
        </p:nvSpPr>
        <p:spPr>
          <a:xfrm>
            <a:off x="1994960" y="4756601"/>
            <a:ext cx="2520280" cy="1800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右矢印 20"/>
          <p:cNvSpPr/>
          <p:nvPr/>
        </p:nvSpPr>
        <p:spPr>
          <a:xfrm rot="10800000">
            <a:off x="1986219" y="5067182"/>
            <a:ext cx="2520280" cy="1800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49199103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2"/>
          <p:cNvSpPr>
            <a:spLocks noGrp="1"/>
          </p:cNvSpPr>
          <p:nvPr>
            <p:ph idx="1"/>
          </p:nvPr>
        </p:nvSpPr>
        <p:spPr>
          <a:xfrm>
            <a:off x="492696" y="620688"/>
            <a:ext cx="8229600" cy="4525963"/>
          </a:xfrm>
        </p:spPr>
        <p:txBody>
          <a:bodyPr>
            <a:normAutofit/>
          </a:bodyPr>
          <a:lstStyle/>
          <a:p>
            <a:pPr>
              <a:buNone/>
            </a:pPr>
            <a:r>
              <a:rPr kumimoji="1" lang="ja-JP" altLang="en-US" dirty="0" smtClean="0"/>
              <a:t>メッセージはメッセージラベルを付ける</a:t>
            </a:r>
            <a:endParaRPr kumimoji="1" lang="en-US" altLang="ja-JP" dirty="0" smtClean="0"/>
          </a:p>
          <a:p>
            <a:pPr>
              <a:buNone/>
            </a:pPr>
            <a:endParaRPr lang="en-US" altLang="ja-JP" dirty="0"/>
          </a:p>
          <a:p>
            <a:pPr>
              <a:buNone/>
            </a:pPr>
            <a:endParaRPr kumimoji="1" lang="en-US" altLang="ja-JP" dirty="0" smtClean="0"/>
          </a:p>
          <a:p>
            <a:pPr>
              <a:buNone/>
            </a:pPr>
            <a:r>
              <a:rPr lang="ja-JP" altLang="en-US" sz="2400" dirty="0" smtClean="0"/>
              <a:t>シーケンス式は以下で表す</a:t>
            </a:r>
            <a:endParaRPr lang="en-US" altLang="ja-JP" sz="2400" dirty="0" smtClean="0"/>
          </a:p>
          <a:p>
            <a:pPr>
              <a:buNone/>
            </a:pPr>
            <a:r>
              <a:rPr kumimoji="1" lang="ja-JP" altLang="en-US" sz="2400" dirty="0" smtClean="0"/>
              <a:t>シーケンス番号  繰り返し式  </a:t>
            </a:r>
            <a:r>
              <a:rPr kumimoji="1" lang="en-US" altLang="ja-JP" sz="2400" dirty="0" smtClean="0"/>
              <a:t>:</a:t>
            </a:r>
            <a:r>
              <a:rPr kumimoji="1" lang="ja-JP" altLang="en-US" sz="2400" dirty="0" smtClean="0"/>
              <a:t>　　　　　　　　　</a:t>
            </a:r>
            <a:endParaRPr kumimoji="1" lang="en-US" altLang="ja-JP" sz="2400" dirty="0" smtClean="0"/>
          </a:p>
          <a:p>
            <a:pPr>
              <a:buNone/>
            </a:pPr>
            <a:r>
              <a:rPr kumimoji="1" lang="ja-JP" altLang="en-US" sz="2200" dirty="0" smtClean="0"/>
              <a:t>シーケンス番号が整数なら順番を示しアルファベットが入っていたら並行処理を表す</a:t>
            </a:r>
            <a:endParaRPr kumimoji="1" lang="ja-JP" altLang="en-US" sz="2200" dirty="0"/>
          </a:p>
        </p:txBody>
      </p:sp>
      <p:sp>
        <p:nvSpPr>
          <p:cNvPr id="5" name="正方形/長方形 4"/>
          <p:cNvSpPr/>
          <p:nvPr/>
        </p:nvSpPr>
        <p:spPr>
          <a:xfrm>
            <a:off x="107504" y="1412776"/>
            <a:ext cx="8965504" cy="83099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buNone/>
            </a:pPr>
            <a:r>
              <a:rPr lang="ja-JP" altLang="en-US" sz="2000" dirty="0"/>
              <a:t>先行子 ガード条件 </a:t>
            </a:r>
            <a:r>
              <a:rPr lang="ja-JP" altLang="en-US" sz="2400" dirty="0"/>
              <a:t>シーケンス式 返却値    </a:t>
            </a:r>
            <a:r>
              <a:rPr lang="en-US" altLang="ja-JP" sz="2400" dirty="0"/>
              <a:t>:=</a:t>
            </a:r>
            <a:r>
              <a:rPr lang="ja-JP" altLang="en-US" sz="2400" dirty="0"/>
              <a:t>メッセージ名</a:t>
            </a:r>
            <a:r>
              <a:rPr lang="en-US" altLang="ja-JP" sz="2400" dirty="0"/>
              <a:t>(</a:t>
            </a:r>
            <a:r>
              <a:rPr lang="ja-JP" altLang="en-US" sz="2400" dirty="0"/>
              <a:t>引数並び</a:t>
            </a:r>
            <a:r>
              <a:rPr lang="en-US" altLang="ja-JP" sz="2400" dirty="0"/>
              <a:t>)</a:t>
            </a:r>
          </a:p>
          <a:p>
            <a:pPr>
              <a:buNone/>
            </a:pPr>
            <a:r>
              <a:rPr lang="ja-JP" altLang="en-US" sz="2400" dirty="0"/>
              <a:t>　　　　　　　　　　　　　 </a:t>
            </a:r>
            <a:r>
              <a:rPr lang="en-US" altLang="ja-JP" sz="2400" dirty="0"/>
              <a:t>1</a:t>
            </a:r>
            <a:r>
              <a:rPr lang="ja-JP" altLang="en-US" sz="2400" dirty="0"/>
              <a:t>　　　　  商品情報</a:t>
            </a:r>
            <a:r>
              <a:rPr lang="en-US" altLang="ja-JP" sz="2400" dirty="0"/>
              <a:t>:=</a:t>
            </a:r>
            <a:r>
              <a:rPr lang="ja-JP" altLang="en-US" sz="2400" dirty="0"/>
              <a:t>表示</a:t>
            </a:r>
            <a:r>
              <a:rPr lang="en-US" altLang="ja-JP" sz="2400" dirty="0"/>
              <a:t>()</a:t>
            </a:r>
          </a:p>
        </p:txBody>
      </p:sp>
    </p:spTree>
    <p:extLst>
      <p:ext uri="{BB962C8B-B14F-4D97-AF65-F5344CB8AC3E}">
        <p14:creationId xmlns:p14="http://schemas.microsoft.com/office/powerpoint/2010/main" val="117290209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コラボレーション図</a:t>
            </a:r>
            <a:r>
              <a:rPr lang="ja-JP" altLang="en-US" dirty="0"/>
              <a:t>の例</a:t>
            </a:r>
            <a:endParaRPr kumimoji="1" lang="ja-JP" altLang="en-US" dirty="0"/>
          </a:p>
        </p:txBody>
      </p:sp>
      <p:sp>
        <p:nvSpPr>
          <p:cNvPr id="4" name="円/楕円 3"/>
          <p:cNvSpPr/>
          <p:nvPr/>
        </p:nvSpPr>
        <p:spPr>
          <a:xfrm>
            <a:off x="1043608" y="3068960"/>
            <a:ext cx="432048" cy="4320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二等辺三角形 4"/>
          <p:cNvSpPr/>
          <p:nvPr/>
        </p:nvSpPr>
        <p:spPr>
          <a:xfrm>
            <a:off x="1010831" y="3501008"/>
            <a:ext cx="497601" cy="43204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794943" y="4221088"/>
            <a:ext cx="1048957" cy="369332"/>
          </a:xfrm>
          <a:prstGeom prst="rect">
            <a:avLst/>
          </a:prstGeom>
          <a:noFill/>
        </p:spPr>
        <p:txBody>
          <a:bodyPr wrap="square" rtlCol="0">
            <a:spAutoFit/>
          </a:bodyPr>
          <a:lstStyle/>
          <a:p>
            <a:r>
              <a:rPr kumimoji="1" lang="ja-JP" altLang="en-US" u="sng" dirty="0" smtClean="0"/>
              <a:t>お客さん</a:t>
            </a:r>
            <a:endParaRPr kumimoji="1" lang="ja-JP" altLang="en-US" u="sng" dirty="0"/>
          </a:p>
        </p:txBody>
      </p:sp>
      <p:cxnSp>
        <p:nvCxnSpPr>
          <p:cNvPr id="7" name="直線コネクタ 6"/>
          <p:cNvCxnSpPr>
            <a:endCxn id="8" idx="1"/>
          </p:cNvCxnSpPr>
          <p:nvPr/>
        </p:nvCxnSpPr>
        <p:spPr>
          <a:xfrm flipV="1">
            <a:off x="1447732" y="3545915"/>
            <a:ext cx="1612100" cy="27102"/>
          </a:xfrm>
          <a:prstGeom prst="line">
            <a:avLst/>
          </a:prstGeom>
        </p:spPr>
        <p:style>
          <a:lnRef idx="1">
            <a:schemeClr val="accent1"/>
          </a:lnRef>
          <a:fillRef idx="0">
            <a:schemeClr val="accent1"/>
          </a:fillRef>
          <a:effectRef idx="0">
            <a:schemeClr val="accent1"/>
          </a:effectRef>
          <a:fontRef idx="minor">
            <a:schemeClr val="tx1"/>
          </a:fontRef>
        </p:style>
      </p:cxnSp>
      <p:sp>
        <p:nvSpPr>
          <p:cNvPr id="8" name="正方形/長方形 7"/>
          <p:cNvSpPr/>
          <p:nvPr/>
        </p:nvSpPr>
        <p:spPr>
          <a:xfrm>
            <a:off x="3059832" y="3356992"/>
            <a:ext cx="1620746"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u="sng" dirty="0" smtClean="0"/>
              <a:t>Web</a:t>
            </a:r>
            <a:r>
              <a:rPr kumimoji="1" lang="ja-JP" altLang="en-US" u="sng" dirty="0" smtClean="0"/>
              <a:t>ウィンドウ</a:t>
            </a:r>
            <a:endParaRPr kumimoji="1" lang="ja-JP" altLang="en-US" u="sng" dirty="0"/>
          </a:p>
        </p:txBody>
      </p:sp>
      <p:sp>
        <p:nvSpPr>
          <p:cNvPr id="9" name="正方形/長方形 8"/>
          <p:cNvSpPr/>
          <p:nvPr/>
        </p:nvSpPr>
        <p:spPr>
          <a:xfrm>
            <a:off x="6444208" y="5013176"/>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u="sng" dirty="0" smtClean="0"/>
              <a:t>商品</a:t>
            </a:r>
            <a:endParaRPr kumimoji="1" lang="ja-JP" altLang="en-US" u="sng" dirty="0"/>
          </a:p>
        </p:txBody>
      </p:sp>
      <p:sp>
        <p:nvSpPr>
          <p:cNvPr id="10" name="正方形/長方形 9"/>
          <p:cNvSpPr/>
          <p:nvPr/>
        </p:nvSpPr>
        <p:spPr>
          <a:xfrm>
            <a:off x="6444208" y="3356992"/>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u="sng" dirty="0" smtClean="0"/>
              <a:t>商品リスト</a:t>
            </a:r>
            <a:endParaRPr kumimoji="1" lang="ja-JP" altLang="en-US" u="sng" dirty="0"/>
          </a:p>
        </p:txBody>
      </p:sp>
      <p:cxnSp>
        <p:nvCxnSpPr>
          <p:cNvPr id="11" name="直線コネクタ 10"/>
          <p:cNvCxnSpPr>
            <a:stCxn id="9" idx="0"/>
          </p:cNvCxnSpPr>
          <p:nvPr/>
        </p:nvCxnSpPr>
        <p:spPr>
          <a:xfrm flipH="1" flipV="1">
            <a:off x="7164288" y="3789040"/>
            <a:ext cx="32247" cy="122413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直線コネクタ 11"/>
          <p:cNvCxnSpPr>
            <a:stCxn id="9" idx="1"/>
          </p:cNvCxnSpPr>
          <p:nvPr/>
        </p:nvCxnSpPr>
        <p:spPr>
          <a:xfrm flipH="1" flipV="1">
            <a:off x="4716016" y="3645024"/>
            <a:ext cx="1728192" cy="1557075"/>
          </a:xfrm>
          <a:prstGeom prst="line">
            <a:avLst/>
          </a:prstGeom>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1508432" y="2622315"/>
            <a:ext cx="1695416" cy="307777"/>
          </a:xfrm>
          <a:prstGeom prst="rect">
            <a:avLst/>
          </a:prstGeom>
          <a:noFill/>
        </p:spPr>
        <p:txBody>
          <a:bodyPr wrap="square" rtlCol="0">
            <a:spAutoFit/>
          </a:bodyPr>
          <a:lstStyle/>
          <a:p>
            <a:r>
              <a:rPr lang="en-US" altLang="ja-JP" sz="1400" dirty="0" smtClean="0"/>
              <a:t>1:</a:t>
            </a:r>
            <a:r>
              <a:rPr lang="ja-JP" altLang="en-US" sz="1400" dirty="0" smtClean="0"/>
              <a:t>商品</a:t>
            </a:r>
            <a:r>
              <a:rPr lang="ja-JP" altLang="en-US" sz="1400" dirty="0" smtClean="0"/>
              <a:t>情報</a:t>
            </a:r>
            <a:r>
              <a:rPr lang="en-US" altLang="ja-JP" sz="1400" dirty="0" smtClean="0"/>
              <a:t>:=</a:t>
            </a:r>
            <a:r>
              <a:rPr lang="ja-JP" altLang="en-US" sz="1400" dirty="0" smtClean="0"/>
              <a:t>表示</a:t>
            </a:r>
            <a:r>
              <a:rPr lang="en-US" altLang="ja-JP" sz="1400" dirty="0" smtClean="0"/>
              <a:t>()</a:t>
            </a:r>
            <a:endParaRPr kumimoji="1" lang="ja-JP" altLang="en-US" sz="1400" dirty="0"/>
          </a:p>
        </p:txBody>
      </p:sp>
      <p:sp>
        <p:nvSpPr>
          <p:cNvPr id="20" name="テキスト ボックス 19"/>
          <p:cNvSpPr txBox="1"/>
          <p:nvPr/>
        </p:nvSpPr>
        <p:spPr>
          <a:xfrm>
            <a:off x="6300192" y="4437112"/>
            <a:ext cx="2359423" cy="307777"/>
          </a:xfrm>
          <a:prstGeom prst="rect">
            <a:avLst/>
          </a:prstGeom>
          <a:noFill/>
        </p:spPr>
        <p:txBody>
          <a:bodyPr wrap="square" rtlCol="0">
            <a:spAutoFit/>
          </a:bodyPr>
          <a:lstStyle/>
          <a:p>
            <a:r>
              <a:rPr lang="en-US" altLang="ja-JP" sz="1400" dirty="0" smtClean="0"/>
              <a:t>3:</a:t>
            </a:r>
            <a:r>
              <a:rPr lang="ja-JP" altLang="en-US" sz="1400" dirty="0" smtClean="0"/>
              <a:t>商品情報</a:t>
            </a:r>
            <a:r>
              <a:rPr lang="en-US" altLang="ja-JP" sz="1400" dirty="0" smtClean="0"/>
              <a:t>:=</a:t>
            </a:r>
            <a:r>
              <a:rPr lang="ja-JP" altLang="en-US" sz="1400" dirty="0" smtClean="0"/>
              <a:t>商品情報取得</a:t>
            </a:r>
            <a:r>
              <a:rPr lang="en-US" altLang="ja-JP" sz="1400" dirty="0" smtClean="0"/>
              <a:t>()</a:t>
            </a:r>
            <a:endParaRPr kumimoji="1" lang="ja-JP" altLang="en-US" sz="1400" dirty="0"/>
          </a:p>
        </p:txBody>
      </p:sp>
      <p:sp>
        <p:nvSpPr>
          <p:cNvPr id="21" name="テキスト ボックス 20"/>
          <p:cNvSpPr txBox="1"/>
          <p:nvPr/>
        </p:nvSpPr>
        <p:spPr>
          <a:xfrm>
            <a:off x="4572000" y="2996952"/>
            <a:ext cx="2952328" cy="307777"/>
          </a:xfrm>
          <a:prstGeom prst="rect">
            <a:avLst/>
          </a:prstGeom>
          <a:noFill/>
        </p:spPr>
        <p:txBody>
          <a:bodyPr wrap="square" rtlCol="0">
            <a:spAutoFit/>
          </a:bodyPr>
          <a:lstStyle/>
          <a:p>
            <a:r>
              <a:rPr lang="en-US" altLang="ja-JP" sz="1400" dirty="0" smtClean="0"/>
              <a:t>2:</a:t>
            </a:r>
            <a:r>
              <a:rPr lang="ja-JP" altLang="en-US" sz="1400" dirty="0" smtClean="0"/>
              <a:t>商品情報</a:t>
            </a:r>
            <a:r>
              <a:rPr lang="en-US" altLang="ja-JP" sz="1400" dirty="0" smtClean="0"/>
              <a:t>:=</a:t>
            </a:r>
            <a:r>
              <a:rPr lang="ja-JP" altLang="en-US" sz="1400" dirty="0" smtClean="0"/>
              <a:t>商品情報取得</a:t>
            </a:r>
            <a:r>
              <a:rPr lang="en-US" altLang="ja-JP" sz="1400" dirty="0" smtClean="0"/>
              <a:t>()</a:t>
            </a:r>
            <a:endParaRPr kumimoji="1" lang="ja-JP" altLang="en-US" sz="1400" dirty="0"/>
          </a:p>
        </p:txBody>
      </p:sp>
      <p:sp>
        <p:nvSpPr>
          <p:cNvPr id="23" name="テキスト ボックス 22"/>
          <p:cNvSpPr txBox="1"/>
          <p:nvPr/>
        </p:nvSpPr>
        <p:spPr>
          <a:xfrm>
            <a:off x="4408591" y="4221088"/>
            <a:ext cx="893022" cy="307777"/>
          </a:xfrm>
          <a:prstGeom prst="rect">
            <a:avLst/>
          </a:prstGeom>
          <a:noFill/>
        </p:spPr>
        <p:txBody>
          <a:bodyPr wrap="square" rtlCol="0">
            <a:spAutoFit/>
          </a:bodyPr>
          <a:lstStyle/>
          <a:p>
            <a:r>
              <a:rPr lang="en-US" altLang="ja-JP" sz="1400" dirty="0" smtClean="0"/>
              <a:t>6:</a:t>
            </a:r>
            <a:r>
              <a:rPr lang="ja-JP" altLang="en-US" sz="1400" dirty="0" smtClean="0"/>
              <a:t>選択</a:t>
            </a:r>
            <a:r>
              <a:rPr lang="en-US" altLang="ja-JP" sz="1400" dirty="0" smtClean="0"/>
              <a:t>()</a:t>
            </a:r>
            <a:endParaRPr kumimoji="1" lang="ja-JP" altLang="en-US" sz="1400" dirty="0"/>
          </a:p>
        </p:txBody>
      </p:sp>
      <p:cxnSp>
        <p:nvCxnSpPr>
          <p:cNvPr id="30" name="直線矢印コネクタ 29"/>
          <p:cNvCxnSpPr/>
          <p:nvPr/>
        </p:nvCxnSpPr>
        <p:spPr>
          <a:xfrm>
            <a:off x="1807772" y="3284984"/>
            <a:ext cx="981926"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flipV="1">
            <a:off x="4716016" y="3501008"/>
            <a:ext cx="1728192" cy="27101"/>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直線矢印コネクタ 34"/>
          <p:cNvCxnSpPr/>
          <p:nvPr/>
        </p:nvCxnSpPr>
        <p:spPr>
          <a:xfrm rot="2760000">
            <a:off x="5096896" y="4070392"/>
            <a:ext cx="981926"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36" name="直線矢印コネクタ 35"/>
          <p:cNvCxnSpPr/>
          <p:nvPr/>
        </p:nvCxnSpPr>
        <p:spPr>
          <a:xfrm>
            <a:off x="7308304" y="3882297"/>
            <a:ext cx="0" cy="376189"/>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p:nvPr/>
        </p:nvCxnSpPr>
        <p:spPr>
          <a:xfrm flipV="1">
            <a:off x="3419872" y="2708920"/>
            <a:ext cx="0" cy="648072"/>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直線コネクタ 46"/>
          <p:cNvCxnSpPr/>
          <p:nvPr/>
        </p:nvCxnSpPr>
        <p:spPr>
          <a:xfrm flipV="1">
            <a:off x="4355976" y="2708920"/>
            <a:ext cx="0" cy="648072"/>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直線コネクタ 47"/>
          <p:cNvCxnSpPr/>
          <p:nvPr/>
        </p:nvCxnSpPr>
        <p:spPr>
          <a:xfrm flipH="1">
            <a:off x="3419872" y="2708920"/>
            <a:ext cx="936104" cy="0"/>
          </a:xfrm>
          <a:prstGeom prst="line">
            <a:avLst/>
          </a:prstGeom>
        </p:spPr>
        <p:style>
          <a:lnRef idx="1">
            <a:schemeClr val="accent1"/>
          </a:lnRef>
          <a:fillRef idx="0">
            <a:schemeClr val="accent1"/>
          </a:fillRef>
          <a:effectRef idx="0">
            <a:schemeClr val="accent1"/>
          </a:effectRef>
          <a:fontRef idx="minor">
            <a:schemeClr val="tx1"/>
          </a:fontRef>
        </p:style>
      </p:cxnSp>
      <p:sp>
        <p:nvSpPr>
          <p:cNvPr id="51" name="テキスト ボックス 50"/>
          <p:cNvSpPr txBox="1"/>
          <p:nvPr/>
        </p:nvSpPr>
        <p:spPr>
          <a:xfrm>
            <a:off x="1763688" y="2348880"/>
            <a:ext cx="1349615" cy="307777"/>
          </a:xfrm>
          <a:prstGeom prst="rect">
            <a:avLst/>
          </a:prstGeom>
          <a:noFill/>
        </p:spPr>
        <p:txBody>
          <a:bodyPr wrap="square" rtlCol="0">
            <a:spAutoFit/>
          </a:bodyPr>
          <a:lstStyle/>
          <a:p>
            <a:r>
              <a:rPr lang="en-US" altLang="ja-JP" sz="1400" dirty="0" smtClean="0"/>
              <a:t>5:</a:t>
            </a:r>
            <a:r>
              <a:rPr lang="ja-JP" altLang="en-US" sz="1400" dirty="0" smtClean="0"/>
              <a:t>選択</a:t>
            </a:r>
            <a:endParaRPr kumimoji="1" lang="ja-JP" altLang="en-US" sz="1400" dirty="0"/>
          </a:p>
        </p:txBody>
      </p:sp>
      <p:sp>
        <p:nvSpPr>
          <p:cNvPr id="52" name="テキスト ボックス 51"/>
          <p:cNvSpPr txBox="1"/>
          <p:nvPr/>
        </p:nvSpPr>
        <p:spPr>
          <a:xfrm>
            <a:off x="3419872" y="2276872"/>
            <a:ext cx="1349615" cy="307777"/>
          </a:xfrm>
          <a:prstGeom prst="rect">
            <a:avLst/>
          </a:prstGeom>
          <a:noFill/>
        </p:spPr>
        <p:txBody>
          <a:bodyPr wrap="square" rtlCol="0">
            <a:spAutoFit/>
          </a:bodyPr>
          <a:lstStyle/>
          <a:p>
            <a:r>
              <a:rPr lang="en-US" altLang="ja-JP" sz="1400" dirty="0" smtClean="0"/>
              <a:t>4:</a:t>
            </a:r>
            <a:r>
              <a:rPr lang="ja-JP" altLang="en-US" sz="1400" dirty="0" smtClean="0"/>
              <a:t>表示</a:t>
            </a:r>
            <a:r>
              <a:rPr lang="en-US" altLang="ja-JP" sz="1400" dirty="0" smtClean="0"/>
              <a:t>()</a:t>
            </a:r>
            <a:endParaRPr kumimoji="1" lang="ja-JP" altLang="en-US" sz="1400" dirty="0"/>
          </a:p>
        </p:txBody>
      </p:sp>
      <p:cxnSp>
        <p:nvCxnSpPr>
          <p:cNvPr id="56" name="直線矢印コネクタ 55"/>
          <p:cNvCxnSpPr/>
          <p:nvPr/>
        </p:nvCxnSpPr>
        <p:spPr>
          <a:xfrm>
            <a:off x="3491880" y="2636912"/>
            <a:ext cx="837910"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58" name="テキスト ボックス 57"/>
          <p:cNvSpPr txBox="1"/>
          <p:nvPr/>
        </p:nvSpPr>
        <p:spPr>
          <a:xfrm>
            <a:off x="4572000" y="1772816"/>
            <a:ext cx="1349615" cy="307777"/>
          </a:xfrm>
          <a:prstGeom prst="rect">
            <a:avLst/>
          </a:prstGeom>
          <a:noFill/>
        </p:spPr>
        <p:txBody>
          <a:bodyPr wrap="square" rtlCol="0">
            <a:spAutoFit/>
          </a:bodyPr>
          <a:lstStyle/>
          <a:p>
            <a:r>
              <a:rPr lang="ja-JP" altLang="en-US" sz="1400" dirty="0" smtClean="0"/>
              <a:t>再帰メッセージ</a:t>
            </a:r>
            <a:endParaRPr kumimoji="1" lang="ja-JP" altLang="en-US" sz="1400" dirty="0"/>
          </a:p>
        </p:txBody>
      </p:sp>
      <p:sp>
        <p:nvSpPr>
          <p:cNvPr id="59" name="テキスト ボックス 58"/>
          <p:cNvSpPr txBox="1"/>
          <p:nvPr/>
        </p:nvSpPr>
        <p:spPr>
          <a:xfrm>
            <a:off x="5364088" y="2546145"/>
            <a:ext cx="1349615" cy="307777"/>
          </a:xfrm>
          <a:prstGeom prst="rect">
            <a:avLst/>
          </a:prstGeom>
          <a:noFill/>
        </p:spPr>
        <p:txBody>
          <a:bodyPr wrap="square" rtlCol="0">
            <a:spAutoFit/>
          </a:bodyPr>
          <a:lstStyle/>
          <a:p>
            <a:r>
              <a:rPr lang="ja-JP" altLang="en-US" sz="1400" dirty="0" smtClean="0"/>
              <a:t>返却値</a:t>
            </a:r>
            <a:endParaRPr kumimoji="1" lang="ja-JP" altLang="en-US" sz="1400" dirty="0"/>
          </a:p>
        </p:txBody>
      </p:sp>
      <p:cxnSp>
        <p:nvCxnSpPr>
          <p:cNvPr id="32" name="直線矢印コネクタ 31"/>
          <p:cNvCxnSpPr/>
          <p:nvPr/>
        </p:nvCxnSpPr>
        <p:spPr>
          <a:xfrm>
            <a:off x="5246807" y="3356992"/>
            <a:ext cx="837910"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a:stCxn id="59" idx="1"/>
          </p:cNvCxnSpPr>
          <p:nvPr/>
        </p:nvCxnSpPr>
        <p:spPr>
          <a:xfrm flipH="1">
            <a:off x="5076056" y="2700034"/>
            <a:ext cx="288032" cy="296918"/>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flipH="1">
            <a:off x="4355976" y="2080593"/>
            <a:ext cx="594601" cy="493123"/>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37" name="テキスト ボックス 36"/>
          <p:cNvSpPr txBox="1"/>
          <p:nvPr/>
        </p:nvSpPr>
        <p:spPr>
          <a:xfrm>
            <a:off x="4767648" y="4884537"/>
            <a:ext cx="1142860" cy="307777"/>
          </a:xfrm>
          <a:prstGeom prst="rect">
            <a:avLst/>
          </a:prstGeom>
          <a:noFill/>
        </p:spPr>
        <p:txBody>
          <a:bodyPr wrap="square" rtlCol="0">
            <a:spAutoFit/>
          </a:bodyPr>
          <a:lstStyle/>
          <a:p>
            <a:r>
              <a:rPr kumimoji="1" lang="ja-JP" altLang="en-US" sz="1400" dirty="0" smtClean="0"/>
              <a:t>メッセージ</a:t>
            </a:r>
            <a:endParaRPr kumimoji="1" lang="ja-JP" altLang="en-US" sz="1400" dirty="0"/>
          </a:p>
        </p:txBody>
      </p:sp>
      <p:sp>
        <p:nvSpPr>
          <p:cNvPr id="38" name="テキスト ボックス 37"/>
          <p:cNvSpPr txBox="1"/>
          <p:nvPr/>
        </p:nvSpPr>
        <p:spPr>
          <a:xfrm>
            <a:off x="5364088" y="2194991"/>
            <a:ext cx="1368152" cy="307777"/>
          </a:xfrm>
          <a:prstGeom prst="rect">
            <a:avLst/>
          </a:prstGeom>
          <a:noFill/>
        </p:spPr>
        <p:txBody>
          <a:bodyPr wrap="square" rtlCol="0">
            <a:spAutoFit/>
          </a:bodyPr>
          <a:lstStyle/>
          <a:p>
            <a:r>
              <a:rPr kumimoji="1" lang="ja-JP" altLang="en-US" sz="1400" dirty="0" smtClean="0"/>
              <a:t>シーケンス番号</a:t>
            </a:r>
            <a:endParaRPr kumimoji="1" lang="ja-JP" altLang="en-US" sz="1400" dirty="0"/>
          </a:p>
        </p:txBody>
      </p:sp>
      <p:cxnSp>
        <p:nvCxnSpPr>
          <p:cNvPr id="39" name="直線コネクタ 38"/>
          <p:cNvCxnSpPr>
            <a:stCxn id="38" idx="1"/>
          </p:cNvCxnSpPr>
          <p:nvPr/>
        </p:nvCxnSpPr>
        <p:spPr>
          <a:xfrm flipH="1">
            <a:off x="4716016" y="2348880"/>
            <a:ext cx="648072" cy="72008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直線コネクタ 39"/>
          <p:cNvCxnSpPr/>
          <p:nvPr/>
        </p:nvCxnSpPr>
        <p:spPr>
          <a:xfrm flipH="1">
            <a:off x="5292080" y="4221088"/>
            <a:ext cx="295779" cy="663449"/>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42" name="コンテンツ プレースホルダー 2"/>
          <p:cNvSpPr>
            <a:spLocks noGrp="1"/>
          </p:cNvSpPr>
          <p:nvPr>
            <p:ph idx="1"/>
          </p:nvPr>
        </p:nvSpPr>
        <p:spPr>
          <a:xfrm>
            <a:off x="107504" y="5013176"/>
            <a:ext cx="4104456" cy="1786892"/>
          </a:xfrm>
        </p:spPr>
        <p:txBody>
          <a:bodyPr>
            <a:normAutofit fontScale="92500" lnSpcReduction="20000"/>
          </a:bodyPr>
          <a:lstStyle/>
          <a:p>
            <a:pPr>
              <a:buNone/>
            </a:pPr>
            <a:r>
              <a:rPr kumimoji="1" lang="en-US" altLang="ja-JP" sz="2200" dirty="0" smtClean="0"/>
              <a:t>1</a:t>
            </a:r>
            <a:r>
              <a:rPr kumimoji="1" lang="ja-JP" altLang="en-US" sz="2200" dirty="0" smtClean="0"/>
              <a:t>のメッセージを送信すると</a:t>
            </a:r>
            <a:r>
              <a:rPr kumimoji="1" lang="en-US" altLang="ja-JP" sz="2200" dirty="0" smtClean="0"/>
              <a:t>2</a:t>
            </a:r>
            <a:r>
              <a:rPr kumimoji="1" lang="ja-JP" altLang="en-US" sz="2200" dirty="0" err="1" smtClean="0"/>
              <a:t>、</a:t>
            </a:r>
            <a:r>
              <a:rPr kumimoji="1" lang="en-US" altLang="ja-JP" sz="2200" dirty="0" smtClean="0"/>
              <a:t>3</a:t>
            </a:r>
            <a:r>
              <a:rPr kumimoji="1" lang="ja-JP" altLang="en-US" sz="2200" dirty="0" smtClean="0"/>
              <a:t>のメッセージが送信され</a:t>
            </a:r>
            <a:r>
              <a:rPr lang="en-US" altLang="ja-JP" sz="2200" dirty="0" smtClean="0"/>
              <a:t>Web</a:t>
            </a:r>
            <a:r>
              <a:rPr lang="ja-JP" altLang="en-US" sz="2200" dirty="0" smtClean="0"/>
              <a:t>ウィンドウに返却値が返ってくる</a:t>
            </a:r>
            <a:endParaRPr lang="en-US" altLang="ja-JP" sz="2200" dirty="0" smtClean="0"/>
          </a:p>
          <a:p>
            <a:pPr>
              <a:buNone/>
            </a:pPr>
            <a:r>
              <a:rPr kumimoji="1" lang="en-US" altLang="ja-JP" sz="2200" dirty="0" smtClean="0"/>
              <a:t>4</a:t>
            </a:r>
            <a:r>
              <a:rPr kumimoji="1" lang="ja-JP" altLang="en-US" sz="2200" dirty="0" smtClean="0"/>
              <a:t>で表示され</a:t>
            </a:r>
            <a:r>
              <a:rPr kumimoji="1" lang="en-US" altLang="ja-JP" sz="2200" dirty="0" smtClean="0"/>
              <a:t>5</a:t>
            </a:r>
            <a:r>
              <a:rPr kumimoji="1" lang="ja-JP" altLang="en-US" sz="2200" dirty="0" smtClean="0"/>
              <a:t>で選択する</a:t>
            </a:r>
            <a:endParaRPr kumimoji="1" lang="en-US" altLang="ja-JP" sz="2200" dirty="0" smtClean="0"/>
          </a:p>
          <a:p>
            <a:pPr>
              <a:buNone/>
            </a:pPr>
            <a:r>
              <a:rPr lang="ja-JP" altLang="en-US" sz="2200" dirty="0"/>
              <a:t>その</a:t>
            </a:r>
            <a:r>
              <a:rPr lang="ja-JP" altLang="en-US" sz="2200" dirty="0" smtClean="0"/>
              <a:t>メッセージが「商品」に</a:t>
            </a:r>
            <a:r>
              <a:rPr lang="en-US" altLang="ja-JP" sz="2200" dirty="0" smtClean="0"/>
              <a:t>6</a:t>
            </a:r>
            <a:r>
              <a:rPr lang="ja-JP" altLang="en-US" sz="2200" dirty="0" smtClean="0"/>
              <a:t>の選択として届く</a:t>
            </a:r>
            <a:endParaRPr lang="en-US" altLang="ja-JP" sz="2200" dirty="0" smtClean="0"/>
          </a:p>
        </p:txBody>
      </p:sp>
    </p:spTree>
    <p:extLst>
      <p:ext uri="{BB962C8B-B14F-4D97-AF65-F5344CB8AC3E}">
        <p14:creationId xmlns:p14="http://schemas.microsoft.com/office/powerpoint/2010/main" val="236833988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5940152" y="4653136"/>
            <a:ext cx="1692754" cy="73788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u="sng" dirty="0"/>
          </a:p>
        </p:txBody>
      </p:sp>
      <p:sp>
        <p:nvSpPr>
          <p:cNvPr id="2" name="タイトル 1"/>
          <p:cNvSpPr>
            <a:spLocks noGrp="1"/>
          </p:cNvSpPr>
          <p:nvPr>
            <p:ph type="title"/>
          </p:nvPr>
        </p:nvSpPr>
        <p:spPr/>
        <p:txBody>
          <a:bodyPr/>
          <a:lstStyle/>
          <a:p>
            <a:r>
              <a:rPr kumimoji="1" lang="en-US" altLang="ja-JP" u="sng" dirty="0" smtClean="0"/>
              <a:t>UML1.x </a:t>
            </a:r>
            <a:r>
              <a:rPr kumimoji="1" lang="ja-JP" altLang="en-US" u="sng" dirty="0" smtClean="0"/>
              <a:t>マルチオブジェクト</a:t>
            </a:r>
            <a:endParaRPr kumimoji="1" lang="ja-JP" altLang="en-US" u="sng" dirty="0"/>
          </a:p>
        </p:txBody>
      </p:sp>
      <p:sp>
        <p:nvSpPr>
          <p:cNvPr id="3" name="コンテンツ プレースホルダー 2"/>
          <p:cNvSpPr>
            <a:spLocks noGrp="1"/>
          </p:cNvSpPr>
          <p:nvPr>
            <p:ph idx="1"/>
          </p:nvPr>
        </p:nvSpPr>
        <p:spPr>
          <a:xfrm>
            <a:off x="457200" y="1600201"/>
            <a:ext cx="8229600" cy="2188840"/>
          </a:xfrm>
        </p:spPr>
        <p:txBody>
          <a:bodyPr/>
          <a:lstStyle/>
          <a:p>
            <a:r>
              <a:rPr kumimoji="1" lang="ja-JP" altLang="en-US" dirty="0" smtClean="0"/>
              <a:t>マルチオブジェクトは複数のオブジェクトで構成される集合体</a:t>
            </a:r>
            <a:endParaRPr kumimoji="1" lang="en-US" altLang="ja-JP" dirty="0" smtClean="0"/>
          </a:p>
          <a:p>
            <a:r>
              <a:rPr lang="ja-JP" altLang="en-US" dirty="0" smtClean="0"/>
              <a:t>同一のクラスから生成された</a:t>
            </a:r>
            <a:r>
              <a:rPr lang="ja-JP" altLang="en-US" b="1" dirty="0" smtClean="0"/>
              <a:t>複数のオブジェクト</a:t>
            </a:r>
            <a:r>
              <a:rPr lang="ja-JP" altLang="en-US" dirty="0" smtClean="0"/>
              <a:t>を一度に生成して表現するとき使う</a:t>
            </a:r>
            <a:endParaRPr lang="en-US" altLang="ja-JP" dirty="0" smtClean="0"/>
          </a:p>
        </p:txBody>
      </p:sp>
      <p:sp>
        <p:nvSpPr>
          <p:cNvPr id="5" name="正方形/長方形 4"/>
          <p:cNvSpPr/>
          <p:nvPr/>
        </p:nvSpPr>
        <p:spPr>
          <a:xfrm>
            <a:off x="1547664" y="4797152"/>
            <a:ext cx="1692754" cy="73788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smtClean="0"/>
              <a:t>店員</a:t>
            </a:r>
            <a:endParaRPr kumimoji="1" lang="ja-JP" altLang="en-US" u="sng" dirty="0"/>
          </a:p>
        </p:txBody>
      </p:sp>
      <p:cxnSp>
        <p:nvCxnSpPr>
          <p:cNvPr id="6" name="直線コネクタ 5"/>
          <p:cNvCxnSpPr>
            <a:stCxn id="5" idx="3"/>
            <a:endCxn id="8" idx="1"/>
          </p:cNvCxnSpPr>
          <p:nvPr/>
        </p:nvCxnSpPr>
        <p:spPr>
          <a:xfrm>
            <a:off x="3240418" y="5166095"/>
            <a:ext cx="2483710"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正方形/長方形 7"/>
          <p:cNvSpPr/>
          <p:nvPr/>
        </p:nvSpPr>
        <p:spPr>
          <a:xfrm>
            <a:off x="5724128" y="4797152"/>
            <a:ext cx="1692754" cy="73788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smtClean="0"/>
              <a:t>会員</a:t>
            </a:r>
            <a:endParaRPr kumimoji="1" lang="ja-JP" altLang="en-US" u="sng" dirty="0"/>
          </a:p>
        </p:txBody>
      </p:sp>
      <p:sp>
        <p:nvSpPr>
          <p:cNvPr id="14" name="テキスト ボックス 13"/>
          <p:cNvSpPr txBox="1"/>
          <p:nvPr/>
        </p:nvSpPr>
        <p:spPr>
          <a:xfrm>
            <a:off x="3635896" y="4581128"/>
            <a:ext cx="2213711" cy="307777"/>
          </a:xfrm>
          <a:prstGeom prst="rect">
            <a:avLst/>
          </a:prstGeom>
          <a:noFill/>
        </p:spPr>
        <p:txBody>
          <a:bodyPr wrap="square" rtlCol="0">
            <a:spAutoFit/>
          </a:bodyPr>
          <a:lstStyle/>
          <a:p>
            <a:r>
              <a:rPr lang="en-US" altLang="ja-JP" sz="1400" dirty="0" smtClean="0"/>
              <a:t>1:</a:t>
            </a:r>
            <a:r>
              <a:rPr lang="ja-JP" altLang="en-US" sz="1400" dirty="0" smtClean="0"/>
              <a:t>会員情報取得</a:t>
            </a:r>
            <a:r>
              <a:rPr lang="en-US" altLang="ja-JP" sz="1400" dirty="0" smtClean="0"/>
              <a:t>()</a:t>
            </a:r>
            <a:endParaRPr kumimoji="1" lang="ja-JP" altLang="en-US" sz="1400" dirty="0"/>
          </a:p>
        </p:txBody>
      </p:sp>
      <p:cxnSp>
        <p:nvCxnSpPr>
          <p:cNvPr id="16" name="直線矢印コネクタ 15"/>
          <p:cNvCxnSpPr/>
          <p:nvPr/>
        </p:nvCxnSpPr>
        <p:spPr>
          <a:xfrm>
            <a:off x="3707904" y="5013176"/>
            <a:ext cx="1440160"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4" name="正方形/長方形 3"/>
          <p:cNvSpPr/>
          <p:nvPr/>
        </p:nvSpPr>
        <p:spPr>
          <a:xfrm>
            <a:off x="5292080" y="4077072"/>
            <a:ext cx="1965603" cy="369332"/>
          </a:xfrm>
          <a:prstGeom prst="rect">
            <a:avLst/>
          </a:prstGeom>
        </p:spPr>
        <p:txBody>
          <a:bodyPr wrap="none">
            <a:spAutoFit/>
          </a:bodyPr>
          <a:lstStyle/>
          <a:p>
            <a:r>
              <a:rPr lang="ja-JP" altLang="en-US" dirty="0"/>
              <a:t>マルチオブジェクト</a:t>
            </a:r>
          </a:p>
        </p:txBody>
      </p:sp>
      <p:cxnSp>
        <p:nvCxnSpPr>
          <p:cNvPr id="11" name="直線コネクタ 10"/>
          <p:cNvCxnSpPr>
            <a:endCxn id="13" idx="0"/>
          </p:cNvCxnSpPr>
          <p:nvPr/>
        </p:nvCxnSpPr>
        <p:spPr>
          <a:xfrm>
            <a:off x="6272250" y="4439231"/>
            <a:ext cx="514279" cy="213905"/>
          </a:xfrm>
          <a:prstGeom prst="line">
            <a:avLst/>
          </a:prstGeom>
          <a:ln w="317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6495995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繰り返し</a:t>
            </a:r>
            <a:endParaRPr kumimoji="1" lang="ja-JP" altLang="en-US" dirty="0"/>
          </a:p>
        </p:txBody>
      </p:sp>
      <p:sp>
        <p:nvSpPr>
          <p:cNvPr id="6" name="正方形/長方形 5"/>
          <p:cNvSpPr/>
          <p:nvPr/>
        </p:nvSpPr>
        <p:spPr>
          <a:xfrm>
            <a:off x="5940152" y="4653136"/>
            <a:ext cx="1692754" cy="73788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u="sng" dirty="0"/>
          </a:p>
        </p:txBody>
      </p:sp>
      <p:sp>
        <p:nvSpPr>
          <p:cNvPr id="7" name="正方形/長方形 6"/>
          <p:cNvSpPr/>
          <p:nvPr/>
        </p:nvSpPr>
        <p:spPr>
          <a:xfrm>
            <a:off x="1547664" y="4797152"/>
            <a:ext cx="1692754" cy="73788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smtClean="0"/>
              <a:t>店員</a:t>
            </a:r>
            <a:endParaRPr kumimoji="1" lang="ja-JP" altLang="en-US" u="sng" dirty="0"/>
          </a:p>
        </p:txBody>
      </p:sp>
      <p:cxnSp>
        <p:nvCxnSpPr>
          <p:cNvPr id="8" name="直線コネクタ 7"/>
          <p:cNvCxnSpPr>
            <a:stCxn id="7" idx="3"/>
            <a:endCxn id="9" idx="1"/>
          </p:cNvCxnSpPr>
          <p:nvPr/>
        </p:nvCxnSpPr>
        <p:spPr>
          <a:xfrm>
            <a:off x="3240418" y="5166095"/>
            <a:ext cx="2483710"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正方形/長方形 8"/>
          <p:cNvSpPr/>
          <p:nvPr/>
        </p:nvSpPr>
        <p:spPr>
          <a:xfrm>
            <a:off x="5724128" y="4797152"/>
            <a:ext cx="1692754" cy="73788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smtClean="0"/>
              <a:t>会員</a:t>
            </a:r>
            <a:endParaRPr kumimoji="1" lang="ja-JP" altLang="en-US" u="sng" dirty="0"/>
          </a:p>
        </p:txBody>
      </p:sp>
      <p:sp>
        <p:nvSpPr>
          <p:cNvPr id="10" name="テキスト ボックス 9"/>
          <p:cNvSpPr txBox="1"/>
          <p:nvPr/>
        </p:nvSpPr>
        <p:spPr>
          <a:xfrm>
            <a:off x="2555776" y="4293096"/>
            <a:ext cx="4392488" cy="307777"/>
          </a:xfrm>
          <a:prstGeom prst="rect">
            <a:avLst/>
          </a:prstGeom>
          <a:noFill/>
        </p:spPr>
        <p:txBody>
          <a:bodyPr wrap="square" rtlCol="0">
            <a:spAutoFit/>
          </a:bodyPr>
          <a:lstStyle/>
          <a:p>
            <a:r>
              <a:rPr lang="en-US" altLang="ja-JP" sz="1400" dirty="0" smtClean="0"/>
              <a:t>1*[</a:t>
            </a:r>
            <a:r>
              <a:rPr lang="en-US" altLang="ja-JP" sz="1400" dirty="0" err="1" smtClean="0"/>
              <a:t>i</a:t>
            </a:r>
            <a:r>
              <a:rPr lang="en-US" altLang="ja-JP" sz="1400" dirty="0" smtClean="0"/>
              <a:t>=1…n]:</a:t>
            </a:r>
            <a:r>
              <a:rPr lang="ja-JP" altLang="en-US" sz="1400" dirty="0" smtClean="0"/>
              <a:t>会員情報</a:t>
            </a:r>
            <a:r>
              <a:rPr lang="en-US" altLang="ja-JP" sz="1400" dirty="0" smtClean="0"/>
              <a:t>:=</a:t>
            </a:r>
            <a:r>
              <a:rPr lang="ja-JP" altLang="en-US" sz="1400" dirty="0" smtClean="0"/>
              <a:t>会員情報取得</a:t>
            </a:r>
            <a:r>
              <a:rPr lang="en-US" altLang="ja-JP" sz="1400" dirty="0" smtClean="0"/>
              <a:t>(</a:t>
            </a:r>
            <a:r>
              <a:rPr lang="ja-JP" altLang="en-US" sz="1400" dirty="0" smtClean="0"/>
              <a:t>会員</a:t>
            </a:r>
            <a:r>
              <a:rPr lang="en-US" altLang="ja-JP" sz="1400" dirty="0" smtClean="0"/>
              <a:t>ID)</a:t>
            </a:r>
            <a:endParaRPr kumimoji="1" lang="ja-JP" altLang="en-US" sz="1400" dirty="0"/>
          </a:p>
        </p:txBody>
      </p:sp>
      <p:cxnSp>
        <p:nvCxnSpPr>
          <p:cNvPr id="11" name="直線矢印コネクタ 10"/>
          <p:cNvCxnSpPr/>
          <p:nvPr/>
        </p:nvCxnSpPr>
        <p:spPr>
          <a:xfrm>
            <a:off x="3707904" y="5013176"/>
            <a:ext cx="1440160"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12" name="正方形/長方形 11"/>
          <p:cNvSpPr/>
          <p:nvPr/>
        </p:nvSpPr>
        <p:spPr>
          <a:xfrm>
            <a:off x="108913" y="2204864"/>
            <a:ext cx="8965504" cy="83099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buNone/>
            </a:pPr>
            <a:r>
              <a:rPr lang="ja-JP" altLang="en-US" sz="2000" dirty="0"/>
              <a:t>先行子 ガード条件 </a:t>
            </a:r>
            <a:r>
              <a:rPr lang="ja-JP" altLang="en-US" sz="2400" dirty="0"/>
              <a:t>シーケンス式 </a:t>
            </a:r>
            <a:r>
              <a:rPr lang="ja-JP" altLang="en-US" sz="2400" dirty="0" smtClean="0"/>
              <a:t>返却値       </a:t>
            </a:r>
            <a:r>
              <a:rPr lang="en-US" altLang="ja-JP" sz="2400" dirty="0" smtClean="0"/>
              <a:t>:=</a:t>
            </a:r>
            <a:r>
              <a:rPr lang="ja-JP" altLang="en-US" sz="2400" dirty="0"/>
              <a:t>メッセージ名</a:t>
            </a:r>
            <a:r>
              <a:rPr lang="en-US" altLang="ja-JP" sz="2400" dirty="0"/>
              <a:t>(</a:t>
            </a:r>
            <a:r>
              <a:rPr lang="ja-JP" altLang="en-US" sz="2400" dirty="0"/>
              <a:t>引数並び</a:t>
            </a:r>
            <a:r>
              <a:rPr lang="en-US" altLang="ja-JP" sz="2400" dirty="0"/>
              <a:t>)</a:t>
            </a:r>
          </a:p>
          <a:p>
            <a:pPr>
              <a:buNone/>
            </a:pPr>
            <a:r>
              <a:rPr lang="ja-JP" altLang="en-US" sz="2400" dirty="0"/>
              <a:t>　　　　　　　　　　　</a:t>
            </a:r>
            <a:r>
              <a:rPr lang="ja-JP" altLang="en-US" sz="2400" dirty="0" smtClean="0"/>
              <a:t> </a:t>
            </a:r>
            <a:r>
              <a:rPr lang="en-US" altLang="ja-JP" sz="2400" dirty="0"/>
              <a:t>1*[</a:t>
            </a:r>
            <a:r>
              <a:rPr lang="en-US" altLang="ja-JP" sz="2400" dirty="0" err="1"/>
              <a:t>i</a:t>
            </a:r>
            <a:r>
              <a:rPr lang="en-US" altLang="ja-JP" sz="2400" dirty="0"/>
              <a:t>=1…n]: </a:t>
            </a:r>
            <a:r>
              <a:rPr lang="ja-JP" altLang="en-US" sz="2400" dirty="0" smtClean="0"/>
              <a:t>  会員情報  </a:t>
            </a:r>
            <a:r>
              <a:rPr lang="en-US" altLang="ja-JP" sz="2400" dirty="0" smtClean="0"/>
              <a:t>:=</a:t>
            </a:r>
            <a:r>
              <a:rPr lang="ja-JP" altLang="en-US" sz="2400" dirty="0" smtClean="0"/>
              <a:t>会員情報</a:t>
            </a:r>
            <a:r>
              <a:rPr lang="ja-JP" altLang="en-US" sz="2400" dirty="0" smtClean="0"/>
              <a:t>取得</a:t>
            </a:r>
            <a:r>
              <a:rPr lang="en-US" altLang="ja-JP" sz="2400" dirty="0" smtClean="0"/>
              <a:t>(</a:t>
            </a:r>
            <a:r>
              <a:rPr lang="ja-JP" altLang="en-US" sz="2400" dirty="0" smtClean="0"/>
              <a:t>会員</a:t>
            </a:r>
            <a:r>
              <a:rPr lang="en-US" altLang="ja-JP" sz="2400" dirty="0" smtClean="0"/>
              <a:t>ID)</a:t>
            </a:r>
            <a:endParaRPr lang="en-US" altLang="ja-JP" sz="2400" dirty="0"/>
          </a:p>
        </p:txBody>
      </p:sp>
      <p:sp>
        <p:nvSpPr>
          <p:cNvPr id="13" name="正方形/長方形 12"/>
          <p:cNvSpPr/>
          <p:nvPr/>
        </p:nvSpPr>
        <p:spPr>
          <a:xfrm>
            <a:off x="1987759" y="3743765"/>
            <a:ext cx="994183" cy="369332"/>
          </a:xfrm>
          <a:prstGeom prst="rect">
            <a:avLst/>
          </a:prstGeom>
        </p:spPr>
        <p:txBody>
          <a:bodyPr wrap="none">
            <a:spAutoFit/>
          </a:bodyPr>
          <a:lstStyle/>
          <a:p>
            <a:r>
              <a:rPr lang="ja-JP" altLang="en-US" dirty="0"/>
              <a:t>繰り返し</a:t>
            </a:r>
          </a:p>
        </p:txBody>
      </p:sp>
      <p:cxnSp>
        <p:nvCxnSpPr>
          <p:cNvPr id="14" name="直線コネクタ 13"/>
          <p:cNvCxnSpPr/>
          <p:nvPr/>
        </p:nvCxnSpPr>
        <p:spPr>
          <a:xfrm>
            <a:off x="2671850" y="4069899"/>
            <a:ext cx="514279" cy="213905"/>
          </a:xfrm>
          <a:prstGeom prst="line">
            <a:avLst/>
          </a:prstGeom>
          <a:ln w="317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691000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5.</a:t>
            </a:r>
            <a:r>
              <a:rPr kumimoji="1" lang="ja-JP" altLang="en-US" dirty="0" smtClean="0"/>
              <a:t>コラボレーション図</a:t>
            </a:r>
            <a:r>
              <a:rPr kumimoji="1" lang="en-US" altLang="ja-JP" dirty="0" smtClean="0"/>
              <a:t>-(</a:t>
            </a:r>
            <a:r>
              <a:rPr kumimoji="1" lang="ja-JP" altLang="en-US" dirty="0" smtClean="0"/>
              <a:t>アドバンス</a:t>
            </a:r>
            <a:r>
              <a:rPr kumimoji="1" lang="en-US" altLang="ja-JP" dirty="0" smtClean="0"/>
              <a:t>)-</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コラボレーション図のメッセージ</a:t>
            </a:r>
            <a:endParaRPr kumimoji="1" lang="en-US" altLang="ja-JP" dirty="0" smtClean="0"/>
          </a:p>
          <a:p>
            <a:endParaRPr lang="en-US" altLang="ja-JP" dirty="0"/>
          </a:p>
          <a:p>
            <a:endParaRPr kumimoji="1" lang="en-US" altLang="ja-JP" dirty="0" smtClean="0"/>
          </a:p>
          <a:p>
            <a:endParaRPr kumimoji="1" lang="en-US" altLang="ja-JP" dirty="0"/>
          </a:p>
          <a:p>
            <a:r>
              <a:rPr lang="ja-JP" altLang="en-US" dirty="0" smtClean="0"/>
              <a:t>先行子はこのメッセージが</a:t>
            </a:r>
            <a:r>
              <a:rPr lang="ja-JP" altLang="en-US" dirty="0" smtClean="0">
                <a:solidFill>
                  <a:srgbClr val="FF0000"/>
                </a:solidFill>
              </a:rPr>
              <a:t>送信される前</a:t>
            </a:r>
            <a:r>
              <a:rPr lang="ja-JP" altLang="en-US" dirty="0" smtClean="0"/>
              <a:t>に送信しておくべき他のメッセージのシーケンス番号を示す</a:t>
            </a:r>
            <a:endParaRPr kumimoji="1" lang="ja-JP" altLang="en-US" dirty="0"/>
          </a:p>
        </p:txBody>
      </p:sp>
      <p:sp>
        <p:nvSpPr>
          <p:cNvPr id="4" name="正方形/長方形 3"/>
          <p:cNvSpPr/>
          <p:nvPr/>
        </p:nvSpPr>
        <p:spPr>
          <a:xfrm>
            <a:off x="106534" y="2620362"/>
            <a:ext cx="8965504" cy="70788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buNone/>
            </a:pPr>
            <a:r>
              <a:rPr lang="ja-JP" altLang="en-US" sz="2000" dirty="0"/>
              <a:t>先行子 ガード条件 </a:t>
            </a:r>
            <a:r>
              <a:rPr lang="ja-JP" altLang="en-US" sz="2000" dirty="0" smtClean="0"/>
              <a:t>     シーケンス式  返却値       </a:t>
            </a:r>
            <a:r>
              <a:rPr lang="en-US" altLang="ja-JP" sz="2000" dirty="0" smtClean="0"/>
              <a:t>:=</a:t>
            </a:r>
            <a:r>
              <a:rPr lang="ja-JP" altLang="en-US" sz="2000" dirty="0"/>
              <a:t>メッセージ名</a:t>
            </a:r>
            <a:r>
              <a:rPr lang="en-US" altLang="ja-JP" sz="2000" dirty="0"/>
              <a:t>(</a:t>
            </a:r>
            <a:r>
              <a:rPr lang="ja-JP" altLang="en-US" sz="2000" dirty="0"/>
              <a:t>引数並び</a:t>
            </a:r>
            <a:r>
              <a:rPr lang="en-US" altLang="ja-JP" sz="2000" dirty="0"/>
              <a:t>)</a:t>
            </a:r>
          </a:p>
          <a:p>
            <a:pPr>
              <a:buNone/>
            </a:pPr>
            <a:r>
              <a:rPr lang="en-US" altLang="ja-JP" sz="2000" dirty="0" smtClean="0"/>
              <a:t>2a,3a/ [ID</a:t>
            </a:r>
            <a:r>
              <a:rPr lang="ja-JP" altLang="en-US" sz="2000" dirty="0" smtClean="0"/>
              <a:t>番号</a:t>
            </a:r>
            <a:r>
              <a:rPr lang="en-US" altLang="ja-JP" sz="2000" dirty="0" smtClean="0"/>
              <a:t>&gt;100]</a:t>
            </a:r>
            <a:r>
              <a:rPr lang="ja-JP" altLang="en-US" sz="2000" dirty="0"/>
              <a:t>　　</a:t>
            </a:r>
            <a:r>
              <a:rPr lang="en-US" altLang="ja-JP" sz="2000" dirty="0" smtClean="0"/>
              <a:t>1c*[</a:t>
            </a:r>
            <a:r>
              <a:rPr lang="en-US" altLang="ja-JP" sz="2000" dirty="0" err="1"/>
              <a:t>i</a:t>
            </a:r>
            <a:r>
              <a:rPr lang="en-US" altLang="ja-JP" sz="2000" dirty="0"/>
              <a:t>=1…n]: </a:t>
            </a:r>
            <a:r>
              <a:rPr lang="ja-JP" altLang="en-US" sz="2000" dirty="0" smtClean="0"/>
              <a:t>  会員情報  </a:t>
            </a:r>
            <a:r>
              <a:rPr lang="en-US" altLang="ja-JP" sz="2000" dirty="0" smtClean="0"/>
              <a:t>:=</a:t>
            </a:r>
            <a:r>
              <a:rPr lang="ja-JP" altLang="en-US" sz="2000" dirty="0" smtClean="0"/>
              <a:t>会員情報取得</a:t>
            </a:r>
            <a:r>
              <a:rPr lang="en-US" altLang="ja-JP" sz="2000" dirty="0" smtClean="0"/>
              <a:t>:=</a:t>
            </a:r>
            <a:r>
              <a:rPr lang="ja-JP" altLang="en-US" sz="2000" dirty="0" smtClean="0"/>
              <a:t> </a:t>
            </a:r>
            <a:r>
              <a:rPr lang="en-US" altLang="ja-JP" sz="2000" dirty="0" smtClean="0"/>
              <a:t>(</a:t>
            </a:r>
            <a:r>
              <a:rPr lang="ja-JP" altLang="en-US" sz="2000" dirty="0" smtClean="0"/>
              <a:t>会員</a:t>
            </a:r>
            <a:r>
              <a:rPr lang="en-US" altLang="ja-JP" sz="2000" dirty="0" smtClean="0"/>
              <a:t>ID)</a:t>
            </a:r>
            <a:endParaRPr lang="en-US" altLang="ja-JP" sz="2000" dirty="0"/>
          </a:p>
        </p:txBody>
      </p:sp>
    </p:spTree>
    <p:extLst>
      <p:ext uri="{BB962C8B-B14F-4D97-AF65-F5344CB8AC3E}">
        <p14:creationId xmlns:p14="http://schemas.microsoft.com/office/powerpoint/2010/main" val="302065159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並列処理</a:t>
            </a:r>
            <a:r>
              <a:rPr kumimoji="1" lang="en-US" altLang="ja-JP" dirty="0" smtClean="0"/>
              <a:t>(-</a:t>
            </a:r>
            <a:r>
              <a:rPr kumimoji="1" lang="ja-JP" altLang="en-US" dirty="0" smtClean="0"/>
              <a:t>アドバンス</a:t>
            </a:r>
            <a:r>
              <a:rPr kumimoji="1" lang="en-US" altLang="ja-JP" dirty="0" smtClean="0"/>
              <a:t>)</a:t>
            </a:r>
            <a:endParaRPr kumimoji="1" lang="ja-JP" altLang="en-US" dirty="0"/>
          </a:p>
        </p:txBody>
      </p:sp>
      <p:sp>
        <p:nvSpPr>
          <p:cNvPr id="3" name="コンテンツ プレースホルダー 2"/>
          <p:cNvSpPr>
            <a:spLocks noGrp="1"/>
          </p:cNvSpPr>
          <p:nvPr>
            <p:ph idx="1"/>
          </p:nvPr>
        </p:nvSpPr>
        <p:spPr>
          <a:xfrm>
            <a:off x="457200" y="1600201"/>
            <a:ext cx="8229600" cy="1180728"/>
          </a:xfrm>
        </p:spPr>
        <p:txBody>
          <a:bodyPr>
            <a:normAutofit fontScale="85000" lnSpcReduction="20000"/>
          </a:bodyPr>
          <a:lstStyle/>
          <a:p>
            <a:r>
              <a:rPr kumimoji="1" lang="ja-JP" altLang="en-US" dirty="0" smtClean="0"/>
              <a:t>複数のメッセージが同時に送信されていることを示すためにシーケンス番号の末尾にアルファベットを付けます。</a:t>
            </a:r>
            <a:endParaRPr kumimoji="1" lang="ja-JP" altLang="en-US" dirty="0"/>
          </a:p>
        </p:txBody>
      </p:sp>
      <p:sp>
        <p:nvSpPr>
          <p:cNvPr id="4" name="正方形/長方形 3"/>
          <p:cNvSpPr/>
          <p:nvPr/>
        </p:nvSpPr>
        <p:spPr>
          <a:xfrm>
            <a:off x="827584" y="4509120"/>
            <a:ext cx="1606347"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u="sng" dirty="0" smtClean="0"/>
              <a:t>Web</a:t>
            </a:r>
            <a:r>
              <a:rPr kumimoji="1" lang="ja-JP" altLang="en-US" u="sng" dirty="0" smtClean="0"/>
              <a:t>ウィンドウ</a:t>
            </a:r>
            <a:endParaRPr kumimoji="1" lang="ja-JP" altLang="en-US" u="sng" dirty="0"/>
          </a:p>
        </p:txBody>
      </p:sp>
      <p:sp>
        <p:nvSpPr>
          <p:cNvPr id="5" name="正方形/長方形 4"/>
          <p:cNvSpPr/>
          <p:nvPr/>
        </p:nvSpPr>
        <p:spPr>
          <a:xfrm>
            <a:off x="3463279" y="5559940"/>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a:t>イメージリスト</a:t>
            </a:r>
            <a:endParaRPr kumimoji="1" lang="ja-JP" altLang="en-US" u="sng" dirty="0"/>
          </a:p>
        </p:txBody>
      </p:sp>
      <p:sp>
        <p:nvSpPr>
          <p:cNvPr id="6" name="正方形/長方形 5"/>
          <p:cNvSpPr/>
          <p:nvPr/>
        </p:nvSpPr>
        <p:spPr>
          <a:xfrm>
            <a:off x="3474295" y="3324123"/>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a:t>商品リスト</a:t>
            </a:r>
            <a:endParaRPr kumimoji="1" lang="ja-JP" altLang="en-US" u="sng" dirty="0"/>
          </a:p>
        </p:txBody>
      </p:sp>
      <p:cxnSp>
        <p:nvCxnSpPr>
          <p:cNvPr id="7" name="直線コネクタ 6"/>
          <p:cNvCxnSpPr>
            <a:stCxn id="6" idx="3"/>
          </p:cNvCxnSpPr>
          <p:nvPr/>
        </p:nvCxnSpPr>
        <p:spPr>
          <a:xfrm flipV="1">
            <a:off x="4978949" y="3501009"/>
            <a:ext cx="1230156" cy="12037"/>
          </a:xfrm>
          <a:prstGeom prst="line">
            <a:avLst/>
          </a:prstGeom>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rot="2820000">
            <a:off x="2813773" y="4881698"/>
            <a:ext cx="1349615" cy="307777"/>
          </a:xfrm>
          <a:prstGeom prst="rect">
            <a:avLst/>
          </a:prstGeom>
          <a:noFill/>
        </p:spPr>
        <p:txBody>
          <a:bodyPr wrap="square" rtlCol="0">
            <a:spAutoFit/>
          </a:bodyPr>
          <a:lstStyle/>
          <a:p>
            <a:r>
              <a:rPr lang="en-US" altLang="ja-JP" sz="1400" dirty="0" smtClean="0"/>
              <a:t>2b:</a:t>
            </a:r>
            <a:r>
              <a:rPr lang="ja-JP" altLang="en-US" sz="1400" dirty="0" smtClean="0"/>
              <a:t>表示</a:t>
            </a:r>
            <a:r>
              <a:rPr lang="en-US" altLang="ja-JP" sz="1400" dirty="0" smtClean="0"/>
              <a:t>()</a:t>
            </a:r>
            <a:endParaRPr kumimoji="1" lang="ja-JP" altLang="en-US" sz="1400" dirty="0"/>
          </a:p>
        </p:txBody>
      </p:sp>
      <p:cxnSp>
        <p:nvCxnSpPr>
          <p:cNvPr id="11" name="直線矢印コネクタ 10"/>
          <p:cNvCxnSpPr/>
          <p:nvPr/>
        </p:nvCxnSpPr>
        <p:spPr>
          <a:xfrm>
            <a:off x="2843808" y="4797152"/>
            <a:ext cx="471809" cy="504056"/>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p:nvPr/>
        </p:nvCxnSpPr>
        <p:spPr>
          <a:xfrm rot="-480000" flipV="1">
            <a:off x="2514044" y="3752472"/>
            <a:ext cx="542382" cy="47302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rot="-2820000">
            <a:off x="2042513" y="3537654"/>
            <a:ext cx="1218625" cy="307777"/>
          </a:xfrm>
          <a:prstGeom prst="rect">
            <a:avLst/>
          </a:prstGeom>
          <a:noFill/>
        </p:spPr>
        <p:txBody>
          <a:bodyPr wrap="square" rtlCol="0">
            <a:spAutoFit/>
          </a:bodyPr>
          <a:lstStyle/>
          <a:p>
            <a:r>
              <a:rPr kumimoji="1" lang="en-US" altLang="ja-JP" sz="1400" dirty="0" smtClean="0"/>
              <a:t>2a:</a:t>
            </a:r>
            <a:r>
              <a:rPr kumimoji="1" lang="ja-JP" altLang="en-US" sz="1400" dirty="0" smtClean="0"/>
              <a:t>表示</a:t>
            </a:r>
            <a:r>
              <a:rPr kumimoji="1" lang="en-US" altLang="ja-JP" sz="1400" dirty="0" smtClean="0"/>
              <a:t>()</a:t>
            </a:r>
            <a:endParaRPr kumimoji="1" lang="ja-JP" altLang="en-US" sz="1400" dirty="0"/>
          </a:p>
        </p:txBody>
      </p:sp>
      <p:sp>
        <p:nvSpPr>
          <p:cNvPr id="15" name="テキスト ボックス 14"/>
          <p:cNvSpPr txBox="1"/>
          <p:nvPr/>
        </p:nvSpPr>
        <p:spPr>
          <a:xfrm>
            <a:off x="4860032" y="2924944"/>
            <a:ext cx="1584176" cy="307777"/>
          </a:xfrm>
          <a:prstGeom prst="rect">
            <a:avLst/>
          </a:prstGeom>
          <a:noFill/>
        </p:spPr>
        <p:txBody>
          <a:bodyPr wrap="square" rtlCol="0">
            <a:spAutoFit/>
          </a:bodyPr>
          <a:lstStyle/>
          <a:p>
            <a:r>
              <a:rPr lang="en-US" altLang="ja-JP" sz="1400" dirty="0" smtClean="0"/>
              <a:t>3a*[</a:t>
            </a:r>
            <a:r>
              <a:rPr lang="en-US" altLang="ja-JP" sz="1400" dirty="0" err="1" smtClean="0"/>
              <a:t>i</a:t>
            </a:r>
            <a:r>
              <a:rPr lang="en-US" altLang="ja-JP" sz="1400" dirty="0" smtClean="0"/>
              <a:t>=1…n]:</a:t>
            </a:r>
            <a:r>
              <a:rPr lang="ja-JP" altLang="en-US" sz="1400" dirty="0" smtClean="0"/>
              <a:t>表示</a:t>
            </a:r>
            <a:r>
              <a:rPr lang="en-US" altLang="ja-JP" sz="1400" dirty="0" smtClean="0"/>
              <a:t>()</a:t>
            </a:r>
            <a:endParaRPr kumimoji="1" lang="ja-JP" altLang="en-US" sz="1400" dirty="0"/>
          </a:p>
        </p:txBody>
      </p:sp>
      <p:sp>
        <p:nvSpPr>
          <p:cNvPr id="20" name="正方形/長方形 19"/>
          <p:cNvSpPr/>
          <p:nvPr/>
        </p:nvSpPr>
        <p:spPr>
          <a:xfrm>
            <a:off x="6203556" y="3324123"/>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a:t>商品</a:t>
            </a:r>
            <a:endParaRPr kumimoji="1" lang="ja-JP" altLang="en-US" u="sng" dirty="0"/>
          </a:p>
        </p:txBody>
      </p:sp>
      <p:sp>
        <p:nvSpPr>
          <p:cNvPr id="21" name="正方形/長方形 20"/>
          <p:cNvSpPr/>
          <p:nvPr/>
        </p:nvSpPr>
        <p:spPr>
          <a:xfrm>
            <a:off x="6231584" y="5561979"/>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a:t>イメージ</a:t>
            </a:r>
            <a:endParaRPr kumimoji="1" lang="ja-JP" altLang="en-US" u="sng" dirty="0"/>
          </a:p>
        </p:txBody>
      </p:sp>
      <p:cxnSp>
        <p:nvCxnSpPr>
          <p:cNvPr id="19" name="直線コネクタ 18"/>
          <p:cNvCxnSpPr>
            <a:stCxn id="4" idx="3"/>
            <a:endCxn id="6" idx="1"/>
          </p:cNvCxnSpPr>
          <p:nvPr/>
        </p:nvCxnSpPr>
        <p:spPr>
          <a:xfrm flipV="1">
            <a:off x="2433931" y="3513046"/>
            <a:ext cx="1040364" cy="1184997"/>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直線コネクタ 22"/>
          <p:cNvCxnSpPr>
            <a:stCxn id="4" idx="3"/>
            <a:endCxn id="5" idx="1"/>
          </p:cNvCxnSpPr>
          <p:nvPr/>
        </p:nvCxnSpPr>
        <p:spPr>
          <a:xfrm>
            <a:off x="2433931" y="4698043"/>
            <a:ext cx="1029348" cy="105082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直線コネクタ 27"/>
          <p:cNvCxnSpPr>
            <a:stCxn id="5" idx="3"/>
            <a:endCxn id="21" idx="1"/>
          </p:cNvCxnSpPr>
          <p:nvPr/>
        </p:nvCxnSpPr>
        <p:spPr>
          <a:xfrm>
            <a:off x="4967933" y="5748863"/>
            <a:ext cx="1263651" cy="2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直線矢印コネクタ 34"/>
          <p:cNvCxnSpPr/>
          <p:nvPr/>
        </p:nvCxnSpPr>
        <p:spPr>
          <a:xfrm>
            <a:off x="251520" y="4581127"/>
            <a:ext cx="360040" cy="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sp>
        <p:nvSpPr>
          <p:cNvPr id="38" name="テキスト ボックス 37"/>
          <p:cNvSpPr txBox="1"/>
          <p:nvPr/>
        </p:nvSpPr>
        <p:spPr>
          <a:xfrm>
            <a:off x="179512" y="4221088"/>
            <a:ext cx="720080" cy="307777"/>
          </a:xfrm>
          <a:prstGeom prst="rect">
            <a:avLst/>
          </a:prstGeom>
          <a:noFill/>
        </p:spPr>
        <p:txBody>
          <a:bodyPr wrap="square" rtlCol="0">
            <a:spAutoFit/>
          </a:bodyPr>
          <a:lstStyle/>
          <a:p>
            <a:r>
              <a:rPr kumimoji="1" lang="ja-JP" altLang="en-US" sz="1400" dirty="0" smtClean="0"/>
              <a:t>表示</a:t>
            </a:r>
            <a:endParaRPr kumimoji="1" lang="ja-JP" altLang="en-US" sz="1400" dirty="0"/>
          </a:p>
        </p:txBody>
      </p:sp>
      <p:cxnSp>
        <p:nvCxnSpPr>
          <p:cNvPr id="39" name="直線コネクタ 38"/>
          <p:cNvCxnSpPr/>
          <p:nvPr/>
        </p:nvCxnSpPr>
        <p:spPr>
          <a:xfrm>
            <a:off x="251520" y="4725144"/>
            <a:ext cx="510076" cy="1"/>
          </a:xfrm>
          <a:prstGeom prst="line">
            <a:avLst/>
          </a:prstGeom>
        </p:spPr>
        <p:style>
          <a:lnRef idx="1">
            <a:schemeClr val="accent1"/>
          </a:lnRef>
          <a:fillRef idx="0">
            <a:schemeClr val="accent1"/>
          </a:fillRef>
          <a:effectRef idx="0">
            <a:schemeClr val="accent1"/>
          </a:effectRef>
          <a:fontRef idx="minor">
            <a:schemeClr val="tx1"/>
          </a:fontRef>
        </p:style>
      </p:cxnSp>
      <p:sp>
        <p:nvSpPr>
          <p:cNvPr id="48" name="テキスト ボックス 47"/>
          <p:cNvSpPr txBox="1"/>
          <p:nvPr/>
        </p:nvSpPr>
        <p:spPr>
          <a:xfrm>
            <a:off x="4788024" y="5157192"/>
            <a:ext cx="1584176" cy="307777"/>
          </a:xfrm>
          <a:prstGeom prst="rect">
            <a:avLst/>
          </a:prstGeom>
          <a:noFill/>
        </p:spPr>
        <p:txBody>
          <a:bodyPr wrap="square" rtlCol="0">
            <a:spAutoFit/>
          </a:bodyPr>
          <a:lstStyle/>
          <a:p>
            <a:r>
              <a:rPr lang="en-US" altLang="ja-JP" sz="1400" dirty="0" smtClean="0"/>
              <a:t>3b*[</a:t>
            </a:r>
            <a:r>
              <a:rPr lang="en-US" altLang="ja-JP" sz="1400" dirty="0" err="1" smtClean="0"/>
              <a:t>i</a:t>
            </a:r>
            <a:r>
              <a:rPr lang="en-US" altLang="ja-JP" sz="1400" dirty="0" smtClean="0"/>
              <a:t>=1…n]:</a:t>
            </a:r>
            <a:r>
              <a:rPr lang="ja-JP" altLang="en-US" sz="1400" dirty="0" smtClean="0"/>
              <a:t>表示</a:t>
            </a:r>
            <a:r>
              <a:rPr lang="en-US" altLang="ja-JP" sz="1400" dirty="0" smtClean="0"/>
              <a:t>()</a:t>
            </a:r>
            <a:endParaRPr kumimoji="1" lang="ja-JP" altLang="en-US" sz="1400" dirty="0"/>
          </a:p>
        </p:txBody>
      </p:sp>
      <p:cxnSp>
        <p:nvCxnSpPr>
          <p:cNvPr id="49" name="直線矢印コネクタ 48"/>
          <p:cNvCxnSpPr/>
          <p:nvPr/>
        </p:nvCxnSpPr>
        <p:spPr>
          <a:xfrm>
            <a:off x="5364088" y="3356992"/>
            <a:ext cx="360040" cy="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50" name="直線矢印コネクタ 49"/>
          <p:cNvCxnSpPr/>
          <p:nvPr/>
        </p:nvCxnSpPr>
        <p:spPr>
          <a:xfrm>
            <a:off x="5364088" y="5589240"/>
            <a:ext cx="360040" cy="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sp>
        <p:nvSpPr>
          <p:cNvPr id="25" name="正方形/長方形 24"/>
          <p:cNvSpPr/>
          <p:nvPr/>
        </p:nvSpPr>
        <p:spPr>
          <a:xfrm>
            <a:off x="1269673" y="5589240"/>
            <a:ext cx="1569660" cy="369332"/>
          </a:xfrm>
          <a:prstGeom prst="rect">
            <a:avLst/>
          </a:prstGeom>
        </p:spPr>
        <p:txBody>
          <a:bodyPr wrap="none">
            <a:spAutoFit/>
          </a:bodyPr>
          <a:lstStyle/>
          <a:p>
            <a:r>
              <a:rPr lang="ja-JP" altLang="en-US" dirty="0" smtClean="0"/>
              <a:t>同時</a:t>
            </a:r>
            <a:r>
              <a:rPr lang="ja-JP" altLang="en-US" dirty="0"/>
              <a:t>並行処理</a:t>
            </a:r>
          </a:p>
        </p:txBody>
      </p:sp>
      <p:cxnSp>
        <p:nvCxnSpPr>
          <p:cNvPr id="26" name="直線コネクタ 25"/>
          <p:cNvCxnSpPr/>
          <p:nvPr/>
        </p:nvCxnSpPr>
        <p:spPr>
          <a:xfrm flipH="1">
            <a:off x="2267744" y="4221088"/>
            <a:ext cx="216023" cy="1340891"/>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flipH="1">
            <a:off x="2375755" y="4990860"/>
            <a:ext cx="611468" cy="59838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934277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先行子</a:t>
            </a:r>
            <a:r>
              <a:rPr kumimoji="1" lang="en-US" altLang="ja-JP" dirty="0" smtClean="0"/>
              <a:t>(-</a:t>
            </a:r>
            <a:r>
              <a:rPr kumimoji="1" lang="ja-JP" altLang="en-US" dirty="0" smtClean="0"/>
              <a:t>アドバンス</a:t>
            </a:r>
            <a:r>
              <a:rPr kumimoji="1" lang="en-US" altLang="ja-JP" dirty="0" smtClean="0"/>
              <a:t>)</a:t>
            </a:r>
            <a:endParaRPr kumimoji="1" lang="ja-JP" altLang="en-US" dirty="0"/>
          </a:p>
        </p:txBody>
      </p:sp>
      <p:sp>
        <p:nvSpPr>
          <p:cNvPr id="3" name="コンテンツ プレースホルダー 2"/>
          <p:cNvSpPr>
            <a:spLocks noGrp="1"/>
          </p:cNvSpPr>
          <p:nvPr>
            <p:ph idx="1"/>
          </p:nvPr>
        </p:nvSpPr>
        <p:spPr>
          <a:xfrm>
            <a:off x="457200" y="1600201"/>
            <a:ext cx="8229600" cy="2260848"/>
          </a:xfrm>
        </p:spPr>
        <p:txBody>
          <a:bodyPr>
            <a:normAutofit/>
          </a:bodyPr>
          <a:lstStyle/>
          <a:p>
            <a:r>
              <a:rPr kumimoji="1" lang="ja-JP" altLang="en-US" dirty="0" smtClean="0"/>
              <a:t>先行子に書かれた</a:t>
            </a:r>
            <a:r>
              <a:rPr kumimoji="1" lang="en-US" altLang="ja-JP" dirty="0" smtClean="0"/>
              <a:t>1</a:t>
            </a:r>
            <a:r>
              <a:rPr kumimoji="1" lang="ja-JP" altLang="en-US" dirty="0" smtClean="0"/>
              <a:t>つ以上のシーケンス番号をもつメッセージ送信がすべて行われるまでは、メッセージ送信が可能にならないことを示す。先行子はメッセージの先頭に記述する</a:t>
            </a:r>
            <a:endParaRPr kumimoji="1" lang="en-US" altLang="ja-JP" dirty="0" smtClean="0"/>
          </a:p>
          <a:p>
            <a:endParaRPr lang="en-US" altLang="ja-JP" dirty="0"/>
          </a:p>
          <a:p>
            <a:endParaRPr kumimoji="1" lang="en-US" altLang="ja-JP" dirty="0" smtClean="0"/>
          </a:p>
        </p:txBody>
      </p:sp>
      <p:sp>
        <p:nvSpPr>
          <p:cNvPr id="5" name="正方形/長方形 4"/>
          <p:cNvSpPr/>
          <p:nvPr/>
        </p:nvSpPr>
        <p:spPr>
          <a:xfrm>
            <a:off x="323528" y="3993757"/>
            <a:ext cx="8424936" cy="70788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buNone/>
            </a:pPr>
            <a:r>
              <a:rPr lang="ja-JP" altLang="en-US" sz="2000" dirty="0"/>
              <a:t>先行子 ガード条件 </a:t>
            </a:r>
            <a:r>
              <a:rPr lang="ja-JP" altLang="en-US" sz="2000" dirty="0" smtClean="0"/>
              <a:t>     シーケンス式  返却値       </a:t>
            </a:r>
            <a:r>
              <a:rPr lang="en-US" altLang="ja-JP" sz="2000" dirty="0" smtClean="0"/>
              <a:t>:=</a:t>
            </a:r>
            <a:r>
              <a:rPr lang="ja-JP" altLang="en-US" sz="2000" dirty="0"/>
              <a:t>メッセージ名</a:t>
            </a:r>
            <a:r>
              <a:rPr lang="en-US" altLang="ja-JP" sz="2000" dirty="0"/>
              <a:t>(</a:t>
            </a:r>
            <a:r>
              <a:rPr lang="ja-JP" altLang="en-US" sz="2000" dirty="0"/>
              <a:t>引数並び</a:t>
            </a:r>
            <a:r>
              <a:rPr lang="en-US" altLang="ja-JP" sz="2000" dirty="0"/>
              <a:t>)</a:t>
            </a:r>
          </a:p>
          <a:p>
            <a:pPr>
              <a:buNone/>
            </a:pPr>
            <a:r>
              <a:rPr lang="en-US" altLang="ja-JP" sz="2000" dirty="0" smtClean="0"/>
              <a:t>2a,2a/                        </a:t>
            </a:r>
            <a:r>
              <a:rPr lang="ja-JP" altLang="en-US" sz="2000" dirty="0"/>
              <a:t>　　</a:t>
            </a:r>
            <a:r>
              <a:rPr lang="ja-JP" altLang="en-US" sz="2000" dirty="0" smtClean="0"/>
              <a:t>         </a:t>
            </a:r>
            <a:r>
              <a:rPr lang="en-US" altLang="ja-JP" sz="2000" dirty="0" smtClean="0"/>
              <a:t>2:                                  :=</a:t>
            </a:r>
            <a:r>
              <a:rPr lang="ja-JP" altLang="en-US" sz="2000" dirty="0" smtClean="0"/>
              <a:t>表示</a:t>
            </a:r>
            <a:r>
              <a:rPr lang="en-US" altLang="ja-JP" sz="2000" dirty="0" smtClean="0"/>
              <a:t>()</a:t>
            </a:r>
            <a:endParaRPr lang="en-US" altLang="ja-JP" sz="2000" dirty="0"/>
          </a:p>
        </p:txBody>
      </p:sp>
      <p:cxnSp>
        <p:nvCxnSpPr>
          <p:cNvPr id="6" name="直線コネクタ 5"/>
          <p:cNvCxnSpPr/>
          <p:nvPr/>
        </p:nvCxnSpPr>
        <p:spPr>
          <a:xfrm>
            <a:off x="1115616" y="4659785"/>
            <a:ext cx="360040" cy="569415"/>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8" name="正方形/長方形 7"/>
          <p:cNvSpPr/>
          <p:nvPr/>
        </p:nvSpPr>
        <p:spPr>
          <a:xfrm>
            <a:off x="1475656" y="5301208"/>
            <a:ext cx="1518364" cy="369332"/>
          </a:xfrm>
          <a:prstGeom prst="rect">
            <a:avLst/>
          </a:prstGeom>
        </p:spPr>
        <p:txBody>
          <a:bodyPr wrap="none">
            <a:spAutoFit/>
          </a:bodyPr>
          <a:lstStyle/>
          <a:p>
            <a:r>
              <a:rPr lang="ja-JP" altLang="en-US" dirty="0" smtClean="0"/>
              <a:t>最後に</a:t>
            </a:r>
            <a:r>
              <a:rPr lang="en-US" altLang="ja-JP" dirty="0" smtClean="0"/>
              <a:t>/</a:t>
            </a:r>
            <a:r>
              <a:rPr lang="ja-JP" altLang="en-US" dirty="0" smtClean="0"/>
              <a:t>を置く</a:t>
            </a:r>
            <a:endParaRPr lang="ja-JP" altLang="en-US" dirty="0"/>
          </a:p>
        </p:txBody>
      </p:sp>
    </p:spTree>
    <p:extLst>
      <p:ext uri="{BB962C8B-B14F-4D97-AF65-F5344CB8AC3E}">
        <p14:creationId xmlns:p14="http://schemas.microsoft.com/office/powerpoint/2010/main" val="16743530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62619" y="1052736"/>
            <a:ext cx="8229600" cy="1036712"/>
          </a:xfrm>
        </p:spPr>
        <p:txBody>
          <a:bodyPr>
            <a:normAutofit fontScale="92500"/>
          </a:bodyPr>
          <a:lstStyle/>
          <a:p>
            <a:r>
              <a:rPr kumimoji="1" lang="ja-JP" altLang="en-US" dirty="0" smtClean="0"/>
              <a:t>商品リストとイメージリストに表示メッセージを送信後、ボタンに表示のメッセージを送信する</a:t>
            </a:r>
            <a:endParaRPr kumimoji="1" lang="ja-JP" altLang="en-US" dirty="0"/>
          </a:p>
        </p:txBody>
      </p:sp>
      <p:sp>
        <p:nvSpPr>
          <p:cNvPr id="4" name="正方形/長方形 3"/>
          <p:cNvSpPr/>
          <p:nvPr/>
        </p:nvSpPr>
        <p:spPr>
          <a:xfrm>
            <a:off x="858663" y="4121607"/>
            <a:ext cx="1606347"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u="sng" dirty="0" smtClean="0"/>
              <a:t>Web</a:t>
            </a:r>
            <a:r>
              <a:rPr kumimoji="1" lang="ja-JP" altLang="en-US" u="sng" dirty="0" smtClean="0"/>
              <a:t>ウィンドウ</a:t>
            </a:r>
            <a:endParaRPr kumimoji="1" lang="ja-JP" altLang="en-US" u="sng" dirty="0"/>
          </a:p>
        </p:txBody>
      </p:sp>
      <p:sp>
        <p:nvSpPr>
          <p:cNvPr id="5" name="正方形/長方形 4"/>
          <p:cNvSpPr/>
          <p:nvPr/>
        </p:nvSpPr>
        <p:spPr>
          <a:xfrm>
            <a:off x="3494358" y="5172427"/>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a:t>イメージリスト</a:t>
            </a:r>
            <a:endParaRPr kumimoji="1" lang="ja-JP" altLang="en-US" u="sng" dirty="0"/>
          </a:p>
        </p:txBody>
      </p:sp>
      <p:sp>
        <p:nvSpPr>
          <p:cNvPr id="6" name="正方形/長方形 5"/>
          <p:cNvSpPr/>
          <p:nvPr/>
        </p:nvSpPr>
        <p:spPr>
          <a:xfrm>
            <a:off x="3505374" y="2936610"/>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a:t>商品リスト</a:t>
            </a:r>
            <a:endParaRPr kumimoji="1" lang="ja-JP" altLang="en-US" u="sng" dirty="0"/>
          </a:p>
        </p:txBody>
      </p:sp>
      <p:cxnSp>
        <p:nvCxnSpPr>
          <p:cNvPr id="7" name="直線コネクタ 6"/>
          <p:cNvCxnSpPr>
            <a:stCxn id="6" idx="3"/>
          </p:cNvCxnSpPr>
          <p:nvPr/>
        </p:nvCxnSpPr>
        <p:spPr>
          <a:xfrm flipV="1">
            <a:off x="5010028" y="3113496"/>
            <a:ext cx="1230156" cy="12037"/>
          </a:xfrm>
          <a:prstGeom prst="line">
            <a:avLst/>
          </a:prstGeom>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a:xfrm rot="2820000">
            <a:off x="2844852" y="4494185"/>
            <a:ext cx="1349615" cy="307777"/>
          </a:xfrm>
          <a:prstGeom prst="rect">
            <a:avLst/>
          </a:prstGeom>
          <a:noFill/>
        </p:spPr>
        <p:txBody>
          <a:bodyPr wrap="square" rtlCol="0">
            <a:spAutoFit/>
          </a:bodyPr>
          <a:lstStyle/>
          <a:p>
            <a:r>
              <a:rPr lang="en-US" altLang="ja-JP" sz="1400" dirty="0" smtClean="0"/>
              <a:t>2b:</a:t>
            </a:r>
            <a:r>
              <a:rPr lang="ja-JP" altLang="en-US" sz="1400" dirty="0" smtClean="0"/>
              <a:t>表示</a:t>
            </a:r>
            <a:r>
              <a:rPr lang="en-US" altLang="ja-JP" sz="1400" dirty="0" smtClean="0"/>
              <a:t>()</a:t>
            </a:r>
            <a:endParaRPr kumimoji="1" lang="ja-JP" altLang="en-US" sz="1400" dirty="0"/>
          </a:p>
        </p:txBody>
      </p:sp>
      <p:cxnSp>
        <p:nvCxnSpPr>
          <p:cNvPr id="9" name="直線矢印コネクタ 8"/>
          <p:cNvCxnSpPr/>
          <p:nvPr/>
        </p:nvCxnSpPr>
        <p:spPr>
          <a:xfrm>
            <a:off x="2874887" y="4409639"/>
            <a:ext cx="471809" cy="504056"/>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10" name="直線矢印コネクタ 9"/>
          <p:cNvCxnSpPr/>
          <p:nvPr/>
        </p:nvCxnSpPr>
        <p:spPr>
          <a:xfrm rot="-480000" flipV="1">
            <a:off x="2545123" y="3364959"/>
            <a:ext cx="542382" cy="47302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rot="-2820000">
            <a:off x="2073592" y="3150141"/>
            <a:ext cx="1218625" cy="307777"/>
          </a:xfrm>
          <a:prstGeom prst="rect">
            <a:avLst/>
          </a:prstGeom>
          <a:noFill/>
        </p:spPr>
        <p:txBody>
          <a:bodyPr wrap="square" rtlCol="0">
            <a:spAutoFit/>
          </a:bodyPr>
          <a:lstStyle/>
          <a:p>
            <a:r>
              <a:rPr kumimoji="1" lang="en-US" altLang="ja-JP" sz="1400" dirty="0" smtClean="0"/>
              <a:t>2a:</a:t>
            </a:r>
            <a:r>
              <a:rPr kumimoji="1" lang="ja-JP" altLang="en-US" sz="1400" dirty="0" smtClean="0"/>
              <a:t>表示</a:t>
            </a:r>
            <a:r>
              <a:rPr kumimoji="1" lang="en-US" altLang="ja-JP" sz="1400" dirty="0" smtClean="0"/>
              <a:t>()</a:t>
            </a:r>
            <a:endParaRPr kumimoji="1" lang="ja-JP" altLang="en-US" sz="1400" dirty="0"/>
          </a:p>
        </p:txBody>
      </p:sp>
      <p:sp>
        <p:nvSpPr>
          <p:cNvPr id="12" name="テキスト ボックス 11"/>
          <p:cNvSpPr txBox="1"/>
          <p:nvPr/>
        </p:nvSpPr>
        <p:spPr>
          <a:xfrm>
            <a:off x="4891111" y="2537431"/>
            <a:ext cx="1584176" cy="307777"/>
          </a:xfrm>
          <a:prstGeom prst="rect">
            <a:avLst/>
          </a:prstGeom>
          <a:noFill/>
        </p:spPr>
        <p:txBody>
          <a:bodyPr wrap="square" rtlCol="0">
            <a:spAutoFit/>
          </a:bodyPr>
          <a:lstStyle/>
          <a:p>
            <a:r>
              <a:rPr lang="en-US" altLang="ja-JP" sz="1400" dirty="0" smtClean="0"/>
              <a:t>3a*[</a:t>
            </a:r>
            <a:r>
              <a:rPr lang="en-US" altLang="ja-JP" sz="1400" dirty="0" err="1" smtClean="0"/>
              <a:t>i</a:t>
            </a:r>
            <a:r>
              <a:rPr lang="en-US" altLang="ja-JP" sz="1400" dirty="0" smtClean="0"/>
              <a:t>=1…n]:</a:t>
            </a:r>
            <a:r>
              <a:rPr lang="ja-JP" altLang="en-US" sz="1400" dirty="0" smtClean="0"/>
              <a:t>表示</a:t>
            </a:r>
            <a:r>
              <a:rPr lang="en-US" altLang="ja-JP" sz="1400" dirty="0" smtClean="0"/>
              <a:t>()</a:t>
            </a:r>
            <a:endParaRPr kumimoji="1" lang="ja-JP" altLang="en-US" sz="1400" dirty="0"/>
          </a:p>
        </p:txBody>
      </p:sp>
      <p:sp>
        <p:nvSpPr>
          <p:cNvPr id="14" name="正方形/長方形 13"/>
          <p:cNvSpPr/>
          <p:nvPr/>
        </p:nvSpPr>
        <p:spPr>
          <a:xfrm>
            <a:off x="6234635" y="2936610"/>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a:t>商品</a:t>
            </a:r>
            <a:endParaRPr kumimoji="1" lang="ja-JP" altLang="en-US" u="sng" dirty="0"/>
          </a:p>
        </p:txBody>
      </p:sp>
      <p:sp>
        <p:nvSpPr>
          <p:cNvPr id="15" name="正方形/長方形 14"/>
          <p:cNvSpPr/>
          <p:nvPr/>
        </p:nvSpPr>
        <p:spPr>
          <a:xfrm>
            <a:off x="6262663" y="5174466"/>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a:t>イメージ</a:t>
            </a:r>
            <a:endParaRPr kumimoji="1" lang="ja-JP" altLang="en-US" u="sng" dirty="0"/>
          </a:p>
        </p:txBody>
      </p:sp>
      <p:cxnSp>
        <p:nvCxnSpPr>
          <p:cNvPr id="16" name="直線コネクタ 15"/>
          <p:cNvCxnSpPr>
            <a:stCxn id="4" idx="3"/>
            <a:endCxn id="6" idx="1"/>
          </p:cNvCxnSpPr>
          <p:nvPr/>
        </p:nvCxnSpPr>
        <p:spPr>
          <a:xfrm flipV="1">
            <a:off x="2465010" y="3125533"/>
            <a:ext cx="1040364" cy="1184997"/>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直線コネクタ 16"/>
          <p:cNvCxnSpPr>
            <a:stCxn id="4" idx="3"/>
            <a:endCxn id="5" idx="1"/>
          </p:cNvCxnSpPr>
          <p:nvPr/>
        </p:nvCxnSpPr>
        <p:spPr>
          <a:xfrm>
            <a:off x="2465010" y="4310530"/>
            <a:ext cx="1029348" cy="105082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直線コネクタ 17"/>
          <p:cNvCxnSpPr>
            <a:stCxn id="5" idx="3"/>
            <a:endCxn id="15" idx="1"/>
          </p:cNvCxnSpPr>
          <p:nvPr/>
        </p:nvCxnSpPr>
        <p:spPr>
          <a:xfrm>
            <a:off x="4999012" y="5361350"/>
            <a:ext cx="1263651" cy="2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p:nvPr/>
        </p:nvCxnSpPr>
        <p:spPr>
          <a:xfrm>
            <a:off x="282599" y="4193614"/>
            <a:ext cx="360040" cy="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sp>
        <p:nvSpPr>
          <p:cNvPr id="20" name="テキスト ボックス 19"/>
          <p:cNvSpPr txBox="1"/>
          <p:nvPr/>
        </p:nvSpPr>
        <p:spPr>
          <a:xfrm>
            <a:off x="210590" y="3833575"/>
            <a:ext cx="833017" cy="307777"/>
          </a:xfrm>
          <a:prstGeom prst="rect">
            <a:avLst/>
          </a:prstGeom>
          <a:noFill/>
        </p:spPr>
        <p:txBody>
          <a:bodyPr wrap="square" rtlCol="0">
            <a:spAutoFit/>
          </a:bodyPr>
          <a:lstStyle/>
          <a:p>
            <a:r>
              <a:rPr kumimoji="1" lang="en-US" altLang="ja-JP" sz="1400" dirty="0" smtClean="0"/>
              <a:t>1:</a:t>
            </a:r>
            <a:r>
              <a:rPr kumimoji="1" lang="ja-JP" altLang="en-US" sz="1400" dirty="0" smtClean="0"/>
              <a:t>表示</a:t>
            </a:r>
            <a:r>
              <a:rPr kumimoji="1" lang="en-US" altLang="ja-JP" sz="1400" dirty="0" smtClean="0"/>
              <a:t>()</a:t>
            </a:r>
            <a:endParaRPr kumimoji="1" lang="ja-JP" altLang="en-US" sz="1400" dirty="0"/>
          </a:p>
        </p:txBody>
      </p:sp>
      <p:cxnSp>
        <p:nvCxnSpPr>
          <p:cNvPr id="21" name="直線コネクタ 20"/>
          <p:cNvCxnSpPr/>
          <p:nvPr/>
        </p:nvCxnSpPr>
        <p:spPr>
          <a:xfrm>
            <a:off x="282599" y="4337631"/>
            <a:ext cx="510076" cy="1"/>
          </a:xfrm>
          <a:prstGeom prst="line">
            <a:avLst/>
          </a:prstGeom>
        </p:spPr>
        <p:style>
          <a:lnRef idx="1">
            <a:schemeClr val="accent1"/>
          </a:lnRef>
          <a:fillRef idx="0">
            <a:schemeClr val="accent1"/>
          </a:fillRef>
          <a:effectRef idx="0">
            <a:schemeClr val="accent1"/>
          </a:effectRef>
          <a:fontRef idx="minor">
            <a:schemeClr val="tx1"/>
          </a:fontRef>
        </p:style>
      </p:cxnSp>
      <p:sp>
        <p:nvSpPr>
          <p:cNvPr id="22" name="テキスト ボックス 21"/>
          <p:cNvSpPr txBox="1"/>
          <p:nvPr/>
        </p:nvSpPr>
        <p:spPr>
          <a:xfrm>
            <a:off x="4819103" y="4769679"/>
            <a:ext cx="1584176" cy="307777"/>
          </a:xfrm>
          <a:prstGeom prst="rect">
            <a:avLst/>
          </a:prstGeom>
          <a:noFill/>
        </p:spPr>
        <p:txBody>
          <a:bodyPr wrap="square" rtlCol="0">
            <a:spAutoFit/>
          </a:bodyPr>
          <a:lstStyle/>
          <a:p>
            <a:r>
              <a:rPr lang="en-US" altLang="ja-JP" sz="1400" dirty="0" smtClean="0"/>
              <a:t>3b*[</a:t>
            </a:r>
            <a:r>
              <a:rPr lang="en-US" altLang="ja-JP" sz="1400" dirty="0" err="1" smtClean="0"/>
              <a:t>i</a:t>
            </a:r>
            <a:r>
              <a:rPr lang="en-US" altLang="ja-JP" sz="1400" dirty="0" smtClean="0"/>
              <a:t>=1…n]:</a:t>
            </a:r>
            <a:r>
              <a:rPr lang="ja-JP" altLang="en-US" sz="1400" dirty="0" smtClean="0"/>
              <a:t>表示</a:t>
            </a:r>
            <a:r>
              <a:rPr lang="en-US" altLang="ja-JP" sz="1400" dirty="0" smtClean="0"/>
              <a:t>()</a:t>
            </a:r>
            <a:endParaRPr kumimoji="1" lang="ja-JP" altLang="en-US" sz="1400" dirty="0"/>
          </a:p>
        </p:txBody>
      </p:sp>
      <p:cxnSp>
        <p:nvCxnSpPr>
          <p:cNvPr id="23" name="直線矢印コネクタ 22"/>
          <p:cNvCxnSpPr/>
          <p:nvPr/>
        </p:nvCxnSpPr>
        <p:spPr>
          <a:xfrm>
            <a:off x="5395167" y="2969479"/>
            <a:ext cx="360040" cy="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p:nvPr/>
        </p:nvCxnSpPr>
        <p:spPr>
          <a:xfrm>
            <a:off x="5395167" y="5201727"/>
            <a:ext cx="360040" cy="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sp>
        <p:nvSpPr>
          <p:cNvPr id="25" name="正方形/長方形 24"/>
          <p:cNvSpPr/>
          <p:nvPr/>
        </p:nvSpPr>
        <p:spPr>
          <a:xfrm>
            <a:off x="272454" y="5530310"/>
            <a:ext cx="2377574" cy="369332"/>
          </a:xfrm>
          <a:prstGeom prst="rect">
            <a:avLst/>
          </a:prstGeom>
        </p:spPr>
        <p:txBody>
          <a:bodyPr wrap="none">
            <a:spAutoFit/>
          </a:bodyPr>
          <a:lstStyle/>
          <a:p>
            <a:r>
              <a:rPr lang="en-US" altLang="ja-JP" dirty="0" smtClean="0"/>
              <a:t>2a.2b</a:t>
            </a:r>
            <a:r>
              <a:rPr lang="ja-JP" altLang="en-US" dirty="0" smtClean="0"/>
              <a:t>メッセージ送信後</a:t>
            </a:r>
            <a:endParaRPr lang="ja-JP" altLang="en-US" dirty="0"/>
          </a:p>
        </p:txBody>
      </p:sp>
      <p:cxnSp>
        <p:nvCxnSpPr>
          <p:cNvPr id="27" name="直線コネクタ 26"/>
          <p:cNvCxnSpPr/>
          <p:nvPr/>
        </p:nvCxnSpPr>
        <p:spPr>
          <a:xfrm flipH="1">
            <a:off x="858663" y="5077456"/>
            <a:ext cx="1409081" cy="583083"/>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32" name="正方形/長方形 31"/>
          <p:cNvSpPr/>
          <p:nvPr/>
        </p:nvSpPr>
        <p:spPr>
          <a:xfrm>
            <a:off x="2816314" y="5963450"/>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u="sng" dirty="0" smtClean="0"/>
              <a:t>ボタン</a:t>
            </a:r>
            <a:endParaRPr kumimoji="1" lang="ja-JP" altLang="en-US" u="sng" dirty="0"/>
          </a:p>
        </p:txBody>
      </p:sp>
      <p:sp>
        <p:nvSpPr>
          <p:cNvPr id="33" name="テキスト ボックス 32"/>
          <p:cNvSpPr txBox="1"/>
          <p:nvPr/>
        </p:nvSpPr>
        <p:spPr>
          <a:xfrm rot="2820000">
            <a:off x="1975220" y="5088541"/>
            <a:ext cx="1349615" cy="307777"/>
          </a:xfrm>
          <a:prstGeom prst="rect">
            <a:avLst/>
          </a:prstGeom>
          <a:noFill/>
        </p:spPr>
        <p:txBody>
          <a:bodyPr wrap="square" rtlCol="0">
            <a:spAutoFit/>
          </a:bodyPr>
          <a:lstStyle/>
          <a:p>
            <a:r>
              <a:rPr lang="en-US" altLang="ja-JP" sz="1400" dirty="0" smtClean="0"/>
              <a:t>2a,2b/2:</a:t>
            </a:r>
            <a:r>
              <a:rPr lang="ja-JP" altLang="en-US" sz="1400" dirty="0" smtClean="0"/>
              <a:t>表示</a:t>
            </a:r>
            <a:r>
              <a:rPr lang="en-US" altLang="ja-JP" sz="1400" dirty="0" smtClean="0"/>
              <a:t>()</a:t>
            </a:r>
            <a:endParaRPr kumimoji="1" lang="ja-JP" altLang="en-US" sz="1400" dirty="0"/>
          </a:p>
        </p:txBody>
      </p:sp>
      <p:cxnSp>
        <p:nvCxnSpPr>
          <p:cNvPr id="34" name="直線矢印コネクタ 33"/>
          <p:cNvCxnSpPr>
            <a:stCxn id="4" idx="2"/>
          </p:cNvCxnSpPr>
          <p:nvPr/>
        </p:nvCxnSpPr>
        <p:spPr>
          <a:xfrm>
            <a:off x="1661837" y="4499452"/>
            <a:ext cx="1006815" cy="1205266"/>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9667369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アクティブオブジェクト</a:t>
            </a:r>
            <a:endParaRPr kumimoji="1" lang="ja-JP" altLang="en-US" dirty="0"/>
          </a:p>
        </p:txBody>
      </p:sp>
      <p:sp>
        <p:nvSpPr>
          <p:cNvPr id="3" name="コンテンツ プレースホルダー 2"/>
          <p:cNvSpPr>
            <a:spLocks noGrp="1"/>
          </p:cNvSpPr>
          <p:nvPr>
            <p:ph idx="1"/>
          </p:nvPr>
        </p:nvSpPr>
        <p:spPr>
          <a:xfrm>
            <a:off x="457200" y="1600201"/>
            <a:ext cx="8229600" cy="1684784"/>
          </a:xfrm>
        </p:spPr>
        <p:txBody>
          <a:bodyPr/>
          <a:lstStyle/>
          <a:p>
            <a:r>
              <a:rPr kumimoji="1" lang="ja-JP" altLang="en-US" dirty="0" smtClean="0"/>
              <a:t>アクティブオブジェクトは制御する流れ</a:t>
            </a:r>
            <a:r>
              <a:rPr kumimoji="1" lang="en-US" altLang="ja-JP" dirty="0" smtClean="0"/>
              <a:t>(</a:t>
            </a:r>
            <a:r>
              <a:rPr kumimoji="1" lang="ja-JP" altLang="en-US" dirty="0" smtClean="0"/>
              <a:t>プロセスやスレッド</a:t>
            </a:r>
            <a:r>
              <a:rPr kumimoji="1" lang="en-US" altLang="ja-JP" dirty="0" smtClean="0"/>
              <a:t>)</a:t>
            </a:r>
            <a:r>
              <a:rPr kumimoji="1" lang="ja-JP" altLang="en-US" dirty="0" smtClean="0"/>
              <a:t>を１つ所有し、制御活動を開始して、相互作用の流れを制御するオブジェクト</a:t>
            </a:r>
            <a:endParaRPr kumimoji="1" lang="ja-JP" altLang="en-US" dirty="0"/>
          </a:p>
        </p:txBody>
      </p:sp>
      <p:sp>
        <p:nvSpPr>
          <p:cNvPr id="4" name="正方形/長方形 3"/>
          <p:cNvSpPr/>
          <p:nvPr/>
        </p:nvSpPr>
        <p:spPr>
          <a:xfrm>
            <a:off x="1187622" y="5013175"/>
            <a:ext cx="1606347" cy="377845"/>
          </a:xfrm>
          <a:prstGeom prst="rect">
            <a:avLst/>
          </a:prstGeom>
          <a:ln w="57150"/>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smtClean="0"/>
              <a:t>課長</a:t>
            </a:r>
            <a:endParaRPr kumimoji="1" lang="ja-JP" altLang="en-US" u="sng" dirty="0"/>
          </a:p>
        </p:txBody>
      </p:sp>
      <p:sp>
        <p:nvSpPr>
          <p:cNvPr id="5" name="正方形/長方形 4"/>
          <p:cNvSpPr/>
          <p:nvPr/>
        </p:nvSpPr>
        <p:spPr>
          <a:xfrm>
            <a:off x="5364088" y="3789040"/>
            <a:ext cx="1504654" cy="43204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smtClean="0"/>
              <a:t>社員</a:t>
            </a:r>
            <a:r>
              <a:rPr lang="en-US" altLang="ja-JP" u="sng" dirty="0" smtClean="0"/>
              <a:t>1</a:t>
            </a:r>
            <a:endParaRPr kumimoji="1" lang="ja-JP" altLang="en-US" u="sng" dirty="0"/>
          </a:p>
        </p:txBody>
      </p:sp>
      <p:cxnSp>
        <p:nvCxnSpPr>
          <p:cNvPr id="7" name="直線矢印コネクタ 6"/>
          <p:cNvCxnSpPr/>
          <p:nvPr/>
        </p:nvCxnSpPr>
        <p:spPr>
          <a:xfrm flipV="1">
            <a:off x="3779912" y="4005064"/>
            <a:ext cx="1086297" cy="543902"/>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a:xfrm rot="-1440000">
            <a:off x="3405502" y="3777769"/>
            <a:ext cx="1780385" cy="307777"/>
          </a:xfrm>
          <a:prstGeom prst="rect">
            <a:avLst/>
          </a:prstGeom>
          <a:noFill/>
        </p:spPr>
        <p:txBody>
          <a:bodyPr wrap="square" rtlCol="0">
            <a:spAutoFit/>
          </a:bodyPr>
          <a:lstStyle/>
          <a:p>
            <a:r>
              <a:rPr kumimoji="1" lang="en-US" altLang="ja-JP" sz="1400" dirty="0" smtClean="0"/>
              <a:t>2a:</a:t>
            </a:r>
            <a:r>
              <a:rPr lang="ja-JP" altLang="en-US" sz="1400" dirty="0" smtClean="0"/>
              <a:t>会議室の用意</a:t>
            </a:r>
            <a:endParaRPr kumimoji="1" lang="ja-JP" altLang="en-US" sz="1400" dirty="0"/>
          </a:p>
        </p:txBody>
      </p:sp>
      <p:cxnSp>
        <p:nvCxnSpPr>
          <p:cNvPr id="11" name="直線コネクタ 10"/>
          <p:cNvCxnSpPr>
            <a:stCxn id="4" idx="3"/>
            <a:endCxn id="5" idx="1"/>
          </p:cNvCxnSpPr>
          <p:nvPr/>
        </p:nvCxnSpPr>
        <p:spPr>
          <a:xfrm flipV="1">
            <a:off x="2793969" y="4005064"/>
            <a:ext cx="2570119" cy="1197034"/>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p:nvPr/>
        </p:nvCxnSpPr>
        <p:spPr>
          <a:xfrm flipH="1" flipV="1">
            <a:off x="1763688" y="5589240"/>
            <a:ext cx="2" cy="504058"/>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2123728" y="5661248"/>
            <a:ext cx="1656184" cy="307777"/>
          </a:xfrm>
          <a:prstGeom prst="rect">
            <a:avLst/>
          </a:prstGeom>
          <a:noFill/>
        </p:spPr>
        <p:txBody>
          <a:bodyPr wrap="square" rtlCol="0">
            <a:spAutoFit/>
          </a:bodyPr>
          <a:lstStyle/>
          <a:p>
            <a:r>
              <a:rPr lang="en-US" altLang="ja-JP" sz="1400" dirty="0" smtClean="0"/>
              <a:t>1:</a:t>
            </a:r>
            <a:r>
              <a:rPr lang="ja-JP" altLang="en-US" sz="1400" dirty="0" smtClean="0"/>
              <a:t>トラブル報告</a:t>
            </a:r>
            <a:endParaRPr kumimoji="1" lang="ja-JP" altLang="en-US" sz="1400" dirty="0"/>
          </a:p>
        </p:txBody>
      </p:sp>
      <p:cxnSp>
        <p:nvCxnSpPr>
          <p:cNvPr id="14" name="直線コネクタ 13"/>
          <p:cNvCxnSpPr>
            <a:endCxn id="4" idx="2"/>
          </p:cNvCxnSpPr>
          <p:nvPr/>
        </p:nvCxnSpPr>
        <p:spPr>
          <a:xfrm flipV="1">
            <a:off x="1979712" y="5391020"/>
            <a:ext cx="11084" cy="774284"/>
          </a:xfrm>
          <a:prstGeom prst="line">
            <a:avLst/>
          </a:prstGeom>
        </p:spPr>
        <p:style>
          <a:lnRef idx="1">
            <a:schemeClr val="accent1"/>
          </a:lnRef>
          <a:fillRef idx="0">
            <a:schemeClr val="accent1"/>
          </a:fillRef>
          <a:effectRef idx="0">
            <a:schemeClr val="accent1"/>
          </a:effectRef>
          <a:fontRef idx="minor">
            <a:schemeClr val="tx1"/>
          </a:fontRef>
        </p:style>
      </p:cxnSp>
      <p:sp>
        <p:nvSpPr>
          <p:cNvPr id="19" name="正方形/長方形 18"/>
          <p:cNvSpPr/>
          <p:nvPr/>
        </p:nvSpPr>
        <p:spPr>
          <a:xfrm>
            <a:off x="1187624" y="6165304"/>
            <a:ext cx="1606347"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smtClean="0"/>
              <a:t>顧客</a:t>
            </a:r>
            <a:endParaRPr kumimoji="1" lang="ja-JP" altLang="en-US" u="sng" dirty="0"/>
          </a:p>
        </p:txBody>
      </p:sp>
      <p:sp>
        <p:nvSpPr>
          <p:cNvPr id="22" name="正方形/長方形 21"/>
          <p:cNvSpPr/>
          <p:nvPr/>
        </p:nvSpPr>
        <p:spPr>
          <a:xfrm>
            <a:off x="5364088" y="4941168"/>
            <a:ext cx="1504654" cy="43204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smtClean="0"/>
              <a:t>社員</a:t>
            </a:r>
            <a:r>
              <a:rPr lang="en-US" altLang="ja-JP" u="sng" dirty="0" smtClean="0"/>
              <a:t>2</a:t>
            </a:r>
            <a:endParaRPr kumimoji="1" lang="ja-JP" altLang="en-US" u="sng" dirty="0"/>
          </a:p>
        </p:txBody>
      </p:sp>
      <p:sp>
        <p:nvSpPr>
          <p:cNvPr id="23" name="正方形/長方形 22"/>
          <p:cNvSpPr/>
          <p:nvPr/>
        </p:nvSpPr>
        <p:spPr>
          <a:xfrm>
            <a:off x="5364088" y="6021288"/>
            <a:ext cx="1504654" cy="43204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smtClean="0"/>
              <a:t>社員</a:t>
            </a:r>
            <a:r>
              <a:rPr lang="en-US" altLang="ja-JP" u="sng" dirty="0" smtClean="0"/>
              <a:t>3</a:t>
            </a:r>
            <a:endParaRPr kumimoji="1" lang="ja-JP" altLang="en-US" u="sng" dirty="0"/>
          </a:p>
        </p:txBody>
      </p:sp>
      <p:cxnSp>
        <p:nvCxnSpPr>
          <p:cNvPr id="24" name="直線コネクタ 23"/>
          <p:cNvCxnSpPr>
            <a:stCxn id="4" idx="3"/>
            <a:endCxn id="22" idx="1"/>
          </p:cNvCxnSpPr>
          <p:nvPr/>
        </p:nvCxnSpPr>
        <p:spPr>
          <a:xfrm flipV="1">
            <a:off x="2793969" y="5157192"/>
            <a:ext cx="2570119" cy="44906"/>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直線コネクタ 26"/>
          <p:cNvCxnSpPr>
            <a:stCxn id="4" idx="3"/>
            <a:endCxn id="23" idx="1"/>
          </p:cNvCxnSpPr>
          <p:nvPr/>
        </p:nvCxnSpPr>
        <p:spPr>
          <a:xfrm>
            <a:off x="2793969" y="5202098"/>
            <a:ext cx="2570119" cy="1035214"/>
          </a:xfrm>
          <a:prstGeom prst="line">
            <a:avLst/>
          </a:prstGeom>
        </p:spPr>
        <p:style>
          <a:lnRef idx="1">
            <a:schemeClr val="accent1"/>
          </a:lnRef>
          <a:fillRef idx="0">
            <a:schemeClr val="accent1"/>
          </a:fillRef>
          <a:effectRef idx="0">
            <a:schemeClr val="accent1"/>
          </a:effectRef>
          <a:fontRef idx="minor">
            <a:schemeClr val="tx1"/>
          </a:fontRef>
        </p:style>
      </p:cxnSp>
      <p:sp>
        <p:nvSpPr>
          <p:cNvPr id="31" name="テキスト ボックス 30"/>
          <p:cNvSpPr txBox="1"/>
          <p:nvPr/>
        </p:nvSpPr>
        <p:spPr>
          <a:xfrm>
            <a:off x="3635896" y="4725144"/>
            <a:ext cx="1780385" cy="307777"/>
          </a:xfrm>
          <a:prstGeom prst="rect">
            <a:avLst/>
          </a:prstGeom>
          <a:noFill/>
        </p:spPr>
        <p:txBody>
          <a:bodyPr wrap="square" rtlCol="0">
            <a:spAutoFit/>
          </a:bodyPr>
          <a:lstStyle/>
          <a:p>
            <a:r>
              <a:rPr kumimoji="1" lang="en-US" altLang="ja-JP" sz="1400" dirty="0" smtClean="0"/>
              <a:t>2b:</a:t>
            </a:r>
            <a:r>
              <a:rPr kumimoji="1" lang="ja-JP" altLang="en-US" sz="1400" dirty="0" smtClean="0"/>
              <a:t>書類のコピー</a:t>
            </a:r>
            <a:endParaRPr kumimoji="1" lang="ja-JP" altLang="en-US" sz="1400" dirty="0"/>
          </a:p>
        </p:txBody>
      </p:sp>
      <p:cxnSp>
        <p:nvCxnSpPr>
          <p:cNvPr id="38" name="直線矢印コネクタ 37"/>
          <p:cNvCxnSpPr/>
          <p:nvPr/>
        </p:nvCxnSpPr>
        <p:spPr>
          <a:xfrm>
            <a:off x="3707904" y="5085184"/>
            <a:ext cx="1296144" cy="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42" name="直線矢印コネクタ 41"/>
          <p:cNvCxnSpPr/>
          <p:nvPr/>
        </p:nvCxnSpPr>
        <p:spPr>
          <a:xfrm>
            <a:off x="3923928" y="5589240"/>
            <a:ext cx="1080120" cy="36004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rot="1200000">
            <a:off x="3778859" y="5452375"/>
            <a:ext cx="1780385" cy="307777"/>
          </a:xfrm>
          <a:prstGeom prst="rect">
            <a:avLst/>
          </a:prstGeom>
          <a:noFill/>
        </p:spPr>
        <p:txBody>
          <a:bodyPr wrap="square" rtlCol="0">
            <a:spAutoFit/>
          </a:bodyPr>
          <a:lstStyle/>
          <a:p>
            <a:r>
              <a:rPr kumimoji="1" lang="en-US" altLang="ja-JP" sz="1400" dirty="0" smtClean="0"/>
              <a:t>2c:</a:t>
            </a:r>
            <a:r>
              <a:rPr kumimoji="1" lang="ja-JP" altLang="en-US" sz="1400" dirty="0" smtClean="0"/>
              <a:t>関係者の収集</a:t>
            </a:r>
            <a:endParaRPr kumimoji="1" lang="ja-JP" altLang="en-US" sz="1400" dirty="0"/>
          </a:p>
        </p:txBody>
      </p:sp>
      <p:sp>
        <p:nvSpPr>
          <p:cNvPr id="21" name="正方形/長方形 20"/>
          <p:cNvSpPr/>
          <p:nvPr/>
        </p:nvSpPr>
        <p:spPr>
          <a:xfrm>
            <a:off x="611560" y="4265574"/>
            <a:ext cx="2268570" cy="369332"/>
          </a:xfrm>
          <a:prstGeom prst="rect">
            <a:avLst/>
          </a:prstGeom>
        </p:spPr>
        <p:txBody>
          <a:bodyPr wrap="none">
            <a:spAutoFit/>
          </a:bodyPr>
          <a:lstStyle/>
          <a:p>
            <a:r>
              <a:rPr lang="ja-JP" altLang="en-US" dirty="0"/>
              <a:t>アクティブ</a:t>
            </a:r>
            <a:r>
              <a:rPr lang="ja-JP" altLang="en-US" dirty="0" smtClean="0"/>
              <a:t>オブジェクト</a:t>
            </a:r>
            <a:endParaRPr lang="ja-JP" altLang="en-US" dirty="0"/>
          </a:p>
        </p:txBody>
      </p:sp>
      <p:cxnSp>
        <p:nvCxnSpPr>
          <p:cNvPr id="25" name="直線コネクタ 24"/>
          <p:cNvCxnSpPr>
            <a:endCxn id="4" idx="0"/>
          </p:cNvCxnSpPr>
          <p:nvPr/>
        </p:nvCxnSpPr>
        <p:spPr>
          <a:xfrm>
            <a:off x="1591730" y="4627733"/>
            <a:ext cx="399066" cy="385442"/>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26" name="正方形/長方形 25"/>
          <p:cNvSpPr/>
          <p:nvPr/>
        </p:nvSpPr>
        <p:spPr>
          <a:xfrm>
            <a:off x="7308303" y="4548965"/>
            <a:ext cx="1620497" cy="646331"/>
          </a:xfrm>
          <a:prstGeom prst="rect">
            <a:avLst/>
          </a:prstGeom>
        </p:spPr>
        <p:txBody>
          <a:bodyPr wrap="square">
            <a:spAutoFit/>
          </a:bodyPr>
          <a:lstStyle/>
          <a:p>
            <a:r>
              <a:rPr lang="ja-JP" altLang="en-US" dirty="0" smtClean="0"/>
              <a:t>パッシブ</a:t>
            </a:r>
            <a:endParaRPr lang="en-US" altLang="ja-JP" dirty="0" smtClean="0"/>
          </a:p>
          <a:p>
            <a:r>
              <a:rPr lang="ja-JP" altLang="en-US" dirty="0" smtClean="0"/>
              <a:t>オブジェクト</a:t>
            </a:r>
            <a:endParaRPr lang="ja-JP" altLang="en-US" dirty="0"/>
          </a:p>
        </p:txBody>
      </p:sp>
      <p:sp>
        <p:nvSpPr>
          <p:cNvPr id="10" name="右中かっこ 9"/>
          <p:cNvSpPr/>
          <p:nvPr/>
        </p:nvSpPr>
        <p:spPr>
          <a:xfrm>
            <a:off x="7020272" y="4005064"/>
            <a:ext cx="189735" cy="216024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227039037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74638"/>
            <a:ext cx="8435280" cy="1143000"/>
          </a:xfrm>
        </p:spPr>
        <p:txBody>
          <a:bodyPr>
            <a:normAutofit fontScale="90000"/>
          </a:bodyPr>
          <a:lstStyle/>
          <a:p>
            <a:r>
              <a:rPr kumimoji="1" lang="en-US" altLang="ja-JP" u="sng" dirty="0" smtClean="0"/>
              <a:t>UML1.x </a:t>
            </a:r>
            <a:r>
              <a:rPr kumimoji="1" lang="ja-JP" altLang="en-US" u="sng" dirty="0" smtClean="0"/>
              <a:t>仕様レベルコラボレーション図 </a:t>
            </a:r>
            <a:r>
              <a:rPr kumimoji="1" lang="en-US" altLang="ja-JP" dirty="0" smtClean="0"/>
              <a:t>(-</a:t>
            </a:r>
            <a:r>
              <a:rPr kumimoji="1" lang="ja-JP" altLang="en-US" dirty="0" smtClean="0"/>
              <a:t>アドバンス</a:t>
            </a:r>
            <a:r>
              <a:rPr kumimoji="1" lang="en-US" altLang="ja-JP" dirty="0" smtClean="0"/>
              <a:t>)</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仕様レベルコラボレーション図ではオブジェクト同士の協調関係の中で、定義された役割</a:t>
            </a:r>
            <a:r>
              <a:rPr lang="en-US" altLang="ja-JP" dirty="0" smtClean="0"/>
              <a:t>(</a:t>
            </a:r>
            <a:r>
              <a:rPr lang="ja-JP" altLang="en-US" dirty="0" smtClean="0"/>
              <a:t>ロール</a:t>
            </a:r>
            <a:r>
              <a:rPr lang="en-US" altLang="ja-JP" dirty="0" smtClean="0"/>
              <a:t>)</a:t>
            </a:r>
            <a:r>
              <a:rPr lang="ja-JP" altLang="en-US" dirty="0" smtClean="0"/>
              <a:t>を表現する</a:t>
            </a:r>
            <a:endParaRPr lang="en-US" altLang="ja-JP" dirty="0" smtClean="0"/>
          </a:p>
          <a:p>
            <a:r>
              <a:rPr kumimoji="1" lang="en-US" altLang="ja-JP" dirty="0" smtClean="0"/>
              <a:t>/</a:t>
            </a:r>
            <a:r>
              <a:rPr kumimoji="1" lang="ja-JP" altLang="en-US" dirty="0" smtClean="0"/>
              <a:t>役割</a:t>
            </a:r>
            <a:r>
              <a:rPr kumimoji="1" lang="en-US" altLang="ja-JP" dirty="0" smtClean="0"/>
              <a:t>(</a:t>
            </a:r>
            <a:r>
              <a:rPr kumimoji="1" lang="ja-JP" altLang="en-US" dirty="0" smtClean="0"/>
              <a:t>ロール</a:t>
            </a:r>
            <a:r>
              <a:rPr kumimoji="1" lang="en-US" altLang="ja-JP" dirty="0" smtClean="0"/>
              <a:t>)</a:t>
            </a:r>
            <a:r>
              <a:rPr kumimoji="1" lang="ja-JP" altLang="en-US" dirty="0" smtClean="0"/>
              <a:t>名</a:t>
            </a:r>
            <a:r>
              <a:rPr kumimoji="1" lang="en-US" altLang="ja-JP" dirty="0" smtClean="0"/>
              <a:t>:</a:t>
            </a:r>
            <a:r>
              <a:rPr kumimoji="1" lang="ja-JP" altLang="en-US" dirty="0" smtClean="0"/>
              <a:t>　クラス名</a:t>
            </a:r>
            <a:endParaRPr kumimoji="1" lang="en-US" altLang="ja-JP" dirty="0" smtClean="0"/>
          </a:p>
          <a:p>
            <a:pPr>
              <a:buNone/>
            </a:pPr>
            <a:r>
              <a:rPr lang="en-US" altLang="ja-JP" dirty="0" smtClean="0"/>
              <a:t>    /</a:t>
            </a:r>
            <a:r>
              <a:rPr lang="ja-JP" altLang="en-US" dirty="0" smtClean="0"/>
              <a:t>買い手　　　　　</a:t>
            </a:r>
            <a:r>
              <a:rPr lang="en-US" altLang="ja-JP" dirty="0" smtClean="0"/>
              <a:t> :</a:t>
            </a:r>
            <a:r>
              <a:rPr lang="ja-JP" altLang="en-US" dirty="0" smtClean="0"/>
              <a:t>　会社</a:t>
            </a:r>
            <a:endParaRPr kumimoji="1" lang="ja-JP" altLang="en-US" dirty="0"/>
          </a:p>
        </p:txBody>
      </p:sp>
    </p:spTree>
    <p:extLst>
      <p:ext uri="{BB962C8B-B14F-4D97-AF65-F5344CB8AC3E}">
        <p14:creationId xmlns:p14="http://schemas.microsoft.com/office/powerpoint/2010/main" val="26237397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802579" y="1377186"/>
            <a:ext cx="1512168" cy="53964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a:t>佐藤さん</a:t>
            </a:r>
            <a:endParaRPr kumimoji="1" lang="ja-JP" altLang="en-US" u="sng" dirty="0"/>
          </a:p>
        </p:txBody>
      </p:sp>
      <p:sp>
        <p:nvSpPr>
          <p:cNvPr id="5" name="正方形/長方形 4"/>
          <p:cNvSpPr/>
          <p:nvPr/>
        </p:nvSpPr>
        <p:spPr>
          <a:xfrm>
            <a:off x="2633150" y="1377186"/>
            <a:ext cx="1512168" cy="53964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u="sng" dirty="0" smtClean="0"/>
              <a:t>田中さん</a:t>
            </a:r>
            <a:endParaRPr kumimoji="1" lang="ja-JP" altLang="en-US" u="sng" dirty="0"/>
          </a:p>
        </p:txBody>
      </p:sp>
      <p:sp>
        <p:nvSpPr>
          <p:cNvPr id="6" name="正方形/長方形 5"/>
          <p:cNvSpPr/>
          <p:nvPr/>
        </p:nvSpPr>
        <p:spPr>
          <a:xfrm>
            <a:off x="4331722" y="1377186"/>
            <a:ext cx="1680438" cy="53964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u="sng" dirty="0" smtClean="0"/>
              <a:t>スケジュール帳</a:t>
            </a:r>
            <a:endParaRPr kumimoji="1" lang="ja-JP" altLang="en-US" u="sng" dirty="0"/>
          </a:p>
        </p:txBody>
      </p:sp>
      <p:sp>
        <p:nvSpPr>
          <p:cNvPr id="7" name="正方形/長方形 6"/>
          <p:cNvSpPr/>
          <p:nvPr/>
        </p:nvSpPr>
        <p:spPr>
          <a:xfrm>
            <a:off x="6202230" y="1377186"/>
            <a:ext cx="1512168" cy="53964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u="sng" dirty="0" smtClean="0"/>
              <a:t>会議室</a:t>
            </a:r>
            <a:endParaRPr kumimoji="1" lang="ja-JP" altLang="en-US" u="sng" dirty="0"/>
          </a:p>
        </p:txBody>
      </p:sp>
      <p:sp>
        <p:nvSpPr>
          <p:cNvPr id="8" name="正方形/長方形 7"/>
          <p:cNvSpPr/>
          <p:nvPr/>
        </p:nvSpPr>
        <p:spPr>
          <a:xfrm>
            <a:off x="1475656" y="4966488"/>
            <a:ext cx="1512168" cy="36004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u="sng" dirty="0" smtClean="0"/>
              <a:t>佐藤さん</a:t>
            </a:r>
            <a:endParaRPr kumimoji="1" lang="ja-JP" altLang="en-US" u="sng" dirty="0"/>
          </a:p>
        </p:txBody>
      </p:sp>
      <p:sp>
        <p:nvSpPr>
          <p:cNvPr id="9" name="正方形/長方形 8"/>
          <p:cNvSpPr/>
          <p:nvPr/>
        </p:nvSpPr>
        <p:spPr>
          <a:xfrm>
            <a:off x="4915445" y="4974814"/>
            <a:ext cx="1512168" cy="36004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u="sng" dirty="0" smtClean="0"/>
              <a:t>田中さん</a:t>
            </a:r>
            <a:endParaRPr kumimoji="1" lang="ja-JP" altLang="en-US" u="sng" dirty="0"/>
          </a:p>
        </p:txBody>
      </p:sp>
      <p:sp>
        <p:nvSpPr>
          <p:cNvPr id="10" name="正方形/長方形 9"/>
          <p:cNvSpPr/>
          <p:nvPr/>
        </p:nvSpPr>
        <p:spPr>
          <a:xfrm>
            <a:off x="1475656" y="5919684"/>
            <a:ext cx="1512168" cy="36004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u="sng" dirty="0" smtClean="0"/>
              <a:t>会議室</a:t>
            </a:r>
            <a:endParaRPr kumimoji="1" lang="ja-JP" altLang="en-US" u="sng" dirty="0"/>
          </a:p>
        </p:txBody>
      </p:sp>
      <p:sp>
        <p:nvSpPr>
          <p:cNvPr id="11" name="正方形/長方形 10"/>
          <p:cNvSpPr/>
          <p:nvPr/>
        </p:nvSpPr>
        <p:spPr>
          <a:xfrm>
            <a:off x="4655119" y="5877272"/>
            <a:ext cx="2032820" cy="39604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u="sng" dirty="0" smtClean="0"/>
              <a:t>スケジュール帳</a:t>
            </a:r>
            <a:endParaRPr kumimoji="1" lang="ja-JP" altLang="en-US" u="sng" dirty="0"/>
          </a:p>
        </p:txBody>
      </p:sp>
      <p:cxnSp>
        <p:nvCxnSpPr>
          <p:cNvPr id="13" name="直線コネクタ 12"/>
          <p:cNvCxnSpPr>
            <a:stCxn id="4" idx="2"/>
          </p:cNvCxnSpPr>
          <p:nvPr/>
        </p:nvCxnSpPr>
        <p:spPr>
          <a:xfrm>
            <a:off x="1558663" y="1916832"/>
            <a:ext cx="0" cy="2383207"/>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3389234" y="1909888"/>
            <a:ext cx="0" cy="2383207"/>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5184068" y="1909887"/>
            <a:ext cx="0" cy="2383207"/>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a:off x="6948264" y="1916832"/>
            <a:ext cx="0" cy="2383207"/>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p:nvPr/>
        </p:nvCxnSpPr>
        <p:spPr>
          <a:xfrm>
            <a:off x="1563227" y="2348880"/>
            <a:ext cx="1830571"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p:nvPr/>
        </p:nvCxnSpPr>
        <p:spPr>
          <a:xfrm>
            <a:off x="3389234" y="2852936"/>
            <a:ext cx="1794834"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p:nvPr/>
        </p:nvCxnSpPr>
        <p:spPr>
          <a:xfrm>
            <a:off x="1552592" y="3717032"/>
            <a:ext cx="5405722"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p:nvPr/>
        </p:nvCxnSpPr>
        <p:spPr>
          <a:xfrm flipH="1">
            <a:off x="3378248" y="3003897"/>
            <a:ext cx="1805820"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p:nvPr/>
        </p:nvCxnSpPr>
        <p:spPr>
          <a:xfrm flipH="1">
            <a:off x="1603067" y="3429000"/>
            <a:ext cx="1768300"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27" name="テキスト ボックス 26"/>
          <p:cNvSpPr txBox="1"/>
          <p:nvPr/>
        </p:nvSpPr>
        <p:spPr>
          <a:xfrm>
            <a:off x="1603067" y="1949832"/>
            <a:ext cx="1790731" cy="307777"/>
          </a:xfrm>
          <a:prstGeom prst="rect">
            <a:avLst/>
          </a:prstGeom>
          <a:noFill/>
        </p:spPr>
        <p:txBody>
          <a:bodyPr wrap="square" rtlCol="0">
            <a:spAutoFit/>
          </a:bodyPr>
          <a:lstStyle/>
          <a:p>
            <a:r>
              <a:rPr lang="en-US" altLang="ja-JP" sz="1400" dirty="0" smtClean="0"/>
              <a:t>1.</a:t>
            </a:r>
            <a:r>
              <a:rPr lang="ja-JP" altLang="en-US" sz="1400" dirty="0" smtClean="0"/>
              <a:t>打ち合わせ？</a:t>
            </a:r>
            <a:r>
              <a:rPr lang="en-US" altLang="ja-JP" sz="1400" dirty="0" smtClean="0"/>
              <a:t>(6/1)</a:t>
            </a:r>
            <a:endParaRPr kumimoji="1" lang="ja-JP" altLang="en-US" sz="1400" dirty="0"/>
          </a:p>
        </p:txBody>
      </p:sp>
      <p:sp>
        <p:nvSpPr>
          <p:cNvPr id="28" name="テキスト ボックス 27"/>
          <p:cNvSpPr txBox="1"/>
          <p:nvPr/>
        </p:nvSpPr>
        <p:spPr>
          <a:xfrm>
            <a:off x="3371365" y="2529134"/>
            <a:ext cx="1920715" cy="307777"/>
          </a:xfrm>
          <a:prstGeom prst="rect">
            <a:avLst/>
          </a:prstGeom>
          <a:noFill/>
        </p:spPr>
        <p:txBody>
          <a:bodyPr wrap="square" rtlCol="0">
            <a:spAutoFit/>
          </a:bodyPr>
          <a:lstStyle/>
          <a:p>
            <a:r>
              <a:rPr lang="en-US" altLang="ja-JP" sz="1400" dirty="0" smtClean="0"/>
              <a:t>2.</a:t>
            </a:r>
            <a:r>
              <a:rPr lang="ja-JP" altLang="en-US" sz="1400" dirty="0" smtClean="0"/>
              <a:t>スケジュール？</a:t>
            </a:r>
            <a:r>
              <a:rPr lang="en-US" altLang="ja-JP" sz="1400" dirty="0" smtClean="0"/>
              <a:t>(6/1)</a:t>
            </a:r>
            <a:endParaRPr kumimoji="1" lang="ja-JP" altLang="en-US" sz="1400" dirty="0"/>
          </a:p>
        </p:txBody>
      </p:sp>
      <p:sp>
        <p:nvSpPr>
          <p:cNvPr id="29" name="テキスト ボックス 28"/>
          <p:cNvSpPr txBox="1"/>
          <p:nvPr/>
        </p:nvSpPr>
        <p:spPr>
          <a:xfrm>
            <a:off x="1976084" y="3101489"/>
            <a:ext cx="756084" cy="307777"/>
          </a:xfrm>
          <a:prstGeom prst="rect">
            <a:avLst/>
          </a:prstGeom>
          <a:noFill/>
        </p:spPr>
        <p:txBody>
          <a:bodyPr wrap="square" rtlCol="0">
            <a:spAutoFit/>
          </a:bodyPr>
          <a:lstStyle/>
          <a:p>
            <a:r>
              <a:rPr lang="en-US" altLang="ja-JP" sz="1400" dirty="0" smtClean="0"/>
              <a:t>4.</a:t>
            </a:r>
            <a:r>
              <a:rPr lang="ja-JP" altLang="en-US" sz="1400" dirty="0" smtClean="0"/>
              <a:t>了解</a:t>
            </a:r>
            <a:endParaRPr kumimoji="1" lang="ja-JP" altLang="en-US" sz="1400" dirty="0"/>
          </a:p>
        </p:txBody>
      </p:sp>
      <p:sp>
        <p:nvSpPr>
          <p:cNvPr id="30" name="テキスト ボックス 29"/>
          <p:cNvSpPr txBox="1"/>
          <p:nvPr/>
        </p:nvSpPr>
        <p:spPr>
          <a:xfrm>
            <a:off x="3747998" y="3435945"/>
            <a:ext cx="1167447" cy="307777"/>
          </a:xfrm>
          <a:prstGeom prst="rect">
            <a:avLst/>
          </a:prstGeom>
          <a:noFill/>
        </p:spPr>
        <p:txBody>
          <a:bodyPr wrap="square" rtlCol="0">
            <a:spAutoFit/>
          </a:bodyPr>
          <a:lstStyle/>
          <a:p>
            <a:r>
              <a:rPr lang="en-US" altLang="ja-JP" sz="1400" dirty="0"/>
              <a:t>5</a:t>
            </a:r>
            <a:r>
              <a:rPr lang="en-US" altLang="ja-JP" sz="1400" dirty="0" smtClean="0"/>
              <a:t>.</a:t>
            </a:r>
            <a:r>
              <a:rPr lang="ja-JP" altLang="en-US" sz="1400" dirty="0" smtClean="0"/>
              <a:t>予約</a:t>
            </a:r>
            <a:r>
              <a:rPr lang="en-US" altLang="ja-JP" sz="1400" dirty="0" smtClean="0"/>
              <a:t>(6/1)</a:t>
            </a:r>
            <a:endParaRPr kumimoji="1" lang="ja-JP" altLang="en-US" sz="1400" dirty="0"/>
          </a:p>
        </p:txBody>
      </p:sp>
      <p:cxnSp>
        <p:nvCxnSpPr>
          <p:cNvPr id="32" name="直線矢印コネクタ 31"/>
          <p:cNvCxnSpPr/>
          <p:nvPr/>
        </p:nvCxnSpPr>
        <p:spPr>
          <a:xfrm flipH="1">
            <a:off x="1603067" y="4005064"/>
            <a:ext cx="5345197"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33" name="テキスト ボックス 32"/>
          <p:cNvSpPr txBox="1"/>
          <p:nvPr/>
        </p:nvSpPr>
        <p:spPr>
          <a:xfrm>
            <a:off x="3915460" y="4118908"/>
            <a:ext cx="824003" cy="307777"/>
          </a:xfrm>
          <a:prstGeom prst="rect">
            <a:avLst/>
          </a:prstGeom>
          <a:noFill/>
        </p:spPr>
        <p:txBody>
          <a:bodyPr wrap="square" rtlCol="0">
            <a:spAutoFit/>
          </a:bodyPr>
          <a:lstStyle/>
          <a:p>
            <a:r>
              <a:rPr lang="en-US" altLang="ja-JP" sz="1400" dirty="0" smtClean="0"/>
              <a:t>6.</a:t>
            </a:r>
            <a:r>
              <a:rPr lang="ja-JP" altLang="en-US" sz="1400" dirty="0" smtClean="0"/>
              <a:t>完了</a:t>
            </a:r>
            <a:endParaRPr kumimoji="1" lang="ja-JP" altLang="en-US" sz="1400" dirty="0"/>
          </a:p>
        </p:txBody>
      </p:sp>
      <p:cxnSp>
        <p:nvCxnSpPr>
          <p:cNvPr id="37" name="直線コネクタ 36"/>
          <p:cNvCxnSpPr>
            <a:stCxn id="8" idx="3"/>
            <a:endCxn id="9" idx="1"/>
          </p:cNvCxnSpPr>
          <p:nvPr/>
        </p:nvCxnSpPr>
        <p:spPr>
          <a:xfrm>
            <a:off x="2987824" y="5146508"/>
            <a:ext cx="1927621" cy="8326"/>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9" name="直線コネクタ 38"/>
          <p:cNvCxnSpPr>
            <a:stCxn id="8" idx="2"/>
            <a:endCxn id="10" idx="0"/>
          </p:cNvCxnSpPr>
          <p:nvPr/>
        </p:nvCxnSpPr>
        <p:spPr>
          <a:xfrm>
            <a:off x="2231740" y="5326528"/>
            <a:ext cx="0" cy="593156"/>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1" name="直線コネクタ 40"/>
          <p:cNvCxnSpPr>
            <a:stCxn id="9" idx="2"/>
            <a:endCxn id="11" idx="0"/>
          </p:cNvCxnSpPr>
          <p:nvPr/>
        </p:nvCxnSpPr>
        <p:spPr>
          <a:xfrm>
            <a:off x="5671529" y="5334854"/>
            <a:ext cx="0" cy="542418"/>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5" name="テキスト ボックス 44"/>
          <p:cNvSpPr txBox="1"/>
          <p:nvPr/>
        </p:nvSpPr>
        <p:spPr>
          <a:xfrm>
            <a:off x="3056268" y="4812599"/>
            <a:ext cx="1790731" cy="307777"/>
          </a:xfrm>
          <a:prstGeom prst="rect">
            <a:avLst/>
          </a:prstGeom>
          <a:noFill/>
        </p:spPr>
        <p:txBody>
          <a:bodyPr wrap="square" rtlCol="0">
            <a:spAutoFit/>
          </a:bodyPr>
          <a:lstStyle/>
          <a:p>
            <a:r>
              <a:rPr lang="en-US" altLang="ja-JP" sz="1400" dirty="0" smtClean="0"/>
              <a:t>1.</a:t>
            </a:r>
            <a:r>
              <a:rPr lang="ja-JP" altLang="en-US" sz="1400" dirty="0" smtClean="0"/>
              <a:t>打ち合わせ？</a:t>
            </a:r>
            <a:r>
              <a:rPr lang="en-US" altLang="ja-JP" sz="1400" dirty="0" smtClean="0"/>
              <a:t>(6/1)</a:t>
            </a:r>
            <a:endParaRPr kumimoji="1" lang="ja-JP" altLang="en-US" sz="1400" dirty="0"/>
          </a:p>
        </p:txBody>
      </p:sp>
      <p:sp>
        <p:nvSpPr>
          <p:cNvPr id="46" name="テキスト ボックス 45"/>
          <p:cNvSpPr txBox="1"/>
          <p:nvPr/>
        </p:nvSpPr>
        <p:spPr>
          <a:xfrm>
            <a:off x="5727581" y="5452174"/>
            <a:ext cx="1920715" cy="307777"/>
          </a:xfrm>
          <a:prstGeom prst="rect">
            <a:avLst/>
          </a:prstGeom>
          <a:noFill/>
        </p:spPr>
        <p:txBody>
          <a:bodyPr wrap="square" rtlCol="0">
            <a:spAutoFit/>
          </a:bodyPr>
          <a:lstStyle/>
          <a:p>
            <a:r>
              <a:rPr lang="en-US" altLang="ja-JP" sz="1400" dirty="0" smtClean="0"/>
              <a:t>2.</a:t>
            </a:r>
            <a:r>
              <a:rPr lang="ja-JP" altLang="en-US" sz="1400" dirty="0" smtClean="0"/>
              <a:t>スケジュール？</a:t>
            </a:r>
            <a:r>
              <a:rPr lang="en-US" altLang="ja-JP" sz="1400" dirty="0" smtClean="0"/>
              <a:t>(6/1)</a:t>
            </a:r>
            <a:endParaRPr kumimoji="1" lang="ja-JP" altLang="en-US" sz="1400" dirty="0"/>
          </a:p>
        </p:txBody>
      </p:sp>
      <p:sp>
        <p:nvSpPr>
          <p:cNvPr id="47" name="テキスト ボックス 46"/>
          <p:cNvSpPr txBox="1"/>
          <p:nvPr/>
        </p:nvSpPr>
        <p:spPr>
          <a:xfrm>
            <a:off x="3915460" y="3074440"/>
            <a:ext cx="679986" cy="307777"/>
          </a:xfrm>
          <a:prstGeom prst="rect">
            <a:avLst/>
          </a:prstGeom>
          <a:noFill/>
        </p:spPr>
        <p:txBody>
          <a:bodyPr wrap="square" rtlCol="0">
            <a:spAutoFit/>
          </a:bodyPr>
          <a:lstStyle/>
          <a:p>
            <a:r>
              <a:rPr lang="en-US" altLang="ja-JP" sz="1400" dirty="0" smtClean="0"/>
              <a:t>3.</a:t>
            </a:r>
            <a:r>
              <a:rPr lang="ja-JP" altLang="en-US" sz="1400" dirty="0" smtClean="0"/>
              <a:t>空き</a:t>
            </a:r>
            <a:endParaRPr kumimoji="1" lang="ja-JP" altLang="en-US" sz="1400" dirty="0"/>
          </a:p>
        </p:txBody>
      </p:sp>
      <p:sp>
        <p:nvSpPr>
          <p:cNvPr id="52" name="テキスト ボックス 51"/>
          <p:cNvSpPr txBox="1"/>
          <p:nvPr/>
        </p:nvSpPr>
        <p:spPr>
          <a:xfrm>
            <a:off x="4655119" y="5457834"/>
            <a:ext cx="907121" cy="307777"/>
          </a:xfrm>
          <a:prstGeom prst="rect">
            <a:avLst/>
          </a:prstGeom>
          <a:noFill/>
        </p:spPr>
        <p:txBody>
          <a:bodyPr wrap="square" rtlCol="0">
            <a:spAutoFit/>
          </a:bodyPr>
          <a:lstStyle/>
          <a:p>
            <a:r>
              <a:rPr lang="en-US" altLang="ja-JP" sz="1400" dirty="0" smtClean="0"/>
              <a:t>3.</a:t>
            </a:r>
            <a:r>
              <a:rPr lang="ja-JP" altLang="en-US" sz="1400" dirty="0" smtClean="0"/>
              <a:t>空き</a:t>
            </a:r>
            <a:endParaRPr kumimoji="1" lang="ja-JP" altLang="en-US" sz="1400" dirty="0"/>
          </a:p>
        </p:txBody>
      </p:sp>
      <p:sp>
        <p:nvSpPr>
          <p:cNvPr id="53" name="テキスト ボックス 52"/>
          <p:cNvSpPr txBox="1"/>
          <p:nvPr/>
        </p:nvSpPr>
        <p:spPr>
          <a:xfrm>
            <a:off x="3462055" y="5311093"/>
            <a:ext cx="756084" cy="307777"/>
          </a:xfrm>
          <a:prstGeom prst="rect">
            <a:avLst/>
          </a:prstGeom>
          <a:noFill/>
        </p:spPr>
        <p:txBody>
          <a:bodyPr wrap="square" rtlCol="0">
            <a:spAutoFit/>
          </a:bodyPr>
          <a:lstStyle/>
          <a:p>
            <a:r>
              <a:rPr lang="en-US" altLang="ja-JP" sz="1400" dirty="0" smtClean="0"/>
              <a:t>4.</a:t>
            </a:r>
            <a:r>
              <a:rPr lang="ja-JP" altLang="en-US" sz="1400" dirty="0" smtClean="0"/>
              <a:t>了解</a:t>
            </a:r>
            <a:endParaRPr kumimoji="1" lang="ja-JP" altLang="en-US" sz="1400" dirty="0"/>
          </a:p>
        </p:txBody>
      </p:sp>
      <p:sp>
        <p:nvSpPr>
          <p:cNvPr id="54" name="テキスト ボックス 53"/>
          <p:cNvSpPr txBox="1"/>
          <p:nvPr/>
        </p:nvSpPr>
        <p:spPr>
          <a:xfrm>
            <a:off x="2314747" y="5452173"/>
            <a:ext cx="1167447" cy="307777"/>
          </a:xfrm>
          <a:prstGeom prst="rect">
            <a:avLst/>
          </a:prstGeom>
          <a:noFill/>
        </p:spPr>
        <p:txBody>
          <a:bodyPr wrap="square" rtlCol="0">
            <a:spAutoFit/>
          </a:bodyPr>
          <a:lstStyle/>
          <a:p>
            <a:r>
              <a:rPr lang="en-US" altLang="ja-JP" sz="1400" dirty="0"/>
              <a:t>5</a:t>
            </a:r>
            <a:r>
              <a:rPr lang="en-US" altLang="ja-JP" sz="1400" dirty="0" smtClean="0"/>
              <a:t>.</a:t>
            </a:r>
            <a:r>
              <a:rPr lang="ja-JP" altLang="en-US" sz="1400" dirty="0" smtClean="0"/>
              <a:t>予約</a:t>
            </a:r>
            <a:r>
              <a:rPr lang="en-US" altLang="ja-JP" sz="1400" dirty="0" smtClean="0"/>
              <a:t>(6/1)</a:t>
            </a:r>
            <a:endParaRPr kumimoji="1" lang="ja-JP" altLang="en-US" sz="1400" dirty="0"/>
          </a:p>
        </p:txBody>
      </p:sp>
      <p:sp>
        <p:nvSpPr>
          <p:cNvPr id="55" name="テキスト ボックス 54"/>
          <p:cNvSpPr txBox="1"/>
          <p:nvPr/>
        </p:nvSpPr>
        <p:spPr>
          <a:xfrm>
            <a:off x="1403648" y="5431823"/>
            <a:ext cx="740359" cy="307777"/>
          </a:xfrm>
          <a:prstGeom prst="rect">
            <a:avLst/>
          </a:prstGeom>
          <a:noFill/>
        </p:spPr>
        <p:txBody>
          <a:bodyPr wrap="square" rtlCol="0">
            <a:spAutoFit/>
          </a:bodyPr>
          <a:lstStyle/>
          <a:p>
            <a:r>
              <a:rPr lang="en-US" altLang="ja-JP" sz="1400" dirty="0" smtClean="0"/>
              <a:t>6.</a:t>
            </a:r>
            <a:r>
              <a:rPr lang="ja-JP" altLang="en-US" sz="1400" dirty="0" smtClean="0"/>
              <a:t>完了</a:t>
            </a:r>
            <a:endParaRPr kumimoji="1" lang="ja-JP" altLang="en-US" sz="1400" dirty="0"/>
          </a:p>
        </p:txBody>
      </p:sp>
    </p:spTree>
    <p:extLst>
      <p:ext uri="{BB962C8B-B14F-4D97-AF65-F5344CB8AC3E}">
        <p14:creationId xmlns:p14="http://schemas.microsoft.com/office/powerpoint/2010/main" val="59293889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仕様レベルコラボレーション図の例</a:t>
            </a:r>
            <a:endParaRPr kumimoji="1" lang="ja-JP" altLang="en-US" dirty="0"/>
          </a:p>
        </p:txBody>
      </p:sp>
      <p:sp>
        <p:nvSpPr>
          <p:cNvPr id="3" name="コンテンツ プレースホルダー 2"/>
          <p:cNvSpPr>
            <a:spLocks noGrp="1"/>
          </p:cNvSpPr>
          <p:nvPr>
            <p:ph idx="1"/>
          </p:nvPr>
        </p:nvSpPr>
        <p:spPr>
          <a:xfrm>
            <a:off x="1115616" y="2204863"/>
            <a:ext cx="7571184" cy="504057"/>
          </a:xfrm>
        </p:spPr>
        <p:txBody>
          <a:bodyPr>
            <a:normAutofit fontScale="92500" lnSpcReduction="10000"/>
          </a:bodyPr>
          <a:lstStyle/>
          <a:p>
            <a:pPr>
              <a:buNone/>
            </a:pPr>
            <a:r>
              <a:rPr kumimoji="1" lang="ja-JP" altLang="en-US" dirty="0" smtClean="0"/>
              <a:t>販売活動の協調関係</a:t>
            </a:r>
            <a:endParaRPr kumimoji="1" lang="ja-JP" altLang="en-US" dirty="0"/>
          </a:p>
        </p:txBody>
      </p:sp>
      <p:sp>
        <p:nvSpPr>
          <p:cNvPr id="5" name="正方形/長方形 4"/>
          <p:cNvSpPr/>
          <p:nvPr/>
        </p:nvSpPr>
        <p:spPr>
          <a:xfrm>
            <a:off x="5436096" y="3140968"/>
            <a:ext cx="1504654" cy="43204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t>/</a:t>
            </a:r>
            <a:r>
              <a:rPr lang="ja-JP" altLang="en-US" dirty="0" smtClean="0"/>
              <a:t>売り手</a:t>
            </a:r>
            <a:r>
              <a:rPr lang="en-US" altLang="ja-JP" dirty="0" smtClean="0"/>
              <a:t>:</a:t>
            </a:r>
            <a:r>
              <a:rPr lang="ja-JP" altLang="en-US" dirty="0" smtClean="0"/>
              <a:t>会社</a:t>
            </a:r>
            <a:endParaRPr kumimoji="1" lang="ja-JP" altLang="en-US" dirty="0"/>
          </a:p>
        </p:txBody>
      </p:sp>
      <p:cxnSp>
        <p:nvCxnSpPr>
          <p:cNvPr id="8" name="直線コネクタ 7"/>
          <p:cNvCxnSpPr>
            <a:stCxn id="12" idx="0"/>
            <a:endCxn id="5" idx="1"/>
          </p:cNvCxnSpPr>
          <p:nvPr/>
        </p:nvCxnSpPr>
        <p:spPr>
          <a:xfrm flipV="1">
            <a:off x="1918790" y="3356992"/>
            <a:ext cx="3517306" cy="1656184"/>
          </a:xfrm>
          <a:prstGeom prst="line">
            <a:avLst/>
          </a:prstGeom>
        </p:spPr>
        <p:style>
          <a:lnRef idx="1">
            <a:schemeClr val="accent1"/>
          </a:lnRef>
          <a:fillRef idx="0">
            <a:schemeClr val="accent1"/>
          </a:fillRef>
          <a:effectRef idx="0">
            <a:schemeClr val="accent1"/>
          </a:effectRef>
          <a:fontRef idx="minor">
            <a:schemeClr val="tx1"/>
          </a:fontRef>
        </p:style>
      </p:cxnSp>
      <p:sp>
        <p:nvSpPr>
          <p:cNvPr id="12" name="正方形/長方形 11"/>
          <p:cNvSpPr/>
          <p:nvPr/>
        </p:nvSpPr>
        <p:spPr>
          <a:xfrm>
            <a:off x="1115616" y="5013176"/>
            <a:ext cx="1606347"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dirty="0" smtClean="0"/>
              <a:t>/</a:t>
            </a:r>
            <a:r>
              <a:rPr kumimoji="1" lang="ja-JP" altLang="en-US" dirty="0" smtClean="0"/>
              <a:t>買い手</a:t>
            </a:r>
            <a:r>
              <a:rPr kumimoji="1" lang="en-US" altLang="ja-JP" dirty="0" smtClean="0"/>
              <a:t>:</a:t>
            </a:r>
            <a:r>
              <a:rPr kumimoji="1" lang="ja-JP" altLang="en-US" dirty="0" smtClean="0"/>
              <a:t>会社</a:t>
            </a:r>
            <a:endParaRPr kumimoji="1" lang="ja-JP" altLang="en-US" dirty="0"/>
          </a:p>
        </p:txBody>
      </p:sp>
      <p:sp>
        <p:nvSpPr>
          <p:cNvPr id="13" name="正方形/長方形 12"/>
          <p:cNvSpPr/>
          <p:nvPr/>
        </p:nvSpPr>
        <p:spPr>
          <a:xfrm>
            <a:off x="5436096" y="4941168"/>
            <a:ext cx="1504654" cy="43204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dirty="0" smtClean="0"/>
              <a:t>商品</a:t>
            </a:r>
            <a:endParaRPr kumimoji="1" lang="ja-JP" altLang="en-US" dirty="0"/>
          </a:p>
        </p:txBody>
      </p:sp>
      <p:cxnSp>
        <p:nvCxnSpPr>
          <p:cNvPr id="15" name="直線コネクタ 14"/>
          <p:cNvCxnSpPr>
            <a:stCxn id="12" idx="3"/>
            <a:endCxn id="13" idx="1"/>
          </p:cNvCxnSpPr>
          <p:nvPr/>
        </p:nvCxnSpPr>
        <p:spPr>
          <a:xfrm flipV="1">
            <a:off x="2721963" y="5157192"/>
            <a:ext cx="2714133" cy="44907"/>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直線コネクタ 15"/>
          <p:cNvCxnSpPr>
            <a:stCxn id="5" idx="2"/>
            <a:endCxn id="13" idx="0"/>
          </p:cNvCxnSpPr>
          <p:nvPr/>
        </p:nvCxnSpPr>
        <p:spPr>
          <a:xfrm>
            <a:off x="6188423" y="3573016"/>
            <a:ext cx="0" cy="1368152"/>
          </a:xfrm>
          <a:prstGeom prst="line">
            <a:avLst/>
          </a:prstGeom>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4355976" y="3140968"/>
            <a:ext cx="1080120" cy="307777"/>
          </a:xfrm>
          <a:prstGeom prst="rect">
            <a:avLst/>
          </a:prstGeom>
          <a:noFill/>
        </p:spPr>
        <p:txBody>
          <a:bodyPr wrap="square" rtlCol="0">
            <a:spAutoFit/>
          </a:bodyPr>
          <a:lstStyle/>
          <a:p>
            <a:r>
              <a:rPr kumimoji="1" lang="ja-JP" altLang="en-US" sz="1400" dirty="0" smtClean="0"/>
              <a:t>販売会社</a:t>
            </a:r>
            <a:endParaRPr kumimoji="1" lang="ja-JP" altLang="en-US" sz="1400" dirty="0"/>
          </a:p>
        </p:txBody>
      </p:sp>
      <p:sp>
        <p:nvSpPr>
          <p:cNvPr id="27" name="テキスト ボックス 26"/>
          <p:cNvSpPr txBox="1"/>
          <p:nvPr/>
        </p:nvSpPr>
        <p:spPr>
          <a:xfrm>
            <a:off x="4572000" y="4725144"/>
            <a:ext cx="720080" cy="307777"/>
          </a:xfrm>
          <a:prstGeom prst="rect">
            <a:avLst/>
          </a:prstGeom>
          <a:noFill/>
        </p:spPr>
        <p:txBody>
          <a:bodyPr wrap="square" rtlCol="0">
            <a:spAutoFit/>
          </a:bodyPr>
          <a:lstStyle/>
          <a:p>
            <a:r>
              <a:rPr kumimoji="1" lang="ja-JP" altLang="en-US" sz="1400" dirty="0" smtClean="0"/>
              <a:t>購入者</a:t>
            </a:r>
            <a:endParaRPr kumimoji="1" lang="ja-JP" altLang="en-US" sz="1400" dirty="0"/>
          </a:p>
        </p:txBody>
      </p:sp>
      <p:sp>
        <p:nvSpPr>
          <p:cNvPr id="28" name="テキスト ボックス 27"/>
          <p:cNvSpPr txBox="1"/>
          <p:nvPr/>
        </p:nvSpPr>
        <p:spPr>
          <a:xfrm>
            <a:off x="6372200" y="4509120"/>
            <a:ext cx="720080" cy="307777"/>
          </a:xfrm>
          <a:prstGeom prst="rect">
            <a:avLst/>
          </a:prstGeom>
          <a:noFill/>
        </p:spPr>
        <p:txBody>
          <a:bodyPr wrap="square" rtlCol="0">
            <a:spAutoFit/>
          </a:bodyPr>
          <a:lstStyle/>
          <a:p>
            <a:r>
              <a:rPr lang="ja-JP" altLang="en-US" sz="1400" dirty="0" smtClean="0"/>
              <a:t>販売品</a:t>
            </a:r>
            <a:endParaRPr kumimoji="1" lang="ja-JP" altLang="en-US" sz="1400" dirty="0"/>
          </a:p>
        </p:txBody>
      </p:sp>
      <p:sp>
        <p:nvSpPr>
          <p:cNvPr id="30" name="テキスト ボックス 29"/>
          <p:cNvSpPr txBox="1"/>
          <p:nvPr/>
        </p:nvSpPr>
        <p:spPr>
          <a:xfrm>
            <a:off x="1115616" y="4653136"/>
            <a:ext cx="1080120" cy="307777"/>
          </a:xfrm>
          <a:prstGeom prst="rect">
            <a:avLst/>
          </a:prstGeom>
          <a:noFill/>
        </p:spPr>
        <p:txBody>
          <a:bodyPr wrap="square" rtlCol="0">
            <a:spAutoFit/>
          </a:bodyPr>
          <a:lstStyle/>
          <a:p>
            <a:r>
              <a:rPr kumimoji="1" lang="ja-JP" altLang="en-US" sz="1400" dirty="0" smtClean="0"/>
              <a:t>販売会社</a:t>
            </a:r>
            <a:endParaRPr kumimoji="1" lang="ja-JP" altLang="en-US" sz="1400" dirty="0"/>
          </a:p>
        </p:txBody>
      </p:sp>
      <p:sp>
        <p:nvSpPr>
          <p:cNvPr id="31" name="テキスト ボックス 30"/>
          <p:cNvSpPr txBox="1"/>
          <p:nvPr/>
        </p:nvSpPr>
        <p:spPr>
          <a:xfrm>
            <a:off x="1259630" y="5589240"/>
            <a:ext cx="1656185" cy="523220"/>
          </a:xfrm>
          <a:prstGeom prst="rect">
            <a:avLst/>
          </a:prstGeom>
          <a:noFill/>
        </p:spPr>
        <p:txBody>
          <a:bodyPr wrap="square" rtlCol="0">
            <a:spAutoFit/>
          </a:bodyPr>
          <a:lstStyle/>
          <a:p>
            <a:r>
              <a:rPr kumimoji="1" lang="ja-JP" altLang="en-US" sz="1400" dirty="0" smtClean="0"/>
              <a:t>買い手という役割の会社</a:t>
            </a:r>
            <a:endParaRPr kumimoji="1" lang="ja-JP" altLang="en-US" sz="1400" dirty="0"/>
          </a:p>
        </p:txBody>
      </p:sp>
      <p:sp>
        <p:nvSpPr>
          <p:cNvPr id="32" name="テキスト ボックス 31"/>
          <p:cNvSpPr txBox="1"/>
          <p:nvPr/>
        </p:nvSpPr>
        <p:spPr>
          <a:xfrm>
            <a:off x="6940750" y="3661864"/>
            <a:ext cx="1458710" cy="523220"/>
          </a:xfrm>
          <a:prstGeom prst="rect">
            <a:avLst/>
          </a:prstGeom>
          <a:noFill/>
        </p:spPr>
        <p:txBody>
          <a:bodyPr wrap="square" rtlCol="0">
            <a:spAutoFit/>
          </a:bodyPr>
          <a:lstStyle/>
          <a:p>
            <a:r>
              <a:rPr lang="ja-JP" altLang="en-US" sz="1400" dirty="0" smtClean="0"/>
              <a:t>売り手という役割の会社</a:t>
            </a:r>
            <a:endParaRPr kumimoji="1" lang="ja-JP" altLang="en-US" sz="1400" dirty="0"/>
          </a:p>
        </p:txBody>
      </p:sp>
    </p:spTree>
    <p:extLst>
      <p:ext uri="{BB962C8B-B14F-4D97-AF65-F5344CB8AC3E}">
        <p14:creationId xmlns:p14="http://schemas.microsoft.com/office/powerpoint/2010/main" val="232643553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役割名を入れたインスタンスレベルのコラボレーション図</a:t>
            </a:r>
            <a:endParaRPr kumimoji="1" lang="ja-JP" altLang="en-US" dirty="0"/>
          </a:p>
        </p:txBody>
      </p:sp>
      <p:sp>
        <p:nvSpPr>
          <p:cNvPr id="5" name="コンテンツ プレースホルダー 2"/>
          <p:cNvSpPr>
            <a:spLocks noGrp="1"/>
          </p:cNvSpPr>
          <p:nvPr>
            <p:ph idx="1"/>
          </p:nvPr>
        </p:nvSpPr>
        <p:spPr/>
        <p:txBody>
          <a:bodyPr/>
          <a:lstStyle/>
          <a:p>
            <a:r>
              <a:rPr lang="ja-JP" altLang="en-US" dirty="0" smtClean="0"/>
              <a:t>インスタンスレベルのコラボレーション図</a:t>
            </a:r>
            <a:r>
              <a:rPr lang="ja-JP" altLang="en-US" dirty="0" smtClean="0"/>
              <a:t>に役割名</a:t>
            </a:r>
            <a:r>
              <a:rPr lang="ja-JP" altLang="en-US" dirty="0" smtClean="0"/>
              <a:t>を入れたインスタンスレベルのコラボレーション図がある</a:t>
            </a:r>
            <a:endParaRPr lang="en-US" altLang="ja-JP" dirty="0" smtClean="0"/>
          </a:p>
          <a:p>
            <a:r>
              <a:rPr kumimoji="1" lang="ja-JP" altLang="en-US" dirty="0" smtClean="0"/>
              <a:t>オブジェクト名　</a:t>
            </a:r>
            <a:r>
              <a:rPr kumimoji="1" lang="en-US" altLang="ja-JP" dirty="0" smtClean="0"/>
              <a:t>/</a:t>
            </a:r>
            <a:r>
              <a:rPr kumimoji="1" lang="ja-JP" altLang="en-US" dirty="0" smtClean="0"/>
              <a:t>役割</a:t>
            </a:r>
            <a:r>
              <a:rPr kumimoji="1" lang="en-US" altLang="ja-JP" dirty="0" smtClean="0"/>
              <a:t>(</a:t>
            </a:r>
            <a:r>
              <a:rPr kumimoji="1" lang="ja-JP" altLang="en-US" dirty="0" smtClean="0"/>
              <a:t>ロール</a:t>
            </a:r>
            <a:r>
              <a:rPr kumimoji="1" lang="en-US" altLang="ja-JP" dirty="0" smtClean="0"/>
              <a:t>)</a:t>
            </a:r>
            <a:r>
              <a:rPr kumimoji="1" lang="ja-JP" altLang="en-US" dirty="0" smtClean="0"/>
              <a:t>名</a:t>
            </a:r>
            <a:r>
              <a:rPr kumimoji="1" lang="en-US" altLang="ja-JP" dirty="0" smtClean="0"/>
              <a:t>:</a:t>
            </a:r>
            <a:r>
              <a:rPr kumimoji="1" lang="ja-JP" altLang="en-US" dirty="0" smtClean="0"/>
              <a:t>　クラス名</a:t>
            </a:r>
            <a:endParaRPr kumimoji="1" lang="en-US" altLang="ja-JP" dirty="0" smtClean="0"/>
          </a:p>
          <a:p>
            <a:pPr>
              <a:buNone/>
            </a:pPr>
            <a:r>
              <a:rPr lang="en-US" altLang="ja-JP" dirty="0" smtClean="0"/>
              <a:t>   A</a:t>
            </a:r>
            <a:r>
              <a:rPr lang="ja-JP" altLang="en-US" dirty="0" smtClean="0"/>
              <a:t>会社　　　　　　</a:t>
            </a:r>
            <a:r>
              <a:rPr lang="en-US" altLang="ja-JP" dirty="0" smtClean="0"/>
              <a:t> /</a:t>
            </a:r>
            <a:r>
              <a:rPr lang="ja-JP" altLang="en-US" dirty="0"/>
              <a:t>売り</a:t>
            </a:r>
            <a:r>
              <a:rPr lang="ja-JP" altLang="en-US" dirty="0" smtClean="0"/>
              <a:t>手　　　　　</a:t>
            </a:r>
            <a:r>
              <a:rPr lang="en-US" altLang="ja-JP" dirty="0" smtClean="0"/>
              <a:t> :</a:t>
            </a:r>
            <a:r>
              <a:rPr lang="ja-JP" altLang="en-US" dirty="0" smtClean="0"/>
              <a:t>　会社</a:t>
            </a:r>
            <a:endParaRPr kumimoji="1" lang="ja-JP" altLang="en-US" dirty="0"/>
          </a:p>
        </p:txBody>
      </p:sp>
    </p:spTree>
    <p:extLst>
      <p:ext uri="{BB962C8B-B14F-4D97-AF65-F5344CB8AC3E}">
        <p14:creationId xmlns:p14="http://schemas.microsoft.com/office/powerpoint/2010/main" val="209264334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役割を付けたインスタンスレベルの</a:t>
            </a:r>
            <a:r>
              <a:rPr lang="en-US" altLang="ja-JP" dirty="0" smtClean="0"/>
              <a:t/>
            </a:r>
            <a:br>
              <a:rPr lang="en-US" altLang="ja-JP" dirty="0" smtClean="0"/>
            </a:br>
            <a:r>
              <a:rPr lang="ja-JP" altLang="en-US" dirty="0" smtClean="0"/>
              <a:t>コラボレーション図の</a:t>
            </a:r>
            <a:r>
              <a:rPr lang="ja-JP" altLang="en-US" dirty="0"/>
              <a:t>例</a:t>
            </a:r>
            <a:endParaRPr kumimoji="1" lang="ja-JP" altLang="en-US" dirty="0"/>
          </a:p>
        </p:txBody>
      </p:sp>
      <p:sp>
        <p:nvSpPr>
          <p:cNvPr id="4" name="正方形/長方形 3"/>
          <p:cNvSpPr/>
          <p:nvPr/>
        </p:nvSpPr>
        <p:spPr>
          <a:xfrm>
            <a:off x="5275956" y="2970820"/>
            <a:ext cx="2192487" cy="64807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u="sng" dirty="0" smtClean="0"/>
              <a:t>A</a:t>
            </a:r>
            <a:r>
              <a:rPr lang="ja-JP" altLang="en-US" u="sng" dirty="0" smtClean="0"/>
              <a:t>会社</a:t>
            </a:r>
            <a:r>
              <a:rPr lang="en-US" altLang="ja-JP" u="sng" dirty="0" smtClean="0"/>
              <a:t>/</a:t>
            </a:r>
            <a:r>
              <a:rPr lang="ja-JP" altLang="en-US" u="sng" dirty="0" smtClean="0"/>
              <a:t>売り手</a:t>
            </a:r>
            <a:r>
              <a:rPr lang="en-US" altLang="ja-JP" u="sng" dirty="0" smtClean="0"/>
              <a:t>:</a:t>
            </a:r>
            <a:r>
              <a:rPr lang="ja-JP" altLang="en-US" u="sng" dirty="0" smtClean="0"/>
              <a:t>会社</a:t>
            </a:r>
            <a:endParaRPr kumimoji="1" lang="ja-JP" altLang="en-US" u="sng" dirty="0"/>
          </a:p>
        </p:txBody>
      </p:sp>
      <p:sp>
        <p:nvSpPr>
          <p:cNvPr id="6" name="正方形/長方形 5"/>
          <p:cNvSpPr/>
          <p:nvPr/>
        </p:nvSpPr>
        <p:spPr>
          <a:xfrm>
            <a:off x="683568" y="4960913"/>
            <a:ext cx="2088232" cy="55631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u="sng" dirty="0" smtClean="0"/>
              <a:t>B</a:t>
            </a:r>
            <a:r>
              <a:rPr kumimoji="1" lang="ja-JP" altLang="en-US" u="sng" dirty="0" smtClean="0"/>
              <a:t>会社</a:t>
            </a:r>
            <a:r>
              <a:rPr kumimoji="1" lang="en-US" altLang="ja-JP" u="sng" dirty="0" smtClean="0"/>
              <a:t>/</a:t>
            </a:r>
            <a:r>
              <a:rPr kumimoji="1" lang="ja-JP" altLang="en-US" u="sng" dirty="0" smtClean="0"/>
              <a:t>買い手</a:t>
            </a:r>
            <a:r>
              <a:rPr kumimoji="1" lang="en-US" altLang="ja-JP" u="sng" dirty="0" smtClean="0"/>
              <a:t>:</a:t>
            </a:r>
            <a:r>
              <a:rPr kumimoji="1" lang="ja-JP" altLang="en-US" u="sng" dirty="0" smtClean="0"/>
              <a:t>会社</a:t>
            </a:r>
            <a:endParaRPr kumimoji="1" lang="ja-JP" altLang="en-US" u="sng" dirty="0"/>
          </a:p>
        </p:txBody>
      </p:sp>
      <p:sp>
        <p:nvSpPr>
          <p:cNvPr id="7" name="正方形/長方形 6"/>
          <p:cNvSpPr/>
          <p:nvPr/>
        </p:nvSpPr>
        <p:spPr>
          <a:xfrm>
            <a:off x="5619873" y="5032921"/>
            <a:ext cx="1504654" cy="43204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smtClean="0"/>
              <a:t>商品</a:t>
            </a:r>
            <a:endParaRPr kumimoji="1" lang="ja-JP" altLang="en-US" u="sng" dirty="0"/>
          </a:p>
        </p:txBody>
      </p:sp>
      <p:cxnSp>
        <p:nvCxnSpPr>
          <p:cNvPr id="8" name="直線コネクタ 7"/>
          <p:cNvCxnSpPr>
            <a:stCxn id="6" idx="3"/>
            <a:endCxn id="7" idx="1"/>
          </p:cNvCxnSpPr>
          <p:nvPr/>
        </p:nvCxnSpPr>
        <p:spPr>
          <a:xfrm>
            <a:off x="2771800" y="5239073"/>
            <a:ext cx="2848073" cy="9872"/>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a:off x="6372198" y="3605769"/>
            <a:ext cx="1" cy="1472733"/>
          </a:xfrm>
          <a:prstGeom prst="line">
            <a:avLst/>
          </a:prstGeom>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3923928" y="4773132"/>
            <a:ext cx="936104" cy="307777"/>
          </a:xfrm>
          <a:prstGeom prst="rect">
            <a:avLst/>
          </a:prstGeom>
          <a:noFill/>
        </p:spPr>
        <p:txBody>
          <a:bodyPr wrap="square" rtlCol="0">
            <a:spAutoFit/>
          </a:bodyPr>
          <a:lstStyle/>
          <a:p>
            <a:r>
              <a:rPr kumimoji="1" lang="en-US" altLang="ja-JP" sz="1400" dirty="0" smtClean="0"/>
              <a:t>1</a:t>
            </a:r>
            <a:r>
              <a:rPr kumimoji="1" lang="ja-JP" altLang="en-US" sz="1400" dirty="0" smtClean="0"/>
              <a:t>：</a:t>
            </a:r>
            <a:r>
              <a:rPr kumimoji="1" lang="ja-JP" altLang="en-US" sz="1400" dirty="0" smtClean="0"/>
              <a:t>購入</a:t>
            </a:r>
            <a:r>
              <a:rPr kumimoji="1" lang="en-US" altLang="ja-JP" sz="1400" dirty="0" smtClean="0"/>
              <a:t>()</a:t>
            </a:r>
            <a:endParaRPr kumimoji="1" lang="ja-JP" altLang="en-US" sz="1400" dirty="0"/>
          </a:p>
        </p:txBody>
      </p:sp>
      <p:sp>
        <p:nvSpPr>
          <p:cNvPr id="12" name="テキスト ボックス 11"/>
          <p:cNvSpPr txBox="1"/>
          <p:nvPr/>
        </p:nvSpPr>
        <p:spPr>
          <a:xfrm>
            <a:off x="6372200" y="4509120"/>
            <a:ext cx="1728192" cy="307777"/>
          </a:xfrm>
          <a:prstGeom prst="rect">
            <a:avLst/>
          </a:prstGeom>
          <a:noFill/>
        </p:spPr>
        <p:txBody>
          <a:bodyPr wrap="square" rtlCol="0">
            <a:spAutoFit/>
          </a:bodyPr>
          <a:lstStyle/>
          <a:p>
            <a:r>
              <a:rPr lang="en-US" altLang="ja-JP" sz="1400" dirty="0" smtClean="0"/>
              <a:t>2:</a:t>
            </a:r>
            <a:r>
              <a:rPr lang="ja-JP" altLang="en-US" sz="1400" dirty="0" smtClean="0"/>
              <a:t>販売会社名取</a:t>
            </a:r>
            <a:r>
              <a:rPr lang="ja-JP" altLang="en-US" sz="1400" dirty="0" smtClean="0"/>
              <a:t>得</a:t>
            </a:r>
            <a:r>
              <a:rPr lang="en-US" altLang="ja-JP" sz="1400" dirty="0" smtClean="0"/>
              <a:t>()</a:t>
            </a:r>
            <a:endParaRPr kumimoji="1" lang="ja-JP" altLang="en-US" sz="1400" dirty="0"/>
          </a:p>
        </p:txBody>
      </p:sp>
      <p:cxnSp>
        <p:nvCxnSpPr>
          <p:cNvPr id="25" name="直線矢印コネクタ 24"/>
          <p:cNvCxnSpPr/>
          <p:nvPr/>
        </p:nvCxnSpPr>
        <p:spPr>
          <a:xfrm>
            <a:off x="3707904" y="5085184"/>
            <a:ext cx="1296144" cy="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p:nvPr/>
        </p:nvCxnSpPr>
        <p:spPr>
          <a:xfrm flipV="1">
            <a:off x="6267945" y="4005064"/>
            <a:ext cx="0" cy="80196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829099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相互作用参加者の比較</a:t>
            </a:r>
            <a:endParaRPr kumimoji="1" lang="ja-JP" altLang="en-US" dirty="0"/>
          </a:p>
        </p:txBody>
      </p:sp>
      <p:sp>
        <p:nvSpPr>
          <p:cNvPr id="3" name="コンテンツ プレースホルダー 2"/>
          <p:cNvSpPr>
            <a:spLocks noGrp="1"/>
          </p:cNvSpPr>
          <p:nvPr>
            <p:ph idx="1"/>
          </p:nvPr>
        </p:nvSpPr>
        <p:spPr>
          <a:xfrm>
            <a:off x="467544" y="1268760"/>
            <a:ext cx="8229600" cy="5400600"/>
          </a:xfrm>
        </p:spPr>
        <p:txBody>
          <a:bodyPr>
            <a:normAutofit lnSpcReduction="10000"/>
          </a:bodyPr>
          <a:lstStyle/>
          <a:p>
            <a:r>
              <a:rPr kumimoji="1" lang="en-US" altLang="ja-JP" sz="2800" dirty="0" smtClean="0"/>
              <a:t>UML1.x</a:t>
            </a:r>
            <a:r>
              <a:rPr kumimoji="1" lang="ja-JP" altLang="en-US" sz="2800" dirty="0" smtClean="0"/>
              <a:t>のインスタンスレベルのオブジェクトは、下線を引き、</a:t>
            </a:r>
            <a:endParaRPr lang="en-US" altLang="ja-JP" sz="2800" dirty="0" smtClean="0"/>
          </a:p>
          <a:p>
            <a:endParaRPr kumimoji="1" lang="en-US" altLang="ja-JP" sz="2800" dirty="0" smtClean="0"/>
          </a:p>
          <a:p>
            <a:pPr marL="0" indent="0">
              <a:buNone/>
            </a:pPr>
            <a:r>
              <a:rPr lang="ja-JP" altLang="en-US" sz="2800" dirty="0" smtClean="0"/>
              <a:t>と表記するが、</a:t>
            </a:r>
            <a:endParaRPr lang="en-US" altLang="ja-JP" sz="2800" dirty="0" smtClean="0"/>
          </a:p>
          <a:p>
            <a:r>
              <a:rPr kumimoji="1" lang="ja-JP" altLang="en-US" sz="2800" dirty="0" smtClean="0"/>
              <a:t>仕様レベルのオブジェクトは下線を引かず、</a:t>
            </a:r>
            <a:endParaRPr kumimoji="1" lang="en-US" altLang="ja-JP" sz="2800" dirty="0" smtClean="0"/>
          </a:p>
          <a:p>
            <a:endParaRPr lang="en-US" altLang="ja-JP" sz="2800" dirty="0" smtClean="0"/>
          </a:p>
          <a:p>
            <a:pPr marL="0" indent="0">
              <a:buNone/>
            </a:pPr>
            <a:r>
              <a:rPr kumimoji="1" lang="ja-JP" altLang="en-US" sz="2800" dirty="0" smtClean="0"/>
              <a:t>と表記する。</a:t>
            </a:r>
            <a:endParaRPr kumimoji="1" lang="en-US" altLang="ja-JP" sz="2800" dirty="0" smtClean="0"/>
          </a:p>
          <a:p>
            <a:r>
              <a:rPr lang="en-US" altLang="ja-JP" sz="2800" dirty="0" smtClean="0"/>
              <a:t>UML2.</a:t>
            </a:r>
            <a:r>
              <a:rPr lang="ja-JP" altLang="en-US" sz="2800" dirty="0" err="1" smtClean="0"/>
              <a:t>ｘ</a:t>
            </a:r>
            <a:r>
              <a:rPr lang="ja-JP" altLang="en-US" sz="2800" dirty="0" smtClean="0"/>
              <a:t>のライフラインは</a:t>
            </a:r>
            <a:r>
              <a:rPr lang="en-US" altLang="ja-JP" sz="2800" dirty="0" smtClean="0"/>
              <a:t>UML1.x</a:t>
            </a:r>
            <a:r>
              <a:rPr lang="ja-JP" altLang="en-US" sz="2800" dirty="0" smtClean="0"/>
              <a:t>の仕様レベルのオブジェクト同様に下線を引かないが、</a:t>
            </a:r>
            <a:endParaRPr lang="en-US" altLang="ja-JP" sz="2800" dirty="0" smtClean="0"/>
          </a:p>
          <a:p>
            <a:endParaRPr lang="en-US" altLang="ja-JP" sz="2800" dirty="0" smtClean="0"/>
          </a:p>
          <a:p>
            <a:pPr marL="0" indent="0">
              <a:buNone/>
            </a:pPr>
            <a:r>
              <a:rPr lang="ja-JP" altLang="en-US" sz="2800" dirty="0" smtClean="0"/>
              <a:t>と表記し、　“</a:t>
            </a:r>
            <a:r>
              <a:rPr lang="en-US" altLang="ja-JP" sz="2800" dirty="0" smtClean="0"/>
              <a:t>/</a:t>
            </a:r>
            <a:r>
              <a:rPr lang="ja-JP" altLang="en-US" sz="2800" dirty="0" smtClean="0"/>
              <a:t>”　はつけない</a:t>
            </a:r>
            <a:endParaRPr lang="en-US" altLang="ja-JP" sz="2800" dirty="0" smtClean="0"/>
          </a:p>
        </p:txBody>
      </p:sp>
      <p:sp>
        <p:nvSpPr>
          <p:cNvPr id="4" name="正方形/長方形 3"/>
          <p:cNvSpPr/>
          <p:nvPr/>
        </p:nvSpPr>
        <p:spPr>
          <a:xfrm>
            <a:off x="971600" y="2132856"/>
            <a:ext cx="2520280"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u="sng" dirty="0" smtClean="0"/>
              <a:t>オブジェクト名</a:t>
            </a:r>
            <a:r>
              <a:rPr kumimoji="1" lang="en-US" altLang="ja-JP" u="sng" dirty="0" smtClean="0"/>
              <a:t>:</a:t>
            </a:r>
            <a:r>
              <a:rPr kumimoji="1" lang="ja-JP" altLang="en-US" u="sng" dirty="0" smtClean="0"/>
              <a:t>クラス名</a:t>
            </a:r>
            <a:endParaRPr kumimoji="1" lang="ja-JP" altLang="en-US" u="sng" dirty="0"/>
          </a:p>
        </p:txBody>
      </p:sp>
      <p:sp>
        <p:nvSpPr>
          <p:cNvPr id="5" name="正方形/長方形 4"/>
          <p:cNvSpPr/>
          <p:nvPr/>
        </p:nvSpPr>
        <p:spPr>
          <a:xfrm>
            <a:off x="899592" y="3573016"/>
            <a:ext cx="2808312"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dirty="0" smtClean="0"/>
              <a:t>/</a:t>
            </a:r>
            <a:r>
              <a:rPr kumimoji="1" lang="ja-JP" altLang="en-US" dirty="0" smtClean="0"/>
              <a:t>役割</a:t>
            </a:r>
            <a:r>
              <a:rPr kumimoji="1" lang="en-US" altLang="ja-JP" dirty="0" smtClean="0"/>
              <a:t>(</a:t>
            </a:r>
            <a:r>
              <a:rPr kumimoji="1" lang="ja-JP" altLang="en-US" dirty="0" smtClean="0"/>
              <a:t>ロール</a:t>
            </a:r>
            <a:r>
              <a:rPr kumimoji="1" lang="en-US" altLang="ja-JP" dirty="0" smtClean="0"/>
              <a:t>)</a:t>
            </a:r>
            <a:r>
              <a:rPr kumimoji="1" lang="ja-JP" altLang="en-US" dirty="0" smtClean="0"/>
              <a:t>名</a:t>
            </a:r>
            <a:r>
              <a:rPr kumimoji="1" lang="en-US" altLang="ja-JP" dirty="0" smtClean="0"/>
              <a:t>:</a:t>
            </a:r>
            <a:r>
              <a:rPr kumimoji="1" lang="ja-JP" altLang="en-US" dirty="0" smtClean="0"/>
              <a:t>クラス名</a:t>
            </a:r>
            <a:endParaRPr kumimoji="1" lang="ja-JP" altLang="en-US" dirty="0"/>
          </a:p>
        </p:txBody>
      </p:sp>
      <p:sp>
        <p:nvSpPr>
          <p:cNvPr id="6" name="正方形/長方形 5"/>
          <p:cNvSpPr/>
          <p:nvPr/>
        </p:nvSpPr>
        <p:spPr>
          <a:xfrm>
            <a:off x="971600" y="5301208"/>
            <a:ext cx="2808312"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dirty="0" smtClean="0"/>
              <a:t>役割</a:t>
            </a:r>
            <a:r>
              <a:rPr kumimoji="1" lang="en-US" altLang="ja-JP" dirty="0" smtClean="0"/>
              <a:t>(</a:t>
            </a:r>
            <a:r>
              <a:rPr kumimoji="1" lang="ja-JP" altLang="en-US" dirty="0" smtClean="0"/>
              <a:t>ロール</a:t>
            </a:r>
            <a:r>
              <a:rPr kumimoji="1" lang="en-US" altLang="ja-JP" dirty="0" smtClean="0"/>
              <a:t>)</a:t>
            </a:r>
            <a:r>
              <a:rPr kumimoji="1" lang="ja-JP" altLang="en-US" dirty="0" smtClean="0"/>
              <a:t>名</a:t>
            </a:r>
            <a:r>
              <a:rPr kumimoji="1" lang="en-US" altLang="ja-JP" dirty="0" smtClean="0"/>
              <a:t>:</a:t>
            </a:r>
            <a:r>
              <a:rPr kumimoji="1" lang="ja-JP" altLang="en-US" dirty="0" smtClean="0"/>
              <a:t>クラス名</a:t>
            </a:r>
            <a:endParaRPr kumimoji="1" lang="ja-JP" altLang="en-US" dirty="0"/>
          </a:p>
        </p:txBody>
      </p:sp>
    </p:spTree>
    <p:extLst>
      <p:ext uri="{BB962C8B-B14F-4D97-AF65-F5344CB8AC3E}">
        <p14:creationId xmlns:p14="http://schemas.microsoft.com/office/powerpoint/2010/main" val="360458248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403648" y="1916832"/>
            <a:ext cx="2736304" cy="80989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smtClean="0"/>
              <a:t>オブジェクト名</a:t>
            </a:r>
            <a:r>
              <a:rPr kumimoji="1" lang="en-US" altLang="ja-JP" u="sng" dirty="0" smtClean="0"/>
              <a:t>:</a:t>
            </a:r>
            <a:r>
              <a:rPr lang="ja-JP" altLang="en-US" u="sng" dirty="0" smtClean="0"/>
              <a:t>クラス名</a:t>
            </a:r>
            <a:endParaRPr kumimoji="1" lang="ja-JP" altLang="en-US" u="sng" dirty="0"/>
          </a:p>
        </p:txBody>
      </p:sp>
      <p:sp>
        <p:nvSpPr>
          <p:cNvPr id="6" name="正方形/長方形 5"/>
          <p:cNvSpPr/>
          <p:nvPr/>
        </p:nvSpPr>
        <p:spPr>
          <a:xfrm>
            <a:off x="4644008" y="1916832"/>
            <a:ext cx="2736304" cy="80989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t>/</a:t>
            </a:r>
            <a:r>
              <a:rPr lang="ja-JP" altLang="en-US" dirty="0" smtClean="0"/>
              <a:t>役割</a:t>
            </a:r>
            <a:r>
              <a:rPr lang="en-US" altLang="ja-JP" dirty="0" smtClean="0"/>
              <a:t>(</a:t>
            </a:r>
            <a:r>
              <a:rPr lang="ja-JP" altLang="en-US" dirty="0" smtClean="0"/>
              <a:t>ロール</a:t>
            </a:r>
            <a:r>
              <a:rPr lang="en-US" altLang="ja-JP" dirty="0" smtClean="0"/>
              <a:t>)</a:t>
            </a:r>
            <a:r>
              <a:rPr lang="ja-JP" altLang="en-US" dirty="0" smtClean="0"/>
              <a:t>名</a:t>
            </a:r>
            <a:r>
              <a:rPr kumimoji="1" lang="en-US" altLang="ja-JP" dirty="0" smtClean="0"/>
              <a:t>:</a:t>
            </a:r>
            <a:r>
              <a:rPr lang="ja-JP" altLang="en-US" dirty="0" smtClean="0"/>
              <a:t>クラス名</a:t>
            </a:r>
            <a:endParaRPr kumimoji="1" lang="ja-JP" altLang="en-US" dirty="0"/>
          </a:p>
        </p:txBody>
      </p:sp>
      <p:sp>
        <p:nvSpPr>
          <p:cNvPr id="7" name="テキスト ボックス 6"/>
          <p:cNvSpPr txBox="1"/>
          <p:nvPr/>
        </p:nvSpPr>
        <p:spPr>
          <a:xfrm>
            <a:off x="1547664" y="1340768"/>
            <a:ext cx="2808312" cy="307777"/>
          </a:xfrm>
          <a:prstGeom prst="rect">
            <a:avLst/>
          </a:prstGeom>
          <a:noFill/>
        </p:spPr>
        <p:txBody>
          <a:bodyPr wrap="square" rtlCol="0">
            <a:spAutoFit/>
          </a:bodyPr>
          <a:lstStyle/>
          <a:p>
            <a:r>
              <a:rPr lang="ja-JP" altLang="en-US" sz="1400" dirty="0" smtClean="0"/>
              <a:t>インスタンスレベルのオブジェクト</a:t>
            </a:r>
            <a:endParaRPr kumimoji="1" lang="ja-JP" altLang="en-US" sz="1400" dirty="0"/>
          </a:p>
        </p:txBody>
      </p:sp>
      <p:sp>
        <p:nvSpPr>
          <p:cNvPr id="8" name="テキスト ボックス 7"/>
          <p:cNvSpPr txBox="1"/>
          <p:nvPr/>
        </p:nvSpPr>
        <p:spPr>
          <a:xfrm>
            <a:off x="4968044" y="1340767"/>
            <a:ext cx="2376264" cy="307777"/>
          </a:xfrm>
          <a:prstGeom prst="rect">
            <a:avLst/>
          </a:prstGeom>
          <a:noFill/>
        </p:spPr>
        <p:txBody>
          <a:bodyPr wrap="square" rtlCol="0">
            <a:spAutoFit/>
          </a:bodyPr>
          <a:lstStyle/>
          <a:p>
            <a:r>
              <a:rPr lang="ja-JP" altLang="en-US" sz="1400" dirty="0" smtClean="0"/>
              <a:t>仕様レベルのオブジェクト</a:t>
            </a:r>
            <a:endParaRPr kumimoji="1" lang="ja-JP" altLang="en-US" sz="1400" dirty="0"/>
          </a:p>
        </p:txBody>
      </p:sp>
      <p:sp>
        <p:nvSpPr>
          <p:cNvPr id="9" name="正方形/長方形 8"/>
          <p:cNvSpPr/>
          <p:nvPr/>
        </p:nvSpPr>
        <p:spPr>
          <a:xfrm>
            <a:off x="3059832" y="4725144"/>
            <a:ext cx="2736304" cy="80989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dirty="0"/>
              <a:t>役割</a:t>
            </a:r>
            <a:r>
              <a:rPr lang="en-US" altLang="ja-JP" dirty="0"/>
              <a:t>(</a:t>
            </a:r>
            <a:r>
              <a:rPr lang="ja-JP" altLang="en-US" dirty="0"/>
              <a:t>ロール</a:t>
            </a:r>
            <a:r>
              <a:rPr lang="en-US" altLang="ja-JP" dirty="0"/>
              <a:t>)</a:t>
            </a:r>
            <a:r>
              <a:rPr lang="ja-JP" altLang="en-US" dirty="0"/>
              <a:t>名</a:t>
            </a:r>
            <a:r>
              <a:rPr kumimoji="1" lang="en-US" altLang="ja-JP" dirty="0" smtClean="0"/>
              <a:t>:</a:t>
            </a:r>
            <a:r>
              <a:rPr lang="ja-JP" altLang="en-US" dirty="0" smtClean="0"/>
              <a:t>クラス名</a:t>
            </a:r>
            <a:endParaRPr kumimoji="1" lang="ja-JP" altLang="en-US" dirty="0"/>
          </a:p>
        </p:txBody>
      </p:sp>
      <p:sp>
        <p:nvSpPr>
          <p:cNvPr id="10" name="テキスト ボックス 9"/>
          <p:cNvSpPr txBox="1"/>
          <p:nvPr/>
        </p:nvSpPr>
        <p:spPr>
          <a:xfrm>
            <a:off x="3635896" y="4149080"/>
            <a:ext cx="1584176" cy="307777"/>
          </a:xfrm>
          <a:prstGeom prst="rect">
            <a:avLst/>
          </a:prstGeom>
          <a:noFill/>
        </p:spPr>
        <p:txBody>
          <a:bodyPr wrap="square" rtlCol="0">
            <a:spAutoFit/>
          </a:bodyPr>
          <a:lstStyle/>
          <a:p>
            <a:r>
              <a:rPr kumimoji="1" lang="ja-JP" altLang="en-US" sz="1400" dirty="0" smtClean="0"/>
              <a:t>ライフライン</a:t>
            </a:r>
            <a:endParaRPr kumimoji="1" lang="ja-JP" altLang="en-US" sz="1400" dirty="0"/>
          </a:p>
        </p:txBody>
      </p:sp>
      <p:sp>
        <p:nvSpPr>
          <p:cNvPr id="13" name="テキスト ボックス 12"/>
          <p:cNvSpPr txBox="1"/>
          <p:nvPr/>
        </p:nvSpPr>
        <p:spPr>
          <a:xfrm>
            <a:off x="755576" y="764704"/>
            <a:ext cx="1584176" cy="307777"/>
          </a:xfrm>
          <a:prstGeom prst="rect">
            <a:avLst/>
          </a:prstGeom>
          <a:noFill/>
        </p:spPr>
        <p:txBody>
          <a:bodyPr wrap="square" rtlCol="0">
            <a:spAutoFit/>
          </a:bodyPr>
          <a:lstStyle/>
          <a:p>
            <a:r>
              <a:rPr kumimoji="1" lang="en-US" altLang="ja-JP" sz="1400" dirty="0" smtClean="0"/>
              <a:t>UML1.x</a:t>
            </a:r>
            <a:endParaRPr kumimoji="1" lang="ja-JP" altLang="en-US" sz="1400" dirty="0"/>
          </a:p>
        </p:txBody>
      </p:sp>
      <p:sp>
        <p:nvSpPr>
          <p:cNvPr id="14" name="テキスト ボックス 13"/>
          <p:cNvSpPr txBox="1"/>
          <p:nvPr/>
        </p:nvSpPr>
        <p:spPr>
          <a:xfrm>
            <a:off x="899592" y="3789040"/>
            <a:ext cx="1584176" cy="307777"/>
          </a:xfrm>
          <a:prstGeom prst="rect">
            <a:avLst/>
          </a:prstGeom>
          <a:noFill/>
        </p:spPr>
        <p:txBody>
          <a:bodyPr wrap="square" rtlCol="0">
            <a:spAutoFit/>
          </a:bodyPr>
          <a:lstStyle/>
          <a:p>
            <a:r>
              <a:rPr kumimoji="1" lang="en-US" altLang="ja-JP" sz="1400" dirty="0" smtClean="0"/>
              <a:t>UML2.x</a:t>
            </a:r>
            <a:endParaRPr kumimoji="1" lang="ja-JP" altLang="en-US" sz="1400" dirty="0"/>
          </a:p>
        </p:txBody>
      </p:sp>
      <p:cxnSp>
        <p:nvCxnSpPr>
          <p:cNvPr id="16" name="直線コネクタ 15"/>
          <p:cNvCxnSpPr/>
          <p:nvPr/>
        </p:nvCxnSpPr>
        <p:spPr>
          <a:xfrm>
            <a:off x="1691680" y="908720"/>
            <a:ext cx="64087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a:off x="1043608" y="1340768"/>
            <a:ext cx="0" cy="1872208"/>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1763688" y="3933056"/>
            <a:ext cx="64087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a:off x="1115616" y="4365104"/>
            <a:ext cx="0" cy="187220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042275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a:t>
            </a:r>
            <a:r>
              <a:rPr lang="en-US" altLang="ja-JP" dirty="0" smtClean="0"/>
              <a:t>1</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登場人物・物　同士のメッセージのやり取りを</a:t>
            </a:r>
            <a:r>
              <a:rPr kumimoji="1" lang="en-US" altLang="ja-JP" dirty="0" smtClean="0"/>
              <a:t>UML</a:t>
            </a:r>
            <a:r>
              <a:rPr kumimoji="1" lang="ja-JP" altLang="en-US" dirty="0" smtClean="0"/>
              <a:t>では相互作用図で表現する</a:t>
            </a:r>
            <a:endParaRPr kumimoji="1" lang="en-US" altLang="ja-JP" dirty="0" smtClean="0"/>
          </a:p>
          <a:p>
            <a:r>
              <a:rPr lang="ja-JP" altLang="en-US" dirty="0" smtClean="0"/>
              <a:t>シーケンス図とコラボレーション図がある</a:t>
            </a:r>
            <a:endParaRPr lang="en-US" altLang="ja-JP" dirty="0" smtClean="0"/>
          </a:p>
          <a:p>
            <a:r>
              <a:rPr kumimoji="1" lang="ja-JP" altLang="en-US" dirty="0" smtClean="0"/>
              <a:t>シーケンス図は時系列</a:t>
            </a:r>
            <a:r>
              <a:rPr kumimoji="1" lang="en-US" altLang="ja-JP" dirty="0" smtClean="0"/>
              <a:t>(</a:t>
            </a:r>
            <a:r>
              <a:rPr kumimoji="1" lang="ja-JP" altLang="en-US" dirty="0" smtClean="0"/>
              <a:t>上から下</a:t>
            </a:r>
            <a:r>
              <a:rPr kumimoji="1" lang="en-US" altLang="ja-JP" dirty="0" smtClean="0"/>
              <a:t>)</a:t>
            </a:r>
            <a:r>
              <a:rPr kumimoji="1" lang="ja-JP" altLang="en-US" dirty="0" smtClean="0"/>
              <a:t>にメッセージのやり取りを表現する</a:t>
            </a:r>
            <a:endParaRPr kumimoji="1" lang="en-US" altLang="ja-JP" dirty="0" smtClean="0"/>
          </a:p>
          <a:p>
            <a:r>
              <a:rPr lang="ja-JP" altLang="en-US" dirty="0" smtClean="0"/>
              <a:t>一方、コラボレーション図はオブジェクトを中心にメッセージの流れを表現する</a:t>
            </a:r>
            <a:endParaRPr kumimoji="1" lang="ja-JP" alt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r>
              <a:rPr kumimoji="1" lang="en-US" altLang="ja-JP" dirty="0" smtClean="0"/>
              <a:t>2</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シーケンス図はオブジェクトの下に点線を配置してオブジェクトの存在を表現する</a:t>
            </a:r>
            <a:endParaRPr kumimoji="1" lang="en-US" altLang="ja-JP" dirty="0" smtClean="0"/>
          </a:p>
          <a:p>
            <a:r>
              <a:rPr lang="ja-JP" altLang="en-US" dirty="0" smtClean="0"/>
              <a:t>コラボレーション図ではリンクで接続し、矢印を配置し、メッセージ名をシーケンス番号付きで記述する</a:t>
            </a:r>
            <a:endParaRPr lang="en-US" altLang="ja-JP" dirty="0" smtClean="0"/>
          </a:p>
          <a:p>
            <a:endParaRPr kumimoji="1" lang="ja-JP" alt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練習問題</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問題</a:t>
            </a:r>
            <a:r>
              <a:rPr kumimoji="1" lang="en-US" altLang="ja-JP" dirty="0" smtClean="0"/>
              <a:t>1</a:t>
            </a:r>
            <a:r>
              <a:rPr kumimoji="1" lang="ja-JP" altLang="en-US" dirty="0" smtClean="0"/>
              <a:t>　以下の図について、正しい記述を選択しなさい。</a:t>
            </a:r>
            <a:endParaRPr kumimoji="1" lang="ja-JP" altLang="en-US" dirty="0"/>
          </a:p>
        </p:txBody>
      </p:sp>
      <p:sp>
        <p:nvSpPr>
          <p:cNvPr id="8" name="正方形/長方形 7"/>
          <p:cNvSpPr/>
          <p:nvPr/>
        </p:nvSpPr>
        <p:spPr>
          <a:xfrm>
            <a:off x="4139952" y="2663816"/>
            <a:ext cx="1728192" cy="31493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u="sng" dirty="0" smtClean="0"/>
              <a:t>B</a:t>
            </a:r>
            <a:endParaRPr kumimoji="1" lang="ja-JP" altLang="en-US" u="sng" dirty="0"/>
          </a:p>
        </p:txBody>
      </p:sp>
      <p:sp>
        <p:nvSpPr>
          <p:cNvPr id="9" name="正方形/長方形 8"/>
          <p:cNvSpPr/>
          <p:nvPr/>
        </p:nvSpPr>
        <p:spPr>
          <a:xfrm>
            <a:off x="6071902" y="3286529"/>
            <a:ext cx="1587986" cy="31493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u="sng" dirty="0"/>
              <a:t>C</a:t>
            </a:r>
            <a:endParaRPr kumimoji="1" lang="ja-JP" altLang="en-US" u="sng" dirty="0"/>
          </a:p>
        </p:txBody>
      </p:sp>
      <p:sp>
        <p:nvSpPr>
          <p:cNvPr id="22" name="正方形/長方形 21"/>
          <p:cNvSpPr/>
          <p:nvPr/>
        </p:nvSpPr>
        <p:spPr>
          <a:xfrm>
            <a:off x="2415962" y="2713773"/>
            <a:ext cx="1008112" cy="31493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u="sng" dirty="0" smtClean="0"/>
              <a:t>A</a:t>
            </a:r>
            <a:endParaRPr kumimoji="1" lang="ja-JP" altLang="en-US" u="sng" dirty="0"/>
          </a:p>
        </p:txBody>
      </p:sp>
      <p:cxnSp>
        <p:nvCxnSpPr>
          <p:cNvPr id="41" name="直線矢印コネクタ 40"/>
          <p:cNvCxnSpPr/>
          <p:nvPr/>
        </p:nvCxnSpPr>
        <p:spPr>
          <a:xfrm>
            <a:off x="3103305" y="3852698"/>
            <a:ext cx="1726022"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42" name="直線コネクタ 41"/>
          <p:cNvCxnSpPr/>
          <p:nvPr/>
        </p:nvCxnSpPr>
        <p:spPr>
          <a:xfrm>
            <a:off x="6940366" y="3579811"/>
            <a:ext cx="9803" cy="1577381"/>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43" name="直線コネクタ 42"/>
          <p:cNvCxnSpPr/>
          <p:nvPr/>
        </p:nvCxnSpPr>
        <p:spPr>
          <a:xfrm flipH="1">
            <a:off x="4979716" y="3050760"/>
            <a:ext cx="1904" cy="3474584"/>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flipH="1">
            <a:off x="2987823" y="3110047"/>
            <a:ext cx="1905" cy="3478171"/>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sp>
        <p:nvSpPr>
          <p:cNvPr id="45" name="正方形/長方形 44"/>
          <p:cNvSpPr/>
          <p:nvPr/>
        </p:nvSpPr>
        <p:spPr>
          <a:xfrm>
            <a:off x="2915816" y="3579811"/>
            <a:ext cx="144016" cy="24323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正方形/長方形 45"/>
          <p:cNvSpPr/>
          <p:nvPr/>
        </p:nvSpPr>
        <p:spPr>
          <a:xfrm>
            <a:off x="4907707" y="3852698"/>
            <a:ext cx="144016" cy="15205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正方形/長方形 49"/>
          <p:cNvSpPr/>
          <p:nvPr/>
        </p:nvSpPr>
        <p:spPr>
          <a:xfrm>
            <a:off x="6865895" y="3852698"/>
            <a:ext cx="148941" cy="116129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2" name="直線矢印コネクタ 51"/>
          <p:cNvCxnSpPr/>
          <p:nvPr/>
        </p:nvCxnSpPr>
        <p:spPr>
          <a:xfrm>
            <a:off x="5204123" y="3852698"/>
            <a:ext cx="1464493" cy="0"/>
          </a:xfrm>
          <a:prstGeom prst="straightConnector1">
            <a:avLst/>
          </a:prstGeom>
          <a:ln w="31750">
            <a:prstDash val="sysDash"/>
            <a:tailEnd type="arrow"/>
          </a:ln>
        </p:spPr>
        <p:style>
          <a:lnRef idx="1">
            <a:schemeClr val="accent1"/>
          </a:lnRef>
          <a:fillRef idx="0">
            <a:schemeClr val="accent1"/>
          </a:fillRef>
          <a:effectRef idx="0">
            <a:schemeClr val="accent1"/>
          </a:effectRef>
          <a:fontRef idx="minor">
            <a:schemeClr val="tx1"/>
          </a:fontRef>
        </p:style>
      </p:cxnSp>
      <p:sp>
        <p:nvSpPr>
          <p:cNvPr id="57" name="テキスト ボックス 56"/>
          <p:cNvSpPr txBox="1"/>
          <p:nvPr/>
        </p:nvSpPr>
        <p:spPr>
          <a:xfrm>
            <a:off x="3386060" y="3448603"/>
            <a:ext cx="1440160" cy="307777"/>
          </a:xfrm>
          <a:prstGeom prst="rect">
            <a:avLst/>
          </a:prstGeom>
          <a:noFill/>
        </p:spPr>
        <p:txBody>
          <a:bodyPr wrap="square" rtlCol="0">
            <a:spAutoFit/>
          </a:bodyPr>
          <a:lstStyle/>
          <a:p>
            <a:r>
              <a:rPr lang="ja-JP" altLang="en-US" sz="1400" dirty="0" smtClean="0"/>
              <a:t>操作</a:t>
            </a:r>
            <a:r>
              <a:rPr lang="en-US" altLang="ja-JP" sz="1400" dirty="0" smtClean="0"/>
              <a:t>2()</a:t>
            </a:r>
            <a:endParaRPr kumimoji="1" lang="ja-JP" altLang="en-US" sz="1400" dirty="0"/>
          </a:p>
        </p:txBody>
      </p:sp>
      <p:sp>
        <p:nvSpPr>
          <p:cNvPr id="58" name="テキスト ボックス 57"/>
          <p:cNvSpPr txBox="1"/>
          <p:nvPr/>
        </p:nvSpPr>
        <p:spPr>
          <a:xfrm>
            <a:off x="980095" y="2583407"/>
            <a:ext cx="1440160" cy="307777"/>
          </a:xfrm>
          <a:prstGeom prst="rect">
            <a:avLst/>
          </a:prstGeom>
          <a:noFill/>
        </p:spPr>
        <p:txBody>
          <a:bodyPr wrap="square" rtlCol="0">
            <a:spAutoFit/>
          </a:bodyPr>
          <a:lstStyle/>
          <a:p>
            <a:r>
              <a:rPr lang="ja-JP" altLang="en-US" sz="1400" dirty="0" smtClean="0"/>
              <a:t>操作</a:t>
            </a:r>
            <a:r>
              <a:rPr lang="en-US" altLang="ja-JP" sz="1400" dirty="0" smtClean="0"/>
              <a:t>1()</a:t>
            </a:r>
            <a:endParaRPr kumimoji="1" lang="ja-JP" altLang="en-US" sz="1400" dirty="0"/>
          </a:p>
        </p:txBody>
      </p:sp>
      <p:cxnSp>
        <p:nvCxnSpPr>
          <p:cNvPr id="60" name="直線矢印コネクタ 59"/>
          <p:cNvCxnSpPr/>
          <p:nvPr/>
        </p:nvCxnSpPr>
        <p:spPr>
          <a:xfrm flipH="1">
            <a:off x="2992107" y="5373216"/>
            <a:ext cx="1948418" cy="0"/>
          </a:xfrm>
          <a:prstGeom prst="straightConnector1">
            <a:avLst/>
          </a:prstGeom>
          <a:ln w="3175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63" name="直線矢印コネクタ 62"/>
          <p:cNvCxnSpPr/>
          <p:nvPr/>
        </p:nvCxnSpPr>
        <p:spPr>
          <a:xfrm flipH="1">
            <a:off x="4962165" y="5042821"/>
            <a:ext cx="1948418" cy="0"/>
          </a:xfrm>
          <a:prstGeom prst="straightConnector1">
            <a:avLst/>
          </a:prstGeom>
          <a:ln w="3175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64" name="直線矢印コネクタ 63"/>
          <p:cNvCxnSpPr/>
          <p:nvPr/>
        </p:nvCxnSpPr>
        <p:spPr>
          <a:xfrm flipH="1">
            <a:off x="967398" y="5877272"/>
            <a:ext cx="1948418" cy="0"/>
          </a:xfrm>
          <a:prstGeom prst="straightConnector1">
            <a:avLst/>
          </a:prstGeom>
          <a:ln w="3175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65" name="直線矢印コネクタ 64"/>
          <p:cNvCxnSpPr/>
          <p:nvPr/>
        </p:nvCxnSpPr>
        <p:spPr>
          <a:xfrm>
            <a:off x="951469" y="2875839"/>
            <a:ext cx="1464493" cy="0"/>
          </a:xfrm>
          <a:prstGeom prst="straightConnector1">
            <a:avLst/>
          </a:prstGeom>
          <a:ln w="31750">
            <a:prstDash val="sysDash"/>
            <a:tailEnd type="arrow"/>
          </a:ln>
        </p:spPr>
        <p:style>
          <a:lnRef idx="1">
            <a:schemeClr val="accent1"/>
          </a:lnRef>
          <a:fillRef idx="0">
            <a:schemeClr val="accent1"/>
          </a:fillRef>
          <a:effectRef idx="0">
            <a:schemeClr val="accent1"/>
          </a:effectRef>
          <a:fontRef idx="minor">
            <a:schemeClr val="tx1"/>
          </a:fontRef>
        </p:style>
      </p:cxnSp>
      <p:sp>
        <p:nvSpPr>
          <p:cNvPr id="68" name="テキスト ボックス 67"/>
          <p:cNvSpPr txBox="1"/>
          <p:nvPr/>
        </p:nvSpPr>
        <p:spPr>
          <a:xfrm>
            <a:off x="5204123" y="3468628"/>
            <a:ext cx="1440160" cy="307777"/>
          </a:xfrm>
          <a:prstGeom prst="rect">
            <a:avLst/>
          </a:prstGeom>
          <a:noFill/>
        </p:spPr>
        <p:txBody>
          <a:bodyPr wrap="square" rtlCol="0">
            <a:spAutoFit/>
          </a:bodyPr>
          <a:lstStyle/>
          <a:p>
            <a:r>
              <a:rPr lang="ja-JP" altLang="en-US" sz="1400" dirty="0" smtClean="0"/>
              <a:t>操作</a:t>
            </a:r>
            <a:r>
              <a:rPr lang="en-US" altLang="ja-JP" sz="1400" dirty="0" smtClean="0"/>
              <a:t>3()</a:t>
            </a:r>
            <a:endParaRPr kumimoji="1" lang="ja-JP" altLang="en-US" sz="1400" dirty="0"/>
          </a:p>
        </p:txBody>
      </p:sp>
      <p:sp>
        <p:nvSpPr>
          <p:cNvPr id="69" name="乗算記号 68"/>
          <p:cNvSpPr/>
          <p:nvPr/>
        </p:nvSpPr>
        <p:spPr>
          <a:xfrm>
            <a:off x="6648084" y="4986124"/>
            <a:ext cx="604169" cy="729180"/>
          </a:xfrm>
          <a:prstGeom prst="mathMultiply">
            <a:avLst/>
          </a:prstGeom>
          <a:ln w="3175" cmpd="db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乗算記号 69"/>
          <p:cNvSpPr/>
          <p:nvPr/>
        </p:nvSpPr>
        <p:spPr>
          <a:xfrm>
            <a:off x="2634169" y="5905020"/>
            <a:ext cx="612067" cy="671573"/>
          </a:xfrm>
          <a:prstGeom prst="mathMultiply">
            <a:avLst/>
          </a:prstGeom>
          <a:ln w="3175" cmpd="db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9513562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練習問題</a:t>
            </a:r>
            <a:endParaRPr kumimoji="1" lang="ja-JP" altLang="en-US" dirty="0"/>
          </a:p>
        </p:txBody>
      </p:sp>
      <p:sp>
        <p:nvSpPr>
          <p:cNvPr id="3" name="コンテンツ プレースホルダー 2"/>
          <p:cNvSpPr>
            <a:spLocks noGrp="1"/>
          </p:cNvSpPr>
          <p:nvPr>
            <p:ph idx="1"/>
          </p:nvPr>
        </p:nvSpPr>
        <p:spPr>
          <a:xfrm>
            <a:off x="457200" y="1600200"/>
            <a:ext cx="8229600" cy="4925144"/>
          </a:xfrm>
        </p:spPr>
        <p:txBody>
          <a:bodyPr>
            <a:normAutofit lnSpcReduction="10000"/>
          </a:bodyPr>
          <a:lstStyle/>
          <a:p>
            <a:r>
              <a:rPr lang="ja-JP" altLang="en-US" dirty="0" smtClean="0"/>
              <a:t>①「操作</a:t>
            </a:r>
            <a:r>
              <a:rPr lang="en-US" altLang="ja-JP" dirty="0" smtClean="0"/>
              <a:t>1</a:t>
            </a:r>
            <a:r>
              <a:rPr lang="ja-JP" altLang="en-US" dirty="0" smtClean="0"/>
              <a:t>」メッセージが終了した時点で、</a:t>
            </a:r>
            <a:r>
              <a:rPr lang="en-US" altLang="ja-JP" dirty="0" smtClean="0"/>
              <a:t>A</a:t>
            </a:r>
            <a:r>
              <a:rPr lang="ja-JP" altLang="en-US" dirty="0" err="1" smtClean="0"/>
              <a:t>、</a:t>
            </a:r>
            <a:r>
              <a:rPr lang="en-US" altLang="ja-JP" dirty="0" smtClean="0"/>
              <a:t>B</a:t>
            </a:r>
            <a:r>
              <a:rPr lang="ja-JP" altLang="en-US" dirty="0" err="1" smtClean="0"/>
              <a:t>、</a:t>
            </a:r>
            <a:r>
              <a:rPr lang="en-US" altLang="ja-JP" dirty="0" smtClean="0"/>
              <a:t>C</a:t>
            </a:r>
            <a:r>
              <a:rPr lang="ja-JP" altLang="en-US" dirty="0" smtClean="0"/>
              <a:t>がすべて残っている可能性がある</a:t>
            </a:r>
            <a:endParaRPr lang="en-US" altLang="ja-JP" dirty="0" smtClean="0"/>
          </a:p>
          <a:p>
            <a:r>
              <a:rPr kumimoji="1" lang="ja-JP" altLang="en-US" dirty="0" smtClean="0"/>
              <a:t>②このシーケンス図は</a:t>
            </a:r>
            <a:r>
              <a:rPr kumimoji="1" lang="en-US" altLang="ja-JP" dirty="0" smtClean="0"/>
              <a:t>A</a:t>
            </a:r>
            <a:r>
              <a:rPr kumimoji="1" lang="ja-JP" altLang="en-US" dirty="0" err="1" smtClean="0"/>
              <a:t>、</a:t>
            </a:r>
            <a:r>
              <a:rPr kumimoji="1" lang="en-US" altLang="ja-JP" dirty="0" smtClean="0"/>
              <a:t>B</a:t>
            </a:r>
            <a:r>
              <a:rPr kumimoji="1" lang="ja-JP" altLang="en-US" dirty="0" err="1" smtClean="0"/>
              <a:t>、</a:t>
            </a:r>
            <a:r>
              <a:rPr kumimoji="1" lang="en-US" altLang="ja-JP" dirty="0" smtClean="0"/>
              <a:t>C</a:t>
            </a:r>
            <a:r>
              <a:rPr kumimoji="1" lang="ja-JP" altLang="en-US" dirty="0" smtClean="0"/>
              <a:t>は必ず一度は生成されるということを表している</a:t>
            </a:r>
            <a:endParaRPr kumimoji="1" lang="en-US" altLang="ja-JP" dirty="0" smtClean="0"/>
          </a:p>
          <a:p>
            <a:r>
              <a:rPr lang="ja-JP" altLang="en-US" dirty="0" smtClean="0"/>
              <a:t>③</a:t>
            </a:r>
            <a:r>
              <a:rPr lang="en-US" altLang="ja-JP" dirty="0" smtClean="0"/>
              <a:t>×</a:t>
            </a:r>
            <a:r>
              <a:rPr lang="ja-JP" altLang="en-US" dirty="0" smtClean="0"/>
              <a:t>は各メッセージが失敗したことを示す</a:t>
            </a:r>
            <a:endParaRPr lang="en-US" altLang="ja-JP" dirty="0" smtClean="0"/>
          </a:p>
          <a:p>
            <a:r>
              <a:rPr kumimoji="1" lang="ja-JP" altLang="en-US" dirty="0" smtClean="0"/>
              <a:t>④長方形のアイコンの下にある、長方形はメッセージの制御期間とメッセージの関係を示す</a:t>
            </a:r>
            <a:endParaRPr kumimoji="1" lang="en-US" altLang="ja-JP" dirty="0" smtClean="0"/>
          </a:p>
          <a:p>
            <a:r>
              <a:rPr kumimoji="1" lang="ja-JP" altLang="en-US" dirty="0" smtClean="0"/>
              <a:t>⑤</a:t>
            </a:r>
            <a:r>
              <a:rPr lang="ja-JP" altLang="en-US" dirty="0"/>
              <a:t>長方形のアイコンの下にある、</a:t>
            </a:r>
            <a:r>
              <a:rPr lang="ja-JP" altLang="en-US" dirty="0" smtClean="0"/>
              <a:t>長方形はライフラインを示す</a:t>
            </a:r>
            <a:endParaRPr lang="en-US" altLang="ja-JP" dirty="0" smtClean="0"/>
          </a:p>
        </p:txBody>
      </p:sp>
    </p:spTree>
    <p:extLst>
      <p:ext uri="{BB962C8B-B14F-4D97-AF65-F5344CB8AC3E}">
        <p14:creationId xmlns:p14="http://schemas.microsoft.com/office/powerpoint/2010/main" val="58843686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練習問題</a:t>
            </a:r>
            <a:endParaRPr kumimoji="1" lang="ja-JP" altLang="en-US" dirty="0"/>
          </a:p>
        </p:txBody>
      </p:sp>
      <p:sp>
        <p:nvSpPr>
          <p:cNvPr id="3" name="コンテンツ プレースホルダー 2"/>
          <p:cNvSpPr>
            <a:spLocks noGrp="1"/>
          </p:cNvSpPr>
          <p:nvPr>
            <p:ph idx="1"/>
          </p:nvPr>
        </p:nvSpPr>
        <p:spPr>
          <a:xfrm>
            <a:off x="457200" y="1340768"/>
            <a:ext cx="8229600" cy="5256584"/>
          </a:xfrm>
        </p:spPr>
        <p:txBody>
          <a:bodyPr>
            <a:normAutofit fontScale="77500" lnSpcReduction="20000"/>
          </a:bodyPr>
          <a:lstStyle/>
          <a:p>
            <a:r>
              <a:rPr kumimoji="1" lang="ja-JP" altLang="en-US" dirty="0" smtClean="0"/>
              <a:t>問題</a:t>
            </a:r>
            <a:r>
              <a:rPr lang="en-US" altLang="ja-JP" dirty="0"/>
              <a:t>2</a:t>
            </a:r>
            <a:r>
              <a:rPr kumimoji="1" lang="ja-JP" altLang="en-US" dirty="0" smtClean="0"/>
              <a:t>　シーケンス図とコミュニケーション図の特徴に</a:t>
            </a:r>
            <a:r>
              <a:rPr lang="ja-JP" altLang="en-US" dirty="0" smtClean="0"/>
              <a:t>関して適切な説明文を選択しなさい</a:t>
            </a:r>
            <a:r>
              <a:rPr kumimoji="1" lang="ja-JP" altLang="en-US" dirty="0" smtClean="0"/>
              <a:t>。</a:t>
            </a:r>
            <a:endParaRPr kumimoji="1" lang="en-US" altLang="ja-JP" dirty="0" smtClean="0"/>
          </a:p>
          <a:p>
            <a:endParaRPr lang="en-US" altLang="ja-JP" dirty="0"/>
          </a:p>
          <a:p>
            <a:r>
              <a:rPr kumimoji="1" lang="ja-JP" altLang="en-US" dirty="0" smtClean="0"/>
              <a:t>①シーケンス図は時系列に従った処理の流れを見るのに適しているが、コミュニケーション図は、相互作用の参加者の接続関係を見るのに適している。</a:t>
            </a:r>
            <a:endParaRPr kumimoji="1" lang="en-US" altLang="ja-JP" dirty="0" smtClean="0"/>
          </a:p>
          <a:p>
            <a:r>
              <a:rPr kumimoji="1" lang="ja-JP" altLang="en-US" dirty="0" smtClean="0"/>
              <a:t>②シーケンス図は相互作用の参加者の接続関係を見るのに適しているが、コミュニケーション図は、時系列に従った処理の流れを見るのに適している。</a:t>
            </a:r>
            <a:endParaRPr kumimoji="1" lang="en-US" altLang="ja-JP" dirty="0" smtClean="0"/>
          </a:p>
          <a:p>
            <a:r>
              <a:rPr lang="ja-JP" altLang="en-US" dirty="0" smtClean="0"/>
              <a:t>③シーケンス図は、非同期のメッセージを見るのに適している</a:t>
            </a:r>
            <a:r>
              <a:rPr lang="ja-JP" altLang="en-US" dirty="0" smtClean="0"/>
              <a:t>が、コミュニケーション図</a:t>
            </a:r>
            <a:r>
              <a:rPr lang="ja-JP" altLang="en-US" dirty="0" smtClean="0"/>
              <a:t>は、時系列に従った処理の流れを見るのに適している。</a:t>
            </a:r>
            <a:endParaRPr lang="en-US" altLang="ja-JP" dirty="0" smtClean="0"/>
          </a:p>
          <a:p>
            <a:r>
              <a:rPr lang="ja-JP" altLang="en-US" dirty="0" smtClean="0"/>
              <a:t>④シーケンス図は、時系列に従った処理の流れを見るのに適しているが、コミュニケーション図は、オブジェクトのライフサイクルを表現するのに適している。</a:t>
            </a:r>
            <a:endParaRPr kumimoji="1" lang="en-US" altLang="ja-JP" dirty="0" smtClean="0"/>
          </a:p>
          <a:p>
            <a:endParaRPr kumimoji="1" lang="ja-JP" altLang="en-US" dirty="0"/>
          </a:p>
        </p:txBody>
      </p:sp>
    </p:spTree>
    <p:extLst>
      <p:ext uri="{BB962C8B-B14F-4D97-AF65-F5344CB8AC3E}">
        <p14:creationId xmlns:p14="http://schemas.microsoft.com/office/powerpoint/2010/main" val="4125615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7200" y="404664"/>
            <a:ext cx="8229600" cy="6048672"/>
          </a:xfrm>
        </p:spPr>
        <p:txBody>
          <a:bodyPr/>
          <a:lstStyle/>
          <a:p>
            <a:r>
              <a:rPr kumimoji="1" lang="ja-JP" altLang="en-US" dirty="0" smtClean="0"/>
              <a:t>相互作用図はこのような“登場人物・物”同士のメッセージのやり取りを表現する</a:t>
            </a:r>
            <a:endParaRPr kumimoji="1" lang="en-US" altLang="ja-JP" dirty="0" smtClean="0"/>
          </a:p>
          <a:p>
            <a:r>
              <a:rPr lang="ja-JP" altLang="en-US" dirty="0"/>
              <a:t>クラス</a:t>
            </a:r>
            <a:r>
              <a:rPr lang="ja-JP" altLang="en-US" dirty="0" smtClean="0"/>
              <a:t>はあくまでも概念なので、実際にメッセージを送っているのはこの</a:t>
            </a:r>
            <a:r>
              <a:rPr lang="ja-JP" altLang="en-US" dirty="0"/>
              <a:t>“登場人物・物</a:t>
            </a:r>
            <a:r>
              <a:rPr lang="ja-JP" altLang="en-US" dirty="0" smtClean="0"/>
              <a:t>”です</a:t>
            </a:r>
            <a:endParaRPr lang="en-US" altLang="ja-JP" dirty="0" smtClean="0"/>
          </a:p>
          <a:p>
            <a:endParaRPr kumimoji="1" lang="en-US" altLang="ja-JP" dirty="0"/>
          </a:p>
          <a:p>
            <a:endParaRPr lang="en-US" altLang="ja-JP" dirty="0" smtClean="0"/>
          </a:p>
          <a:p>
            <a:r>
              <a:rPr kumimoji="1" lang="ja-JP" altLang="en-US" dirty="0" smtClean="0"/>
              <a:t>相互作用図には以下の</a:t>
            </a:r>
            <a:r>
              <a:rPr kumimoji="1" lang="en-US" altLang="ja-JP" dirty="0" smtClean="0"/>
              <a:t>2</a:t>
            </a:r>
            <a:r>
              <a:rPr kumimoji="1" lang="ja-JP" altLang="en-US" dirty="0" smtClean="0"/>
              <a:t>種類が存在する</a:t>
            </a:r>
            <a:endParaRPr kumimoji="1" lang="en-US" altLang="ja-JP" dirty="0" smtClean="0"/>
          </a:p>
          <a:p>
            <a:endParaRPr kumimoji="1" lang="en-US" altLang="ja-JP" dirty="0" smtClean="0"/>
          </a:p>
        </p:txBody>
      </p:sp>
      <p:sp>
        <p:nvSpPr>
          <p:cNvPr id="4" name="正方形/長方形 3"/>
          <p:cNvSpPr/>
          <p:nvPr/>
        </p:nvSpPr>
        <p:spPr>
          <a:xfrm>
            <a:off x="1331640" y="5301208"/>
            <a:ext cx="2160240" cy="936104"/>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dirty="0" smtClean="0"/>
              <a:t>シーケンス図</a:t>
            </a:r>
            <a:endParaRPr kumimoji="1" lang="ja-JP" altLang="en-US" dirty="0"/>
          </a:p>
        </p:txBody>
      </p:sp>
      <p:sp>
        <p:nvSpPr>
          <p:cNvPr id="5" name="正方形/長方形 4"/>
          <p:cNvSpPr/>
          <p:nvPr/>
        </p:nvSpPr>
        <p:spPr>
          <a:xfrm>
            <a:off x="5004048" y="5292661"/>
            <a:ext cx="2160240" cy="936104"/>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dirty="0" smtClean="0"/>
              <a:t>コラボレーション図</a:t>
            </a:r>
            <a:endParaRPr kumimoji="1" lang="ja-JP" altLang="en-US" dirty="0"/>
          </a:p>
        </p:txBody>
      </p:sp>
    </p:spTree>
    <p:extLst>
      <p:ext uri="{BB962C8B-B14F-4D97-AF65-F5344CB8AC3E}">
        <p14:creationId xmlns:p14="http://schemas.microsoft.com/office/powerpoint/2010/main" val="354946523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練習問題</a:t>
            </a:r>
            <a:endParaRPr kumimoji="1" lang="ja-JP" altLang="en-US" dirty="0"/>
          </a:p>
        </p:txBody>
      </p:sp>
      <p:sp>
        <p:nvSpPr>
          <p:cNvPr id="3" name="コンテンツ プレースホルダー 2"/>
          <p:cNvSpPr>
            <a:spLocks noGrp="1"/>
          </p:cNvSpPr>
          <p:nvPr>
            <p:ph idx="1"/>
          </p:nvPr>
        </p:nvSpPr>
        <p:spPr>
          <a:xfrm>
            <a:off x="467544" y="1454050"/>
            <a:ext cx="8229600" cy="4525963"/>
          </a:xfrm>
        </p:spPr>
        <p:txBody>
          <a:bodyPr/>
          <a:lstStyle/>
          <a:p>
            <a:r>
              <a:rPr kumimoji="1" lang="ja-JP" altLang="en-US" dirty="0" smtClean="0"/>
              <a:t>問題</a:t>
            </a:r>
            <a:r>
              <a:rPr lang="en-US" altLang="ja-JP" dirty="0"/>
              <a:t>3</a:t>
            </a:r>
            <a:r>
              <a:rPr kumimoji="1" lang="ja-JP" altLang="en-US" dirty="0" smtClean="0"/>
              <a:t>　以下のシーケンス図に対応するコミュニケーション図を選択しなさい。</a:t>
            </a:r>
            <a:endParaRPr kumimoji="1" lang="ja-JP" altLang="en-US" dirty="0"/>
          </a:p>
        </p:txBody>
      </p:sp>
      <p:cxnSp>
        <p:nvCxnSpPr>
          <p:cNvPr id="4" name="直線コネクタ 3"/>
          <p:cNvCxnSpPr/>
          <p:nvPr/>
        </p:nvCxnSpPr>
        <p:spPr>
          <a:xfrm>
            <a:off x="6279518" y="3031868"/>
            <a:ext cx="0" cy="3483768"/>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5" name="直線コネクタ 4"/>
          <p:cNvCxnSpPr>
            <a:stCxn id="6" idx="2"/>
          </p:cNvCxnSpPr>
          <p:nvPr/>
        </p:nvCxnSpPr>
        <p:spPr>
          <a:xfrm>
            <a:off x="4355976" y="3013668"/>
            <a:ext cx="1" cy="3645984"/>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sp>
        <p:nvSpPr>
          <p:cNvPr id="6" name="正方形/長方形 5"/>
          <p:cNvSpPr/>
          <p:nvPr/>
        </p:nvSpPr>
        <p:spPr>
          <a:xfrm>
            <a:off x="3491880" y="2698732"/>
            <a:ext cx="1728192" cy="31493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dirty="0" smtClean="0"/>
              <a:t>B</a:t>
            </a:r>
            <a:endParaRPr kumimoji="1" lang="ja-JP" altLang="en-US" dirty="0"/>
          </a:p>
        </p:txBody>
      </p:sp>
      <p:cxnSp>
        <p:nvCxnSpPr>
          <p:cNvPr id="7" name="直線矢印コネクタ 6"/>
          <p:cNvCxnSpPr/>
          <p:nvPr/>
        </p:nvCxnSpPr>
        <p:spPr>
          <a:xfrm>
            <a:off x="4427984" y="3751948"/>
            <a:ext cx="1800200"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8" name="直線矢印コネクタ 7"/>
          <p:cNvCxnSpPr/>
          <p:nvPr/>
        </p:nvCxnSpPr>
        <p:spPr>
          <a:xfrm flipH="1">
            <a:off x="2411760" y="5120100"/>
            <a:ext cx="3816424"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3671900" y="4753994"/>
            <a:ext cx="1296144" cy="307777"/>
          </a:xfrm>
          <a:prstGeom prst="rect">
            <a:avLst/>
          </a:prstGeom>
          <a:noFill/>
        </p:spPr>
        <p:txBody>
          <a:bodyPr wrap="square" rtlCol="0">
            <a:spAutoFit/>
          </a:bodyPr>
          <a:lstStyle/>
          <a:p>
            <a:r>
              <a:rPr lang="en-US" altLang="ja-JP" sz="1400" dirty="0" smtClean="0"/>
              <a:t>op3</a:t>
            </a:r>
            <a:endParaRPr kumimoji="1" lang="ja-JP" altLang="en-US" sz="1400" dirty="0"/>
          </a:p>
        </p:txBody>
      </p:sp>
      <p:cxnSp>
        <p:nvCxnSpPr>
          <p:cNvPr id="10" name="直線矢印コネクタ 9"/>
          <p:cNvCxnSpPr/>
          <p:nvPr/>
        </p:nvCxnSpPr>
        <p:spPr>
          <a:xfrm>
            <a:off x="2411760" y="3535924"/>
            <a:ext cx="1800200"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4932040" y="3382035"/>
            <a:ext cx="1296144" cy="307777"/>
          </a:xfrm>
          <a:prstGeom prst="rect">
            <a:avLst/>
          </a:prstGeom>
          <a:noFill/>
        </p:spPr>
        <p:txBody>
          <a:bodyPr wrap="square" rtlCol="0">
            <a:spAutoFit/>
          </a:bodyPr>
          <a:lstStyle/>
          <a:p>
            <a:r>
              <a:rPr lang="en-US" altLang="ja-JP" sz="1400" dirty="0" smtClean="0"/>
              <a:t>op2</a:t>
            </a:r>
            <a:endParaRPr kumimoji="1" lang="ja-JP" altLang="en-US" sz="1400" dirty="0"/>
          </a:p>
        </p:txBody>
      </p:sp>
      <p:sp>
        <p:nvSpPr>
          <p:cNvPr id="12" name="テキスト ボックス 11"/>
          <p:cNvSpPr txBox="1"/>
          <p:nvPr/>
        </p:nvSpPr>
        <p:spPr>
          <a:xfrm>
            <a:off x="5076056" y="5793695"/>
            <a:ext cx="720080" cy="307777"/>
          </a:xfrm>
          <a:prstGeom prst="rect">
            <a:avLst/>
          </a:prstGeom>
          <a:noFill/>
        </p:spPr>
        <p:txBody>
          <a:bodyPr wrap="square" rtlCol="0">
            <a:spAutoFit/>
          </a:bodyPr>
          <a:lstStyle/>
          <a:p>
            <a:r>
              <a:rPr kumimoji="1" lang="en-US" altLang="ja-JP" sz="1400" dirty="0" smtClean="0"/>
              <a:t>op4</a:t>
            </a:r>
            <a:endParaRPr kumimoji="1" lang="ja-JP" altLang="en-US" sz="1400" dirty="0"/>
          </a:p>
        </p:txBody>
      </p:sp>
      <p:cxnSp>
        <p:nvCxnSpPr>
          <p:cNvPr id="13" name="直線コネクタ 12"/>
          <p:cNvCxnSpPr>
            <a:stCxn id="14" idx="2"/>
          </p:cNvCxnSpPr>
          <p:nvPr/>
        </p:nvCxnSpPr>
        <p:spPr>
          <a:xfrm>
            <a:off x="2339752" y="3013668"/>
            <a:ext cx="0" cy="3638345"/>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sp>
        <p:nvSpPr>
          <p:cNvPr id="14" name="正方形/長方形 13"/>
          <p:cNvSpPr/>
          <p:nvPr/>
        </p:nvSpPr>
        <p:spPr>
          <a:xfrm>
            <a:off x="1835696" y="2698732"/>
            <a:ext cx="1008112" cy="31493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dirty="0" smtClean="0"/>
              <a:t>A</a:t>
            </a:r>
            <a:endParaRPr kumimoji="1" lang="ja-JP" altLang="en-US" dirty="0"/>
          </a:p>
        </p:txBody>
      </p:sp>
      <p:sp>
        <p:nvSpPr>
          <p:cNvPr id="15" name="テキスト ボックス 14"/>
          <p:cNvSpPr txBox="1"/>
          <p:nvPr/>
        </p:nvSpPr>
        <p:spPr>
          <a:xfrm>
            <a:off x="3074933" y="3140977"/>
            <a:ext cx="1296144" cy="307777"/>
          </a:xfrm>
          <a:prstGeom prst="rect">
            <a:avLst/>
          </a:prstGeom>
          <a:noFill/>
        </p:spPr>
        <p:txBody>
          <a:bodyPr wrap="square" rtlCol="0">
            <a:spAutoFit/>
          </a:bodyPr>
          <a:lstStyle/>
          <a:p>
            <a:r>
              <a:rPr lang="en-US" altLang="ja-JP" sz="1400" dirty="0" smtClean="0"/>
              <a:t>op1</a:t>
            </a:r>
            <a:endParaRPr kumimoji="1" lang="ja-JP" altLang="en-US" sz="1400" dirty="0"/>
          </a:p>
        </p:txBody>
      </p:sp>
      <p:cxnSp>
        <p:nvCxnSpPr>
          <p:cNvPr id="16" name="カギ線コネクタ 15"/>
          <p:cNvCxnSpPr/>
          <p:nvPr/>
        </p:nvCxnSpPr>
        <p:spPr>
          <a:xfrm>
            <a:off x="4377292" y="5830307"/>
            <a:ext cx="648072" cy="225897"/>
          </a:xfrm>
          <a:prstGeom prst="bentConnector3">
            <a:avLst>
              <a:gd name="adj1" fmla="val 102911"/>
            </a:avLst>
          </a:prstGeom>
          <a:ln w="25400"/>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p:nvPr/>
        </p:nvCxnSpPr>
        <p:spPr>
          <a:xfrm flipH="1">
            <a:off x="4377292" y="6056204"/>
            <a:ext cx="648073"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18" name="正方形/長方形 17"/>
          <p:cNvSpPr/>
          <p:nvPr/>
        </p:nvSpPr>
        <p:spPr>
          <a:xfrm>
            <a:off x="5508104" y="2698732"/>
            <a:ext cx="1587986" cy="31493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a:t>C</a:t>
            </a:r>
            <a:endParaRPr kumimoji="1" lang="ja-JP" altLang="en-US" dirty="0"/>
          </a:p>
        </p:txBody>
      </p:sp>
    </p:spTree>
    <p:extLst>
      <p:ext uri="{BB962C8B-B14F-4D97-AF65-F5344CB8AC3E}">
        <p14:creationId xmlns:p14="http://schemas.microsoft.com/office/powerpoint/2010/main" val="49513562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練習問題</a:t>
            </a:r>
            <a:endParaRPr kumimoji="1" lang="ja-JP" altLang="en-US" dirty="0"/>
          </a:p>
        </p:txBody>
      </p:sp>
      <p:sp>
        <p:nvSpPr>
          <p:cNvPr id="4" name="正方形/長方形 3"/>
          <p:cNvSpPr/>
          <p:nvPr/>
        </p:nvSpPr>
        <p:spPr>
          <a:xfrm>
            <a:off x="2195736" y="1722994"/>
            <a:ext cx="822005"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dirty="0" smtClean="0"/>
              <a:t>A</a:t>
            </a:r>
            <a:endParaRPr kumimoji="1" lang="ja-JP" altLang="en-US" dirty="0"/>
          </a:p>
        </p:txBody>
      </p:sp>
      <p:sp>
        <p:nvSpPr>
          <p:cNvPr id="5" name="正方形/長方形 4"/>
          <p:cNvSpPr/>
          <p:nvPr/>
        </p:nvSpPr>
        <p:spPr>
          <a:xfrm>
            <a:off x="1056197" y="2991008"/>
            <a:ext cx="87889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t>C</a:t>
            </a:r>
            <a:endParaRPr kumimoji="1" lang="ja-JP" altLang="en-US" dirty="0"/>
          </a:p>
        </p:txBody>
      </p:sp>
      <p:sp>
        <p:nvSpPr>
          <p:cNvPr id="6" name="正方形/長方形 5"/>
          <p:cNvSpPr/>
          <p:nvPr/>
        </p:nvSpPr>
        <p:spPr>
          <a:xfrm>
            <a:off x="3314700" y="2993167"/>
            <a:ext cx="814551"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t>B</a:t>
            </a:r>
            <a:endParaRPr kumimoji="1" lang="ja-JP" altLang="en-US" dirty="0"/>
          </a:p>
        </p:txBody>
      </p:sp>
      <p:cxnSp>
        <p:nvCxnSpPr>
          <p:cNvPr id="7" name="直線コネクタ 6"/>
          <p:cNvCxnSpPr>
            <a:stCxn id="5" idx="0"/>
            <a:endCxn id="4" idx="1"/>
          </p:cNvCxnSpPr>
          <p:nvPr/>
        </p:nvCxnSpPr>
        <p:spPr>
          <a:xfrm flipV="1">
            <a:off x="1495644" y="1911917"/>
            <a:ext cx="700092" cy="1079091"/>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直線コネクタ 7"/>
          <p:cNvCxnSpPr>
            <a:stCxn id="6" idx="1"/>
            <a:endCxn id="5" idx="3"/>
          </p:cNvCxnSpPr>
          <p:nvPr/>
        </p:nvCxnSpPr>
        <p:spPr>
          <a:xfrm flipH="1" flipV="1">
            <a:off x="1935091" y="3179931"/>
            <a:ext cx="1379609" cy="2159"/>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直線コネクタ 23"/>
          <p:cNvCxnSpPr>
            <a:stCxn id="6" idx="0"/>
            <a:endCxn id="4" idx="3"/>
          </p:cNvCxnSpPr>
          <p:nvPr/>
        </p:nvCxnSpPr>
        <p:spPr>
          <a:xfrm flipH="1" flipV="1">
            <a:off x="3017741" y="1911917"/>
            <a:ext cx="704235" cy="1081250"/>
          </a:xfrm>
          <a:prstGeom prst="line">
            <a:avLst/>
          </a:prstGeom>
        </p:spPr>
        <p:style>
          <a:lnRef idx="1">
            <a:schemeClr val="accent1"/>
          </a:lnRef>
          <a:fillRef idx="0">
            <a:schemeClr val="accent1"/>
          </a:fillRef>
          <a:effectRef idx="0">
            <a:schemeClr val="accent1"/>
          </a:effectRef>
          <a:fontRef idx="minor">
            <a:schemeClr val="tx1"/>
          </a:fontRef>
        </p:style>
      </p:cxnSp>
      <p:sp>
        <p:nvSpPr>
          <p:cNvPr id="34" name="テキスト ボックス 33"/>
          <p:cNvSpPr txBox="1"/>
          <p:nvPr/>
        </p:nvSpPr>
        <p:spPr>
          <a:xfrm>
            <a:off x="773351" y="2100839"/>
            <a:ext cx="1218625" cy="307777"/>
          </a:xfrm>
          <a:prstGeom prst="rect">
            <a:avLst/>
          </a:prstGeom>
          <a:noFill/>
        </p:spPr>
        <p:txBody>
          <a:bodyPr wrap="square" rtlCol="0">
            <a:spAutoFit/>
          </a:bodyPr>
          <a:lstStyle/>
          <a:p>
            <a:r>
              <a:rPr kumimoji="1" lang="en-US" altLang="ja-JP" sz="1400" dirty="0" smtClean="0"/>
              <a:t>3:OP3</a:t>
            </a:r>
            <a:endParaRPr kumimoji="1" lang="ja-JP" altLang="en-US" sz="1400" dirty="0"/>
          </a:p>
        </p:txBody>
      </p:sp>
      <p:sp>
        <p:nvSpPr>
          <p:cNvPr id="35" name="テキスト ボックス 34"/>
          <p:cNvSpPr txBox="1"/>
          <p:nvPr/>
        </p:nvSpPr>
        <p:spPr>
          <a:xfrm>
            <a:off x="3369858" y="1918025"/>
            <a:ext cx="1218625" cy="307777"/>
          </a:xfrm>
          <a:prstGeom prst="rect">
            <a:avLst/>
          </a:prstGeom>
          <a:noFill/>
        </p:spPr>
        <p:txBody>
          <a:bodyPr wrap="square" rtlCol="0">
            <a:spAutoFit/>
          </a:bodyPr>
          <a:lstStyle/>
          <a:p>
            <a:r>
              <a:rPr lang="en-US" altLang="ja-JP" sz="1400" dirty="0" smtClean="0"/>
              <a:t>1</a:t>
            </a:r>
            <a:r>
              <a:rPr kumimoji="1" lang="en-US" altLang="ja-JP" sz="1400" dirty="0" smtClean="0"/>
              <a:t>:OP1</a:t>
            </a:r>
            <a:endParaRPr kumimoji="1" lang="ja-JP" altLang="en-US" sz="1400" dirty="0"/>
          </a:p>
        </p:txBody>
      </p:sp>
      <p:sp>
        <p:nvSpPr>
          <p:cNvPr id="36" name="テキスト ボックス 35"/>
          <p:cNvSpPr txBox="1"/>
          <p:nvPr/>
        </p:nvSpPr>
        <p:spPr>
          <a:xfrm>
            <a:off x="2341004" y="3470172"/>
            <a:ext cx="1218625" cy="307777"/>
          </a:xfrm>
          <a:prstGeom prst="rect">
            <a:avLst/>
          </a:prstGeom>
          <a:noFill/>
        </p:spPr>
        <p:txBody>
          <a:bodyPr wrap="square" rtlCol="0">
            <a:spAutoFit/>
          </a:bodyPr>
          <a:lstStyle/>
          <a:p>
            <a:r>
              <a:rPr lang="en-US" altLang="ja-JP" sz="1400" dirty="0" smtClean="0"/>
              <a:t>2</a:t>
            </a:r>
            <a:r>
              <a:rPr kumimoji="1" lang="en-US" altLang="ja-JP" sz="1400" dirty="0" smtClean="0"/>
              <a:t>:OP2</a:t>
            </a:r>
            <a:endParaRPr kumimoji="1" lang="ja-JP" altLang="en-US" sz="1400" dirty="0"/>
          </a:p>
        </p:txBody>
      </p:sp>
      <p:cxnSp>
        <p:nvCxnSpPr>
          <p:cNvPr id="38" name="カギ線コネクタ 37"/>
          <p:cNvCxnSpPr/>
          <p:nvPr/>
        </p:nvCxnSpPr>
        <p:spPr>
          <a:xfrm>
            <a:off x="1323903" y="3371012"/>
            <a:ext cx="275856" cy="152852"/>
          </a:xfrm>
          <a:prstGeom prst="bentConnector3">
            <a:avLst>
              <a:gd name="adj1" fmla="val -6502"/>
            </a:avLst>
          </a:prstGeom>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a:off x="1574812" y="3368853"/>
            <a:ext cx="0" cy="155011"/>
          </a:xfrm>
          <a:prstGeom prst="line">
            <a:avLst/>
          </a:prstGeom>
        </p:spPr>
        <p:style>
          <a:lnRef idx="1">
            <a:schemeClr val="accent1"/>
          </a:lnRef>
          <a:fillRef idx="0">
            <a:schemeClr val="accent1"/>
          </a:fillRef>
          <a:effectRef idx="0">
            <a:schemeClr val="accent1"/>
          </a:effectRef>
          <a:fontRef idx="minor">
            <a:schemeClr val="tx1"/>
          </a:fontRef>
        </p:style>
      </p:cxnSp>
      <p:sp>
        <p:nvSpPr>
          <p:cNvPr id="46" name="テキスト ボックス 45"/>
          <p:cNvSpPr txBox="1"/>
          <p:nvPr/>
        </p:nvSpPr>
        <p:spPr>
          <a:xfrm>
            <a:off x="909686" y="3612979"/>
            <a:ext cx="1218625" cy="307777"/>
          </a:xfrm>
          <a:prstGeom prst="rect">
            <a:avLst/>
          </a:prstGeom>
          <a:noFill/>
        </p:spPr>
        <p:txBody>
          <a:bodyPr wrap="square" rtlCol="0">
            <a:spAutoFit/>
          </a:bodyPr>
          <a:lstStyle/>
          <a:p>
            <a:r>
              <a:rPr lang="en-US" altLang="ja-JP" sz="1400" dirty="0" smtClean="0"/>
              <a:t>4</a:t>
            </a:r>
            <a:r>
              <a:rPr kumimoji="1" lang="en-US" altLang="ja-JP" sz="1400" dirty="0" smtClean="0"/>
              <a:t>:OP4</a:t>
            </a:r>
            <a:endParaRPr kumimoji="1" lang="ja-JP" altLang="en-US" sz="1400" dirty="0"/>
          </a:p>
        </p:txBody>
      </p:sp>
      <p:cxnSp>
        <p:nvCxnSpPr>
          <p:cNvPr id="47" name="直線矢印コネクタ 46"/>
          <p:cNvCxnSpPr/>
          <p:nvPr/>
        </p:nvCxnSpPr>
        <p:spPr>
          <a:xfrm flipV="1">
            <a:off x="1244735" y="2055496"/>
            <a:ext cx="464394" cy="57950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50" name="直線矢印コネクタ 49"/>
          <p:cNvCxnSpPr/>
          <p:nvPr/>
        </p:nvCxnSpPr>
        <p:spPr>
          <a:xfrm>
            <a:off x="3559629" y="2288844"/>
            <a:ext cx="306206" cy="420076"/>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52" name="直線矢印コネクタ 51"/>
          <p:cNvCxnSpPr/>
          <p:nvPr/>
        </p:nvCxnSpPr>
        <p:spPr>
          <a:xfrm flipH="1">
            <a:off x="2195736" y="3377120"/>
            <a:ext cx="754580" cy="6536"/>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87" name="正方形/長方形 86"/>
          <p:cNvSpPr/>
          <p:nvPr/>
        </p:nvSpPr>
        <p:spPr>
          <a:xfrm>
            <a:off x="6172957" y="1729102"/>
            <a:ext cx="822005"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dirty="0" smtClean="0"/>
              <a:t>A</a:t>
            </a:r>
            <a:endParaRPr kumimoji="1" lang="ja-JP" altLang="en-US" dirty="0"/>
          </a:p>
        </p:txBody>
      </p:sp>
      <p:sp>
        <p:nvSpPr>
          <p:cNvPr id="88" name="正方形/長方形 87"/>
          <p:cNvSpPr/>
          <p:nvPr/>
        </p:nvSpPr>
        <p:spPr>
          <a:xfrm>
            <a:off x="5033418" y="2997116"/>
            <a:ext cx="87889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t>C</a:t>
            </a:r>
            <a:endParaRPr kumimoji="1" lang="ja-JP" altLang="en-US" dirty="0"/>
          </a:p>
        </p:txBody>
      </p:sp>
      <p:sp>
        <p:nvSpPr>
          <p:cNvPr id="89" name="正方形/長方形 88"/>
          <p:cNvSpPr/>
          <p:nvPr/>
        </p:nvSpPr>
        <p:spPr>
          <a:xfrm>
            <a:off x="7291921" y="2999275"/>
            <a:ext cx="814551"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t>B</a:t>
            </a:r>
            <a:endParaRPr kumimoji="1" lang="ja-JP" altLang="en-US" dirty="0"/>
          </a:p>
        </p:txBody>
      </p:sp>
      <p:cxnSp>
        <p:nvCxnSpPr>
          <p:cNvPr id="90" name="直線コネクタ 89"/>
          <p:cNvCxnSpPr>
            <a:stCxn id="88" idx="0"/>
            <a:endCxn id="87" idx="1"/>
          </p:cNvCxnSpPr>
          <p:nvPr/>
        </p:nvCxnSpPr>
        <p:spPr>
          <a:xfrm flipV="1">
            <a:off x="5472865" y="1918025"/>
            <a:ext cx="700092" cy="1079091"/>
          </a:xfrm>
          <a:prstGeom prst="line">
            <a:avLst/>
          </a:prstGeom>
        </p:spPr>
        <p:style>
          <a:lnRef idx="1">
            <a:schemeClr val="accent1"/>
          </a:lnRef>
          <a:fillRef idx="0">
            <a:schemeClr val="accent1"/>
          </a:fillRef>
          <a:effectRef idx="0">
            <a:schemeClr val="accent1"/>
          </a:effectRef>
          <a:fontRef idx="minor">
            <a:schemeClr val="tx1"/>
          </a:fontRef>
        </p:style>
      </p:cxnSp>
      <p:cxnSp>
        <p:nvCxnSpPr>
          <p:cNvPr id="91" name="直線コネクタ 90"/>
          <p:cNvCxnSpPr>
            <a:stCxn id="89" idx="1"/>
            <a:endCxn id="88" idx="3"/>
          </p:cNvCxnSpPr>
          <p:nvPr/>
        </p:nvCxnSpPr>
        <p:spPr>
          <a:xfrm flipH="1" flipV="1">
            <a:off x="5912312" y="3186039"/>
            <a:ext cx="1379609" cy="2159"/>
          </a:xfrm>
          <a:prstGeom prst="line">
            <a:avLst/>
          </a:prstGeom>
        </p:spPr>
        <p:style>
          <a:lnRef idx="1">
            <a:schemeClr val="accent1"/>
          </a:lnRef>
          <a:fillRef idx="0">
            <a:schemeClr val="accent1"/>
          </a:fillRef>
          <a:effectRef idx="0">
            <a:schemeClr val="accent1"/>
          </a:effectRef>
          <a:fontRef idx="minor">
            <a:schemeClr val="tx1"/>
          </a:fontRef>
        </p:style>
      </p:cxnSp>
      <p:cxnSp>
        <p:nvCxnSpPr>
          <p:cNvPr id="92" name="直線コネクタ 91"/>
          <p:cNvCxnSpPr>
            <a:stCxn id="89" idx="0"/>
            <a:endCxn id="87" idx="3"/>
          </p:cNvCxnSpPr>
          <p:nvPr/>
        </p:nvCxnSpPr>
        <p:spPr>
          <a:xfrm flipH="1" flipV="1">
            <a:off x="6994962" y="1918025"/>
            <a:ext cx="704235" cy="1081250"/>
          </a:xfrm>
          <a:prstGeom prst="line">
            <a:avLst/>
          </a:prstGeom>
        </p:spPr>
        <p:style>
          <a:lnRef idx="1">
            <a:schemeClr val="accent1"/>
          </a:lnRef>
          <a:fillRef idx="0">
            <a:schemeClr val="accent1"/>
          </a:fillRef>
          <a:effectRef idx="0">
            <a:schemeClr val="accent1"/>
          </a:effectRef>
          <a:fontRef idx="minor">
            <a:schemeClr val="tx1"/>
          </a:fontRef>
        </p:style>
      </p:cxnSp>
      <p:sp>
        <p:nvSpPr>
          <p:cNvPr id="93" name="テキスト ボックス 92"/>
          <p:cNvSpPr txBox="1"/>
          <p:nvPr/>
        </p:nvSpPr>
        <p:spPr>
          <a:xfrm>
            <a:off x="4750572" y="2106947"/>
            <a:ext cx="1218625" cy="307777"/>
          </a:xfrm>
          <a:prstGeom prst="rect">
            <a:avLst/>
          </a:prstGeom>
          <a:noFill/>
        </p:spPr>
        <p:txBody>
          <a:bodyPr wrap="square" rtlCol="0">
            <a:spAutoFit/>
          </a:bodyPr>
          <a:lstStyle/>
          <a:p>
            <a:r>
              <a:rPr kumimoji="1" lang="en-US" altLang="ja-JP" sz="1400" dirty="0" smtClean="0"/>
              <a:t>3:OP3</a:t>
            </a:r>
            <a:endParaRPr kumimoji="1" lang="ja-JP" altLang="en-US" sz="1400" dirty="0"/>
          </a:p>
        </p:txBody>
      </p:sp>
      <p:sp>
        <p:nvSpPr>
          <p:cNvPr id="94" name="テキスト ボックス 93"/>
          <p:cNvSpPr txBox="1"/>
          <p:nvPr/>
        </p:nvSpPr>
        <p:spPr>
          <a:xfrm>
            <a:off x="7347079" y="1924133"/>
            <a:ext cx="1218625" cy="307777"/>
          </a:xfrm>
          <a:prstGeom prst="rect">
            <a:avLst/>
          </a:prstGeom>
          <a:noFill/>
        </p:spPr>
        <p:txBody>
          <a:bodyPr wrap="square" rtlCol="0">
            <a:spAutoFit/>
          </a:bodyPr>
          <a:lstStyle/>
          <a:p>
            <a:r>
              <a:rPr lang="en-US" altLang="ja-JP" sz="1400" dirty="0" smtClean="0"/>
              <a:t>1</a:t>
            </a:r>
            <a:r>
              <a:rPr kumimoji="1" lang="en-US" altLang="ja-JP" sz="1400" dirty="0" smtClean="0"/>
              <a:t>:OP1</a:t>
            </a:r>
            <a:endParaRPr kumimoji="1" lang="ja-JP" altLang="en-US" sz="1400" dirty="0"/>
          </a:p>
        </p:txBody>
      </p:sp>
      <p:sp>
        <p:nvSpPr>
          <p:cNvPr id="95" name="テキスト ボックス 94"/>
          <p:cNvSpPr txBox="1"/>
          <p:nvPr/>
        </p:nvSpPr>
        <p:spPr>
          <a:xfrm>
            <a:off x="6318225" y="3476280"/>
            <a:ext cx="1218625" cy="307777"/>
          </a:xfrm>
          <a:prstGeom prst="rect">
            <a:avLst/>
          </a:prstGeom>
          <a:noFill/>
        </p:spPr>
        <p:txBody>
          <a:bodyPr wrap="square" rtlCol="0">
            <a:spAutoFit/>
          </a:bodyPr>
          <a:lstStyle/>
          <a:p>
            <a:r>
              <a:rPr lang="en-US" altLang="ja-JP" sz="1400" dirty="0" smtClean="0"/>
              <a:t>2</a:t>
            </a:r>
            <a:r>
              <a:rPr kumimoji="1" lang="en-US" altLang="ja-JP" sz="1400" dirty="0" smtClean="0"/>
              <a:t>:OP2</a:t>
            </a:r>
            <a:endParaRPr kumimoji="1" lang="ja-JP" altLang="en-US" sz="1400" dirty="0"/>
          </a:p>
        </p:txBody>
      </p:sp>
      <p:cxnSp>
        <p:nvCxnSpPr>
          <p:cNvPr id="96" name="カギ線コネクタ 95"/>
          <p:cNvCxnSpPr/>
          <p:nvPr/>
        </p:nvCxnSpPr>
        <p:spPr>
          <a:xfrm>
            <a:off x="7567718" y="3366045"/>
            <a:ext cx="275856" cy="152852"/>
          </a:xfrm>
          <a:prstGeom prst="bentConnector3">
            <a:avLst>
              <a:gd name="adj1" fmla="val -6502"/>
            </a:avLst>
          </a:prstGeom>
        </p:spPr>
        <p:style>
          <a:lnRef idx="1">
            <a:schemeClr val="accent1"/>
          </a:lnRef>
          <a:fillRef idx="0">
            <a:schemeClr val="accent1"/>
          </a:fillRef>
          <a:effectRef idx="0">
            <a:schemeClr val="accent1"/>
          </a:effectRef>
          <a:fontRef idx="minor">
            <a:schemeClr val="tx1"/>
          </a:fontRef>
        </p:style>
      </p:cxnSp>
      <p:cxnSp>
        <p:nvCxnSpPr>
          <p:cNvPr id="97" name="直線コネクタ 96"/>
          <p:cNvCxnSpPr/>
          <p:nvPr/>
        </p:nvCxnSpPr>
        <p:spPr>
          <a:xfrm>
            <a:off x="7818627" y="3363886"/>
            <a:ext cx="0" cy="155011"/>
          </a:xfrm>
          <a:prstGeom prst="line">
            <a:avLst/>
          </a:prstGeom>
        </p:spPr>
        <p:style>
          <a:lnRef idx="1">
            <a:schemeClr val="accent1"/>
          </a:lnRef>
          <a:fillRef idx="0">
            <a:schemeClr val="accent1"/>
          </a:fillRef>
          <a:effectRef idx="0">
            <a:schemeClr val="accent1"/>
          </a:effectRef>
          <a:fontRef idx="minor">
            <a:schemeClr val="tx1"/>
          </a:fontRef>
        </p:style>
      </p:cxnSp>
      <p:sp>
        <p:nvSpPr>
          <p:cNvPr id="98" name="テキスト ボックス 97"/>
          <p:cNvSpPr txBox="1"/>
          <p:nvPr/>
        </p:nvSpPr>
        <p:spPr>
          <a:xfrm>
            <a:off x="7232669" y="3608012"/>
            <a:ext cx="629061" cy="307777"/>
          </a:xfrm>
          <a:prstGeom prst="rect">
            <a:avLst/>
          </a:prstGeom>
          <a:noFill/>
        </p:spPr>
        <p:txBody>
          <a:bodyPr wrap="square" rtlCol="0">
            <a:spAutoFit/>
          </a:bodyPr>
          <a:lstStyle/>
          <a:p>
            <a:r>
              <a:rPr lang="en-US" altLang="ja-JP" sz="1400" dirty="0" smtClean="0"/>
              <a:t>4</a:t>
            </a:r>
            <a:r>
              <a:rPr kumimoji="1" lang="en-US" altLang="ja-JP" sz="1400" dirty="0" smtClean="0"/>
              <a:t>:OP4</a:t>
            </a:r>
            <a:endParaRPr kumimoji="1" lang="ja-JP" altLang="en-US" sz="1400" dirty="0"/>
          </a:p>
        </p:txBody>
      </p:sp>
      <p:cxnSp>
        <p:nvCxnSpPr>
          <p:cNvPr id="99" name="直線矢印コネクタ 98"/>
          <p:cNvCxnSpPr/>
          <p:nvPr/>
        </p:nvCxnSpPr>
        <p:spPr>
          <a:xfrm flipV="1">
            <a:off x="5213598" y="2061604"/>
            <a:ext cx="472752" cy="567284"/>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100" name="直線矢印コネクタ 99"/>
          <p:cNvCxnSpPr/>
          <p:nvPr/>
        </p:nvCxnSpPr>
        <p:spPr>
          <a:xfrm>
            <a:off x="7536850" y="2294952"/>
            <a:ext cx="281777" cy="413968"/>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101" name="直線矢印コネクタ 100"/>
          <p:cNvCxnSpPr/>
          <p:nvPr/>
        </p:nvCxnSpPr>
        <p:spPr>
          <a:xfrm flipH="1">
            <a:off x="6172957" y="3389764"/>
            <a:ext cx="772736"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102" name="正方形/長方形 101"/>
          <p:cNvSpPr/>
          <p:nvPr/>
        </p:nvSpPr>
        <p:spPr>
          <a:xfrm>
            <a:off x="2082401" y="4088577"/>
            <a:ext cx="822005"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dirty="0" smtClean="0"/>
              <a:t>A</a:t>
            </a:r>
            <a:endParaRPr kumimoji="1" lang="ja-JP" altLang="en-US" dirty="0"/>
          </a:p>
        </p:txBody>
      </p:sp>
      <p:sp>
        <p:nvSpPr>
          <p:cNvPr id="103" name="正方形/長方形 102"/>
          <p:cNvSpPr/>
          <p:nvPr/>
        </p:nvSpPr>
        <p:spPr>
          <a:xfrm>
            <a:off x="942862" y="5356591"/>
            <a:ext cx="87889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t>C</a:t>
            </a:r>
            <a:endParaRPr kumimoji="1" lang="ja-JP" altLang="en-US" dirty="0"/>
          </a:p>
        </p:txBody>
      </p:sp>
      <p:sp>
        <p:nvSpPr>
          <p:cNvPr id="104" name="正方形/長方形 103"/>
          <p:cNvSpPr/>
          <p:nvPr/>
        </p:nvSpPr>
        <p:spPr>
          <a:xfrm>
            <a:off x="3201365" y="5358750"/>
            <a:ext cx="814551"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t>B</a:t>
            </a:r>
            <a:endParaRPr kumimoji="1" lang="ja-JP" altLang="en-US" dirty="0"/>
          </a:p>
        </p:txBody>
      </p:sp>
      <p:cxnSp>
        <p:nvCxnSpPr>
          <p:cNvPr id="105" name="直線コネクタ 104"/>
          <p:cNvCxnSpPr>
            <a:stCxn id="103" idx="0"/>
            <a:endCxn id="102" idx="1"/>
          </p:cNvCxnSpPr>
          <p:nvPr/>
        </p:nvCxnSpPr>
        <p:spPr>
          <a:xfrm flipV="1">
            <a:off x="1382309" y="4277500"/>
            <a:ext cx="700092" cy="107909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6" name="直線コネクタ 105"/>
          <p:cNvCxnSpPr>
            <a:stCxn id="104" idx="1"/>
            <a:endCxn id="103" idx="3"/>
          </p:cNvCxnSpPr>
          <p:nvPr/>
        </p:nvCxnSpPr>
        <p:spPr>
          <a:xfrm flipH="1" flipV="1">
            <a:off x="1821756" y="5545514"/>
            <a:ext cx="1379609" cy="2159"/>
          </a:xfrm>
          <a:prstGeom prst="line">
            <a:avLst/>
          </a:prstGeom>
        </p:spPr>
        <p:style>
          <a:lnRef idx="1">
            <a:schemeClr val="accent1"/>
          </a:lnRef>
          <a:fillRef idx="0">
            <a:schemeClr val="accent1"/>
          </a:fillRef>
          <a:effectRef idx="0">
            <a:schemeClr val="accent1"/>
          </a:effectRef>
          <a:fontRef idx="minor">
            <a:schemeClr val="tx1"/>
          </a:fontRef>
        </p:style>
      </p:cxnSp>
      <p:cxnSp>
        <p:nvCxnSpPr>
          <p:cNvPr id="107" name="直線コネクタ 106"/>
          <p:cNvCxnSpPr>
            <a:stCxn id="104" idx="0"/>
            <a:endCxn id="102" idx="3"/>
          </p:cNvCxnSpPr>
          <p:nvPr/>
        </p:nvCxnSpPr>
        <p:spPr>
          <a:xfrm flipH="1" flipV="1">
            <a:off x="2904406" y="4277500"/>
            <a:ext cx="704235" cy="1081250"/>
          </a:xfrm>
          <a:prstGeom prst="line">
            <a:avLst/>
          </a:prstGeom>
        </p:spPr>
        <p:style>
          <a:lnRef idx="1">
            <a:schemeClr val="accent1"/>
          </a:lnRef>
          <a:fillRef idx="0">
            <a:schemeClr val="accent1"/>
          </a:fillRef>
          <a:effectRef idx="0">
            <a:schemeClr val="accent1"/>
          </a:effectRef>
          <a:fontRef idx="minor">
            <a:schemeClr val="tx1"/>
          </a:fontRef>
        </p:style>
      </p:cxnSp>
      <p:sp>
        <p:nvSpPr>
          <p:cNvPr id="108" name="テキスト ボックス 107"/>
          <p:cNvSpPr txBox="1"/>
          <p:nvPr/>
        </p:nvSpPr>
        <p:spPr>
          <a:xfrm>
            <a:off x="660016" y="4466422"/>
            <a:ext cx="1218625" cy="307777"/>
          </a:xfrm>
          <a:prstGeom prst="rect">
            <a:avLst/>
          </a:prstGeom>
          <a:noFill/>
        </p:spPr>
        <p:txBody>
          <a:bodyPr wrap="square" rtlCol="0">
            <a:spAutoFit/>
          </a:bodyPr>
          <a:lstStyle/>
          <a:p>
            <a:r>
              <a:rPr kumimoji="1" lang="en-US" altLang="ja-JP" sz="1400" dirty="0" smtClean="0"/>
              <a:t>3:OP3</a:t>
            </a:r>
            <a:endParaRPr kumimoji="1" lang="ja-JP" altLang="en-US" sz="1400" dirty="0"/>
          </a:p>
        </p:txBody>
      </p:sp>
      <p:sp>
        <p:nvSpPr>
          <p:cNvPr id="109" name="テキスト ボックス 108"/>
          <p:cNvSpPr txBox="1"/>
          <p:nvPr/>
        </p:nvSpPr>
        <p:spPr>
          <a:xfrm>
            <a:off x="3256523" y="4283608"/>
            <a:ext cx="1218625" cy="307777"/>
          </a:xfrm>
          <a:prstGeom prst="rect">
            <a:avLst/>
          </a:prstGeom>
          <a:noFill/>
        </p:spPr>
        <p:txBody>
          <a:bodyPr wrap="square" rtlCol="0">
            <a:spAutoFit/>
          </a:bodyPr>
          <a:lstStyle/>
          <a:p>
            <a:r>
              <a:rPr lang="en-US" altLang="ja-JP" sz="1400" dirty="0" smtClean="0"/>
              <a:t>1</a:t>
            </a:r>
            <a:r>
              <a:rPr kumimoji="1" lang="en-US" altLang="ja-JP" sz="1400" dirty="0" smtClean="0"/>
              <a:t>:OP1</a:t>
            </a:r>
            <a:endParaRPr kumimoji="1" lang="ja-JP" altLang="en-US" sz="1400" dirty="0"/>
          </a:p>
        </p:txBody>
      </p:sp>
      <p:sp>
        <p:nvSpPr>
          <p:cNvPr id="110" name="テキスト ボックス 109"/>
          <p:cNvSpPr txBox="1"/>
          <p:nvPr/>
        </p:nvSpPr>
        <p:spPr>
          <a:xfrm>
            <a:off x="2142213" y="5770021"/>
            <a:ext cx="1218625" cy="307777"/>
          </a:xfrm>
          <a:prstGeom prst="rect">
            <a:avLst/>
          </a:prstGeom>
          <a:noFill/>
        </p:spPr>
        <p:txBody>
          <a:bodyPr wrap="square" rtlCol="0">
            <a:spAutoFit/>
          </a:bodyPr>
          <a:lstStyle/>
          <a:p>
            <a:r>
              <a:rPr lang="en-US" altLang="ja-JP" sz="1400" dirty="0" smtClean="0"/>
              <a:t>2</a:t>
            </a:r>
            <a:r>
              <a:rPr kumimoji="1" lang="en-US" altLang="ja-JP" sz="1400" dirty="0" smtClean="0"/>
              <a:t>:OP2</a:t>
            </a:r>
            <a:endParaRPr kumimoji="1" lang="ja-JP" altLang="en-US" sz="1400" dirty="0"/>
          </a:p>
        </p:txBody>
      </p:sp>
      <p:sp>
        <p:nvSpPr>
          <p:cNvPr id="113" name="テキスト ボックス 112"/>
          <p:cNvSpPr txBox="1"/>
          <p:nvPr/>
        </p:nvSpPr>
        <p:spPr>
          <a:xfrm>
            <a:off x="2158584" y="6143532"/>
            <a:ext cx="1218625" cy="307777"/>
          </a:xfrm>
          <a:prstGeom prst="rect">
            <a:avLst/>
          </a:prstGeom>
          <a:noFill/>
        </p:spPr>
        <p:txBody>
          <a:bodyPr wrap="square" rtlCol="0">
            <a:spAutoFit/>
          </a:bodyPr>
          <a:lstStyle/>
          <a:p>
            <a:r>
              <a:rPr lang="en-US" altLang="ja-JP" sz="1400" dirty="0" smtClean="0"/>
              <a:t>4</a:t>
            </a:r>
            <a:r>
              <a:rPr kumimoji="1" lang="en-US" altLang="ja-JP" sz="1400" dirty="0" smtClean="0"/>
              <a:t>:OP4</a:t>
            </a:r>
            <a:endParaRPr kumimoji="1" lang="ja-JP" altLang="en-US" sz="1400" dirty="0"/>
          </a:p>
        </p:txBody>
      </p:sp>
      <p:cxnSp>
        <p:nvCxnSpPr>
          <p:cNvPr id="114" name="直線矢印コネクタ 113"/>
          <p:cNvCxnSpPr/>
          <p:nvPr/>
        </p:nvCxnSpPr>
        <p:spPr>
          <a:xfrm flipV="1">
            <a:off x="1123042" y="4421079"/>
            <a:ext cx="472752" cy="573392"/>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115" name="直線矢印コネクタ 114"/>
          <p:cNvCxnSpPr/>
          <p:nvPr/>
        </p:nvCxnSpPr>
        <p:spPr>
          <a:xfrm>
            <a:off x="3446294" y="4654427"/>
            <a:ext cx="326466" cy="44674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116" name="直線矢印コネクタ 115"/>
          <p:cNvCxnSpPr/>
          <p:nvPr/>
        </p:nvCxnSpPr>
        <p:spPr>
          <a:xfrm flipH="1">
            <a:off x="2082401" y="5749239"/>
            <a:ext cx="822005"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117" name="正方形/長方形 116"/>
          <p:cNvSpPr/>
          <p:nvPr/>
        </p:nvSpPr>
        <p:spPr>
          <a:xfrm>
            <a:off x="6191113" y="4109359"/>
            <a:ext cx="822005"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dirty="0" smtClean="0"/>
              <a:t>A</a:t>
            </a:r>
            <a:endParaRPr kumimoji="1" lang="ja-JP" altLang="en-US" dirty="0"/>
          </a:p>
        </p:txBody>
      </p:sp>
      <p:sp>
        <p:nvSpPr>
          <p:cNvPr id="118" name="正方形/長方形 117"/>
          <p:cNvSpPr/>
          <p:nvPr/>
        </p:nvSpPr>
        <p:spPr>
          <a:xfrm>
            <a:off x="5051574" y="5377373"/>
            <a:ext cx="87889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t>C</a:t>
            </a:r>
            <a:endParaRPr kumimoji="1" lang="ja-JP" altLang="en-US" dirty="0"/>
          </a:p>
        </p:txBody>
      </p:sp>
      <p:sp>
        <p:nvSpPr>
          <p:cNvPr id="119" name="正方形/長方形 118"/>
          <p:cNvSpPr/>
          <p:nvPr/>
        </p:nvSpPr>
        <p:spPr>
          <a:xfrm>
            <a:off x="7310077" y="5379532"/>
            <a:ext cx="814551"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t>B</a:t>
            </a:r>
            <a:endParaRPr kumimoji="1" lang="ja-JP" altLang="en-US" dirty="0"/>
          </a:p>
        </p:txBody>
      </p:sp>
      <p:cxnSp>
        <p:nvCxnSpPr>
          <p:cNvPr id="120" name="直線コネクタ 119"/>
          <p:cNvCxnSpPr>
            <a:stCxn id="118" idx="0"/>
            <a:endCxn id="117" idx="1"/>
          </p:cNvCxnSpPr>
          <p:nvPr/>
        </p:nvCxnSpPr>
        <p:spPr>
          <a:xfrm flipV="1">
            <a:off x="5491021" y="4298282"/>
            <a:ext cx="700092" cy="1079091"/>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 name="直線コネクタ 120"/>
          <p:cNvCxnSpPr>
            <a:stCxn id="119" idx="1"/>
            <a:endCxn id="118" idx="3"/>
          </p:cNvCxnSpPr>
          <p:nvPr/>
        </p:nvCxnSpPr>
        <p:spPr>
          <a:xfrm flipH="1" flipV="1">
            <a:off x="5930468" y="5566296"/>
            <a:ext cx="1379609" cy="2159"/>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 name="直線コネクタ 121"/>
          <p:cNvCxnSpPr>
            <a:stCxn id="119" idx="0"/>
            <a:endCxn id="117" idx="3"/>
          </p:cNvCxnSpPr>
          <p:nvPr/>
        </p:nvCxnSpPr>
        <p:spPr>
          <a:xfrm flipH="1" flipV="1">
            <a:off x="7013118" y="4298282"/>
            <a:ext cx="704235" cy="1081250"/>
          </a:xfrm>
          <a:prstGeom prst="line">
            <a:avLst/>
          </a:prstGeom>
        </p:spPr>
        <p:style>
          <a:lnRef idx="1">
            <a:schemeClr val="accent1"/>
          </a:lnRef>
          <a:fillRef idx="0">
            <a:schemeClr val="accent1"/>
          </a:fillRef>
          <a:effectRef idx="0">
            <a:schemeClr val="accent1"/>
          </a:effectRef>
          <a:fontRef idx="minor">
            <a:schemeClr val="tx1"/>
          </a:fontRef>
        </p:style>
      </p:cxnSp>
      <p:sp>
        <p:nvSpPr>
          <p:cNvPr id="123" name="テキスト ボックス 122"/>
          <p:cNvSpPr txBox="1"/>
          <p:nvPr/>
        </p:nvSpPr>
        <p:spPr>
          <a:xfrm>
            <a:off x="4840661" y="4466422"/>
            <a:ext cx="1218625" cy="307777"/>
          </a:xfrm>
          <a:prstGeom prst="rect">
            <a:avLst/>
          </a:prstGeom>
          <a:noFill/>
        </p:spPr>
        <p:txBody>
          <a:bodyPr wrap="square" rtlCol="0">
            <a:spAutoFit/>
          </a:bodyPr>
          <a:lstStyle/>
          <a:p>
            <a:r>
              <a:rPr kumimoji="1" lang="en-US" altLang="ja-JP" sz="1400" dirty="0" smtClean="0"/>
              <a:t>3:OP3</a:t>
            </a:r>
            <a:endParaRPr kumimoji="1" lang="ja-JP" altLang="en-US" sz="1400" dirty="0"/>
          </a:p>
        </p:txBody>
      </p:sp>
      <p:sp>
        <p:nvSpPr>
          <p:cNvPr id="124" name="テキスト ボックス 123"/>
          <p:cNvSpPr txBox="1"/>
          <p:nvPr/>
        </p:nvSpPr>
        <p:spPr>
          <a:xfrm>
            <a:off x="7497159" y="4298281"/>
            <a:ext cx="1218625" cy="307777"/>
          </a:xfrm>
          <a:prstGeom prst="rect">
            <a:avLst/>
          </a:prstGeom>
          <a:noFill/>
        </p:spPr>
        <p:txBody>
          <a:bodyPr wrap="square" rtlCol="0">
            <a:spAutoFit/>
          </a:bodyPr>
          <a:lstStyle/>
          <a:p>
            <a:r>
              <a:rPr lang="en-US" altLang="ja-JP" sz="1400" dirty="0" smtClean="0"/>
              <a:t>1</a:t>
            </a:r>
            <a:r>
              <a:rPr kumimoji="1" lang="en-US" altLang="ja-JP" sz="1400" dirty="0" smtClean="0"/>
              <a:t>:OP1</a:t>
            </a:r>
            <a:endParaRPr kumimoji="1" lang="ja-JP" altLang="en-US" sz="1400" dirty="0"/>
          </a:p>
        </p:txBody>
      </p:sp>
      <p:sp>
        <p:nvSpPr>
          <p:cNvPr id="125" name="テキスト ボックス 124"/>
          <p:cNvSpPr txBox="1"/>
          <p:nvPr/>
        </p:nvSpPr>
        <p:spPr>
          <a:xfrm>
            <a:off x="6336381" y="5856537"/>
            <a:ext cx="1218625" cy="307777"/>
          </a:xfrm>
          <a:prstGeom prst="rect">
            <a:avLst/>
          </a:prstGeom>
          <a:noFill/>
        </p:spPr>
        <p:txBody>
          <a:bodyPr wrap="square" rtlCol="0">
            <a:spAutoFit/>
          </a:bodyPr>
          <a:lstStyle/>
          <a:p>
            <a:r>
              <a:rPr lang="en-US" altLang="ja-JP" sz="1400" dirty="0" smtClean="0"/>
              <a:t>2</a:t>
            </a:r>
            <a:r>
              <a:rPr kumimoji="1" lang="en-US" altLang="ja-JP" sz="1400" dirty="0" smtClean="0"/>
              <a:t>:OP2</a:t>
            </a:r>
            <a:endParaRPr kumimoji="1" lang="ja-JP" altLang="en-US" sz="1400" dirty="0"/>
          </a:p>
        </p:txBody>
      </p:sp>
      <p:cxnSp>
        <p:nvCxnSpPr>
          <p:cNvPr id="126" name="カギ線コネクタ 125"/>
          <p:cNvCxnSpPr/>
          <p:nvPr/>
        </p:nvCxnSpPr>
        <p:spPr>
          <a:xfrm>
            <a:off x="7603011" y="5791894"/>
            <a:ext cx="275856" cy="152852"/>
          </a:xfrm>
          <a:prstGeom prst="bentConnector3">
            <a:avLst>
              <a:gd name="adj1" fmla="val -6502"/>
            </a:avLst>
          </a:prstGeom>
        </p:spPr>
        <p:style>
          <a:lnRef idx="1">
            <a:schemeClr val="accent1"/>
          </a:lnRef>
          <a:fillRef idx="0">
            <a:schemeClr val="accent1"/>
          </a:fillRef>
          <a:effectRef idx="0">
            <a:schemeClr val="accent1"/>
          </a:effectRef>
          <a:fontRef idx="minor">
            <a:schemeClr val="tx1"/>
          </a:fontRef>
        </p:style>
      </p:cxnSp>
      <p:cxnSp>
        <p:nvCxnSpPr>
          <p:cNvPr id="127" name="直線コネクタ 126"/>
          <p:cNvCxnSpPr/>
          <p:nvPr/>
        </p:nvCxnSpPr>
        <p:spPr>
          <a:xfrm>
            <a:off x="7853920" y="5789735"/>
            <a:ext cx="0" cy="155011"/>
          </a:xfrm>
          <a:prstGeom prst="line">
            <a:avLst/>
          </a:prstGeom>
        </p:spPr>
        <p:style>
          <a:lnRef idx="1">
            <a:schemeClr val="accent1"/>
          </a:lnRef>
          <a:fillRef idx="0">
            <a:schemeClr val="accent1"/>
          </a:fillRef>
          <a:effectRef idx="0">
            <a:schemeClr val="accent1"/>
          </a:effectRef>
          <a:fontRef idx="minor">
            <a:schemeClr val="tx1"/>
          </a:fontRef>
        </p:style>
      </p:cxnSp>
      <p:sp>
        <p:nvSpPr>
          <p:cNvPr id="128" name="テキスト ボックス 127"/>
          <p:cNvSpPr txBox="1"/>
          <p:nvPr/>
        </p:nvSpPr>
        <p:spPr>
          <a:xfrm>
            <a:off x="7345486" y="6022078"/>
            <a:ext cx="1218625" cy="307777"/>
          </a:xfrm>
          <a:prstGeom prst="rect">
            <a:avLst/>
          </a:prstGeom>
          <a:noFill/>
        </p:spPr>
        <p:txBody>
          <a:bodyPr wrap="square" rtlCol="0">
            <a:spAutoFit/>
          </a:bodyPr>
          <a:lstStyle/>
          <a:p>
            <a:r>
              <a:rPr lang="en-US" altLang="ja-JP" sz="1400" dirty="0" smtClean="0"/>
              <a:t>4</a:t>
            </a:r>
            <a:r>
              <a:rPr kumimoji="1" lang="en-US" altLang="ja-JP" sz="1400" dirty="0" smtClean="0"/>
              <a:t>:OP4</a:t>
            </a:r>
            <a:endParaRPr kumimoji="1" lang="ja-JP" altLang="en-US" sz="1400" dirty="0"/>
          </a:p>
        </p:txBody>
      </p:sp>
      <p:cxnSp>
        <p:nvCxnSpPr>
          <p:cNvPr id="129" name="直線矢印コネクタ 128"/>
          <p:cNvCxnSpPr/>
          <p:nvPr/>
        </p:nvCxnSpPr>
        <p:spPr>
          <a:xfrm flipH="1">
            <a:off x="5442794" y="4430687"/>
            <a:ext cx="380117" cy="573402"/>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130" name="直線矢印コネクタ 129"/>
          <p:cNvCxnSpPr/>
          <p:nvPr/>
        </p:nvCxnSpPr>
        <p:spPr>
          <a:xfrm flipH="1" flipV="1">
            <a:off x="7369072" y="4533771"/>
            <a:ext cx="371867" cy="480856"/>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131" name="直線矢印コネクタ 130"/>
          <p:cNvCxnSpPr/>
          <p:nvPr/>
        </p:nvCxnSpPr>
        <p:spPr>
          <a:xfrm flipH="1">
            <a:off x="6191113" y="5770021"/>
            <a:ext cx="803849"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134" name="直線矢印コネクタ 133"/>
          <p:cNvCxnSpPr/>
          <p:nvPr/>
        </p:nvCxnSpPr>
        <p:spPr>
          <a:xfrm flipH="1" flipV="1">
            <a:off x="2082401" y="6143839"/>
            <a:ext cx="788293" cy="2198"/>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137" name="テキスト ボックス 136"/>
          <p:cNvSpPr txBox="1"/>
          <p:nvPr/>
        </p:nvSpPr>
        <p:spPr>
          <a:xfrm>
            <a:off x="513730" y="1604139"/>
            <a:ext cx="1218625" cy="400110"/>
          </a:xfrm>
          <a:prstGeom prst="rect">
            <a:avLst/>
          </a:prstGeom>
          <a:noFill/>
        </p:spPr>
        <p:txBody>
          <a:bodyPr wrap="square" rtlCol="0">
            <a:spAutoFit/>
          </a:bodyPr>
          <a:lstStyle/>
          <a:p>
            <a:r>
              <a:rPr kumimoji="1" lang="ja-JP" altLang="en-US" sz="2000" dirty="0" smtClean="0"/>
              <a:t>①</a:t>
            </a:r>
            <a:endParaRPr kumimoji="1" lang="ja-JP" altLang="en-US" sz="2000" dirty="0"/>
          </a:p>
        </p:txBody>
      </p:sp>
      <p:sp>
        <p:nvSpPr>
          <p:cNvPr id="138" name="テキスト ボックス 137"/>
          <p:cNvSpPr txBox="1"/>
          <p:nvPr/>
        </p:nvSpPr>
        <p:spPr>
          <a:xfrm>
            <a:off x="4604286" y="3865570"/>
            <a:ext cx="1218625" cy="400110"/>
          </a:xfrm>
          <a:prstGeom prst="rect">
            <a:avLst/>
          </a:prstGeom>
          <a:noFill/>
        </p:spPr>
        <p:txBody>
          <a:bodyPr wrap="square" rtlCol="0">
            <a:spAutoFit/>
          </a:bodyPr>
          <a:lstStyle/>
          <a:p>
            <a:r>
              <a:rPr kumimoji="1" lang="ja-JP" altLang="en-US" sz="2000" dirty="0" smtClean="0"/>
              <a:t>④</a:t>
            </a:r>
            <a:endParaRPr kumimoji="1" lang="ja-JP" altLang="en-US" sz="2000" dirty="0"/>
          </a:p>
        </p:txBody>
      </p:sp>
      <p:sp>
        <p:nvSpPr>
          <p:cNvPr id="139" name="テキスト ボックス 138"/>
          <p:cNvSpPr txBox="1"/>
          <p:nvPr/>
        </p:nvSpPr>
        <p:spPr>
          <a:xfrm>
            <a:off x="243206" y="4020959"/>
            <a:ext cx="1218625" cy="400110"/>
          </a:xfrm>
          <a:prstGeom prst="rect">
            <a:avLst/>
          </a:prstGeom>
          <a:noFill/>
        </p:spPr>
        <p:txBody>
          <a:bodyPr wrap="square" rtlCol="0">
            <a:spAutoFit/>
          </a:bodyPr>
          <a:lstStyle/>
          <a:p>
            <a:r>
              <a:rPr kumimoji="1" lang="ja-JP" altLang="en-US" sz="2000" dirty="0" smtClean="0"/>
              <a:t>③</a:t>
            </a:r>
            <a:endParaRPr kumimoji="1" lang="ja-JP" altLang="en-US" sz="2000" dirty="0"/>
          </a:p>
        </p:txBody>
      </p:sp>
      <p:sp>
        <p:nvSpPr>
          <p:cNvPr id="140" name="テキスト ボックス 139"/>
          <p:cNvSpPr txBox="1"/>
          <p:nvPr/>
        </p:nvSpPr>
        <p:spPr>
          <a:xfrm>
            <a:off x="4272396" y="1575362"/>
            <a:ext cx="1218625" cy="400110"/>
          </a:xfrm>
          <a:prstGeom prst="rect">
            <a:avLst/>
          </a:prstGeom>
          <a:noFill/>
        </p:spPr>
        <p:txBody>
          <a:bodyPr wrap="square" rtlCol="0">
            <a:spAutoFit/>
          </a:bodyPr>
          <a:lstStyle/>
          <a:p>
            <a:r>
              <a:rPr kumimoji="1" lang="ja-JP" altLang="en-US" sz="2000" dirty="0" smtClean="0"/>
              <a:t>②</a:t>
            </a:r>
            <a:endParaRPr kumimoji="1" lang="ja-JP" altLang="en-US" sz="2000" dirty="0"/>
          </a:p>
        </p:txBody>
      </p:sp>
      <p:cxnSp>
        <p:nvCxnSpPr>
          <p:cNvPr id="82" name="直線矢印コネクタ 81"/>
          <p:cNvCxnSpPr/>
          <p:nvPr/>
        </p:nvCxnSpPr>
        <p:spPr>
          <a:xfrm>
            <a:off x="7485419" y="6022078"/>
            <a:ext cx="463868"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84" name="直線矢印コネクタ 83"/>
          <p:cNvCxnSpPr/>
          <p:nvPr/>
        </p:nvCxnSpPr>
        <p:spPr>
          <a:xfrm>
            <a:off x="7397862" y="3636039"/>
            <a:ext cx="463868"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85" name="直線矢印コネクタ 84"/>
          <p:cNvCxnSpPr/>
          <p:nvPr/>
        </p:nvCxnSpPr>
        <p:spPr>
          <a:xfrm>
            <a:off x="1155315" y="3630168"/>
            <a:ext cx="463868"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171769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練習問題</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kumimoji="1" lang="ja-JP" altLang="en-US" dirty="0" smtClean="0"/>
              <a:t>問題</a:t>
            </a:r>
            <a:r>
              <a:rPr lang="en-US" altLang="ja-JP" dirty="0"/>
              <a:t>4</a:t>
            </a:r>
            <a:r>
              <a:rPr kumimoji="1" lang="ja-JP" altLang="en-US" dirty="0" smtClean="0"/>
              <a:t>　先行子についての説明で適切なものを選択しなさい。</a:t>
            </a:r>
            <a:endParaRPr kumimoji="1" lang="en-US" altLang="ja-JP" dirty="0" smtClean="0"/>
          </a:p>
          <a:p>
            <a:endParaRPr lang="en-US" altLang="ja-JP" dirty="0"/>
          </a:p>
          <a:p>
            <a:r>
              <a:rPr kumimoji="1" lang="ja-JP" altLang="en-US" dirty="0" smtClean="0"/>
              <a:t>①あるメッセージ送信の後に分岐するときには、それぞれのメッセージのシーケンス番号を指定する。</a:t>
            </a:r>
            <a:endParaRPr kumimoji="1" lang="en-US" altLang="ja-JP" dirty="0" smtClean="0"/>
          </a:p>
          <a:p>
            <a:r>
              <a:rPr lang="ja-JP" altLang="en-US" dirty="0" smtClean="0"/>
              <a:t>②あるメッセージ送信と同時に送信すべきメッセージのシーケンス番号を指定する。</a:t>
            </a:r>
            <a:endParaRPr lang="en-US" altLang="ja-JP" dirty="0" smtClean="0"/>
          </a:p>
          <a:p>
            <a:r>
              <a:rPr lang="ja-JP" altLang="en-US" dirty="0" smtClean="0"/>
              <a:t>③あるメッセージ送信の後に送信すべきメッセージのシーケンス番号を指定する。</a:t>
            </a:r>
            <a:endParaRPr lang="en-US" altLang="ja-JP" dirty="0" smtClean="0"/>
          </a:p>
          <a:p>
            <a:r>
              <a:rPr kumimoji="1" lang="ja-JP" altLang="en-US" dirty="0" smtClean="0"/>
              <a:t>④あるメッセージ送信の前に送信すべきメッセージのシーケンス番号を指定する。</a:t>
            </a:r>
            <a:endParaRPr kumimoji="1" lang="ja-JP" altLang="en-US" dirty="0"/>
          </a:p>
        </p:txBody>
      </p:sp>
    </p:spTree>
    <p:extLst>
      <p:ext uri="{BB962C8B-B14F-4D97-AF65-F5344CB8AC3E}">
        <p14:creationId xmlns:p14="http://schemas.microsoft.com/office/powerpoint/2010/main" val="49513562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練習問題</a:t>
            </a:r>
            <a:endParaRPr kumimoji="1" lang="ja-JP" altLang="en-US" dirty="0"/>
          </a:p>
        </p:txBody>
      </p:sp>
      <p:sp>
        <p:nvSpPr>
          <p:cNvPr id="3" name="コンテンツ プレースホルダー 2"/>
          <p:cNvSpPr>
            <a:spLocks noGrp="1"/>
          </p:cNvSpPr>
          <p:nvPr>
            <p:ph idx="1"/>
          </p:nvPr>
        </p:nvSpPr>
        <p:spPr>
          <a:xfrm>
            <a:off x="457200" y="1600201"/>
            <a:ext cx="8229600" cy="1180728"/>
          </a:xfrm>
        </p:spPr>
        <p:txBody>
          <a:bodyPr/>
          <a:lstStyle/>
          <a:p>
            <a:r>
              <a:rPr kumimoji="1" lang="ja-JP" altLang="en-US" dirty="0" smtClean="0"/>
              <a:t>問題</a:t>
            </a:r>
            <a:r>
              <a:rPr lang="en-US" altLang="ja-JP" dirty="0"/>
              <a:t>5</a:t>
            </a:r>
            <a:r>
              <a:rPr kumimoji="1" lang="ja-JP" altLang="en-US" dirty="0" smtClean="0"/>
              <a:t>　この図は何を表しているか適切なものを選択しなさい。</a:t>
            </a:r>
            <a:endParaRPr kumimoji="1" lang="en-US" altLang="ja-JP" dirty="0" smtClean="0"/>
          </a:p>
        </p:txBody>
      </p:sp>
      <p:sp>
        <p:nvSpPr>
          <p:cNvPr id="4" name="正方形/長方形 3"/>
          <p:cNvSpPr/>
          <p:nvPr/>
        </p:nvSpPr>
        <p:spPr>
          <a:xfrm>
            <a:off x="1691680" y="3020647"/>
            <a:ext cx="1800200" cy="72008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t>:</a:t>
            </a:r>
            <a:r>
              <a:rPr lang="ja-JP" altLang="en-US" dirty="0" smtClean="0"/>
              <a:t>会員</a:t>
            </a:r>
            <a:endParaRPr kumimoji="1" lang="ja-JP" altLang="en-US" dirty="0"/>
          </a:p>
        </p:txBody>
      </p:sp>
      <p:cxnSp>
        <p:nvCxnSpPr>
          <p:cNvPr id="5" name="直線コネクタ 4"/>
          <p:cNvCxnSpPr/>
          <p:nvPr/>
        </p:nvCxnSpPr>
        <p:spPr>
          <a:xfrm>
            <a:off x="2622966" y="3740727"/>
            <a:ext cx="0" cy="98441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sp>
        <p:nvSpPr>
          <p:cNvPr id="7" name="コンテンツ プレースホルダー 2"/>
          <p:cNvSpPr txBox="1">
            <a:spLocks/>
          </p:cNvSpPr>
          <p:nvPr/>
        </p:nvSpPr>
        <p:spPr>
          <a:xfrm>
            <a:off x="4211960" y="2852936"/>
            <a:ext cx="4627240" cy="355699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r>
              <a:rPr lang="ja-JP" altLang="en-US" dirty="0" smtClean="0"/>
              <a:t>①パート</a:t>
            </a:r>
            <a:endParaRPr lang="en-US" altLang="ja-JP" dirty="0" smtClean="0"/>
          </a:p>
          <a:p>
            <a:r>
              <a:rPr lang="ja-JP" altLang="en-US" dirty="0" smtClean="0"/>
              <a:t>②パッケージ</a:t>
            </a:r>
            <a:endParaRPr lang="en-US" altLang="ja-JP" dirty="0" smtClean="0"/>
          </a:p>
          <a:p>
            <a:r>
              <a:rPr lang="ja-JP" altLang="en-US" dirty="0" smtClean="0"/>
              <a:t>③ライフライン</a:t>
            </a:r>
            <a:endParaRPr lang="en-US" altLang="ja-JP" dirty="0" smtClean="0"/>
          </a:p>
          <a:p>
            <a:r>
              <a:rPr lang="ja-JP" altLang="en-US" dirty="0" smtClean="0"/>
              <a:t>④クラス</a:t>
            </a:r>
            <a:endParaRPr lang="en-US" altLang="ja-JP" dirty="0" smtClean="0"/>
          </a:p>
          <a:p>
            <a:r>
              <a:rPr lang="ja-JP" altLang="en-US" dirty="0" smtClean="0"/>
              <a:t>⑤コンポーネント</a:t>
            </a:r>
            <a:endParaRPr lang="en-US" altLang="ja-JP" dirty="0"/>
          </a:p>
        </p:txBody>
      </p:sp>
    </p:spTree>
    <p:extLst>
      <p:ext uri="{BB962C8B-B14F-4D97-AF65-F5344CB8AC3E}">
        <p14:creationId xmlns:p14="http://schemas.microsoft.com/office/powerpoint/2010/main" val="495135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a:t>
            </a:r>
            <a:r>
              <a:rPr kumimoji="1" lang="ja-JP" altLang="en-US" dirty="0" smtClean="0"/>
              <a:t>シーケンス図</a:t>
            </a:r>
            <a:endParaRPr kumimoji="1" lang="ja-JP" altLang="en-US" dirty="0"/>
          </a:p>
        </p:txBody>
      </p:sp>
      <p:sp>
        <p:nvSpPr>
          <p:cNvPr id="3" name="コンテンツ プレースホルダー 2"/>
          <p:cNvSpPr>
            <a:spLocks noGrp="1"/>
          </p:cNvSpPr>
          <p:nvPr>
            <p:ph idx="1"/>
          </p:nvPr>
        </p:nvSpPr>
        <p:spPr>
          <a:xfrm>
            <a:off x="395536" y="1600200"/>
            <a:ext cx="8424936" cy="4525963"/>
          </a:xfrm>
        </p:spPr>
        <p:txBody>
          <a:bodyPr/>
          <a:lstStyle/>
          <a:p>
            <a:r>
              <a:rPr lang="ja-JP" altLang="en-US" dirty="0" smtClean="0"/>
              <a:t>シーケンス図は</a:t>
            </a:r>
            <a:r>
              <a:rPr kumimoji="1" lang="ja-JP" altLang="en-US" dirty="0" smtClean="0">
                <a:solidFill>
                  <a:srgbClr val="FF0000"/>
                </a:solidFill>
              </a:rPr>
              <a:t>時系列</a:t>
            </a:r>
            <a:r>
              <a:rPr kumimoji="1" lang="ja-JP" altLang="en-US" dirty="0" smtClean="0"/>
              <a:t>に沿って相互作用の参加者同士のメッセージのやり取りを表現する</a:t>
            </a:r>
            <a:endParaRPr kumimoji="1" lang="en-US" altLang="ja-JP" dirty="0" smtClean="0"/>
          </a:p>
          <a:p>
            <a:endParaRPr lang="en-US" altLang="ja-JP" dirty="0"/>
          </a:p>
          <a:p>
            <a:r>
              <a:rPr kumimoji="1" lang="ja-JP" altLang="en-US" dirty="0" smtClean="0"/>
              <a:t>シーケンス図は</a:t>
            </a:r>
            <a:r>
              <a:rPr kumimoji="1" lang="ja-JP" altLang="en-US" dirty="0" smtClean="0">
                <a:solidFill>
                  <a:srgbClr val="FF0000"/>
                </a:solidFill>
              </a:rPr>
              <a:t>相互作用</a:t>
            </a:r>
            <a:r>
              <a:rPr kumimoji="1" lang="ja-JP" altLang="en-US" dirty="0" smtClean="0"/>
              <a:t>の参加者間のメッセージのやり取りを</a:t>
            </a:r>
            <a:r>
              <a:rPr kumimoji="1" lang="ja-JP" altLang="en-US" dirty="0" smtClean="0">
                <a:solidFill>
                  <a:srgbClr val="FF0000"/>
                </a:solidFill>
              </a:rPr>
              <a:t>ライフライン</a:t>
            </a:r>
            <a:r>
              <a:rPr lang="en-US" altLang="ja-JP" dirty="0" smtClean="0">
                <a:solidFill>
                  <a:srgbClr val="FF0000"/>
                </a:solidFill>
              </a:rPr>
              <a:t>(</a:t>
            </a:r>
            <a:r>
              <a:rPr lang="ja-JP" altLang="en-US" dirty="0" smtClean="0">
                <a:solidFill>
                  <a:srgbClr val="FF0000"/>
                </a:solidFill>
              </a:rPr>
              <a:t>生存線</a:t>
            </a:r>
            <a:r>
              <a:rPr lang="en-US" altLang="ja-JP" dirty="0" smtClean="0">
                <a:solidFill>
                  <a:srgbClr val="FF0000"/>
                </a:solidFill>
              </a:rPr>
              <a:t>)</a:t>
            </a:r>
            <a:r>
              <a:rPr lang="ja-JP" altLang="en-US" dirty="0" smtClean="0"/>
              <a:t>とライフライン間に引いた矢印、およびメッセージラベルで表現します</a:t>
            </a:r>
            <a:endParaRPr kumimoji="1" lang="ja-JP" altLang="en-US" dirty="0"/>
          </a:p>
        </p:txBody>
      </p:sp>
    </p:spTree>
    <p:extLst>
      <p:ext uri="{BB962C8B-B14F-4D97-AF65-F5344CB8AC3E}">
        <p14:creationId xmlns:p14="http://schemas.microsoft.com/office/powerpoint/2010/main" val="9884024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円/楕円 39"/>
          <p:cNvSpPr/>
          <p:nvPr/>
        </p:nvSpPr>
        <p:spPr>
          <a:xfrm>
            <a:off x="7020272" y="4005064"/>
            <a:ext cx="288032" cy="2304256"/>
          </a:xfrm>
          <a:prstGeom prst="ellipse">
            <a:avLst/>
          </a:prstGeom>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a:xfrm>
            <a:off x="457200" y="274638"/>
            <a:ext cx="8229600" cy="850106"/>
          </a:xfrm>
        </p:spPr>
        <p:txBody>
          <a:bodyPr>
            <a:normAutofit/>
          </a:bodyPr>
          <a:lstStyle/>
          <a:p>
            <a:r>
              <a:rPr lang="en-US" altLang="ja-JP" dirty="0" smtClean="0"/>
              <a:t>UML1.x </a:t>
            </a:r>
            <a:r>
              <a:rPr lang="ja-JP" altLang="en-US" dirty="0" smtClean="0"/>
              <a:t>図</a:t>
            </a:r>
            <a:r>
              <a:rPr lang="en-US" altLang="ja-JP" dirty="0"/>
              <a:t>4</a:t>
            </a:r>
            <a:r>
              <a:rPr lang="en-US" altLang="ja-JP" dirty="0" smtClean="0"/>
              <a:t>-2-A</a:t>
            </a:r>
            <a:r>
              <a:rPr lang="ja-JP" altLang="en-US" dirty="0" smtClean="0"/>
              <a:t>　シーケンス図</a:t>
            </a:r>
            <a:endParaRPr kumimoji="1" lang="ja-JP" altLang="en-US" dirty="0"/>
          </a:p>
        </p:txBody>
      </p:sp>
      <p:sp>
        <p:nvSpPr>
          <p:cNvPr id="3" name="コンテンツ プレースホルダー 2"/>
          <p:cNvSpPr>
            <a:spLocks noGrp="1"/>
          </p:cNvSpPr>
          <p:nvPr>
            <p:ph idx="1"/>
          </p:nvPr>
        </p:nvSpPr>
        <p:spPr>
          <a:xfrm>
            <a:off x="1054396" y="980727"/>
            <a:ext cx="7232374" cy="2455611"/>
          </a:xfrm>
        </p:spPr>
        <p:txBody>
          <a:bodyPr>
            <a:normAutofit lnSpcReduction="10000"/>
          </a:bodyPr>
          <a:lstStyle/>
          <a:p>
            <a:r>
              <a:rPr kumimoji="1" lang="en-US" altLang="ja-JP" sz="2800" dirty="0" smtClean="0"/>
              <a:t>UML1.x</a:t>
            </a:r>
            <a:r>
              <a:rPr kumimoji="1" lang="ja-JP" altLang="en-US" sz="2800" dirty="0" smtClean="0"/>
              <a:t>では相互作用の参加者をオブジェクトで表現</a:t>
            </a:r>
            <a:endParaRPr kumimoji="1" lang="en-US" altLang="ja-JP" sz="2800" dirty="0" smtClean="0"/>
          </a:p>
          <a:p>
            <a:r>
              <a:rPr lang="ja-JP" altLang="en-US" sz="2800" dirty="0"/>
              <a:t>点線</a:t>
            </a:r>
            <a:r>
              <a:rPr lang="ja-JP" altLang="en-US" sz="2800" dirty="0" smtClean="0"/>
              <a:t>はライフライン</a:t>
            </a:r>
            <a:endParaRPr lang="en-US" altLang="ja-JP" sz="2800" dirty="0" smtClean="0"/>
          </a:p>
          <a:p>
            <a:r>
              <a:rPr kumimoji="1" lang="ja-JP" altLang="en-US" sz="2800" dirty="0"/>
              <a:t>メッセージ</a:t>
            </a:r>
            <a:r>
              <a:rPr kumimoji="1" lang="ja-JP" altLang="en-US" sz="2800" dirty="0" smtClean="0"/>
              <a:t>は上から下へ呼ばれる</a:t>
            </a:r>
            <a:endParaRPr kumimoji="1" lang="en-US" altLang="ja-JP" sz="2800" dirty="0" smtClean="0"/>
          </a:p>
          <a:p>
            <a:pPr marL="0" indent="0">
              <a:buNone/>
            </a:pPr>
            <a:r>
              <a:rPr lang="en-US" altLang="ja-JP" sz="2800" dirty="0" smtClean="0"/>
              <a:t>※</a:t>
            </a:r>
            <a:r>
              <a:rPr lang="ja-JP" altLang="en-US" sz="2800" dirty="0" smtClean="0"/>
              <a:t>そのためシーケンス番号は省略可</a:t>
            </a:r>
            <a:endParaRPr kumimoji="1" lang="ja-JP" altLang="en-US" sz="2800" dirty="0"/>
          </a:p>
        </p:txBody>
      </p:sp>
      <p:sp>
        <p:nvSpPr>
          <p:cNvPr id="5" name="正方形/長方形 4"/>
          <p:cNvSpPr/>
          <p:nvPr/>
        </p:nvSpPr>
        <p:spPr>
          <a:xfrm>
            <a:off x="2843808" y="3616672"/>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u="sng" dirty="0" smtClean="0"/>
              <a:t>オブジェクト</a:t>
            </a:r>
            <a:r>
              <a:rPr lang="en-US" altLang="ja-JP" u="sng" dirty="0" smtClean="0"/>
              <a:t>1</a:t>
            </a:r>
            <a:endParaRPr kumimoji="1" lang="ja-JP" altLang="en-US" u="sng" dirty="0"/>
          </a:p>
        </p:txBody>
      </p:sp>
      <p:sp>
        <p:nvSpPr>
          <p:cNvPr id="6" name="正方形/長方形 5"/>
          <p:cNvSpPr/>
          <p:nvPr/>
        </p:nvSpPr>
        <p:spPr>
          <a:xfrm>
            <a:off x="4644008" y="3616672"/>
            <a:ext cx="1571296"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u="sng" dirty="0" smtClean="0"/>
              <a:t>オブジェクト</a:t>
            </a:r>
            <a:r>
              <a:rPr kumimoji="1" lang="en-US" altLang="ja-JP" u="sng" dirty="0" smtClean="0"/>
              <a:t>2</a:t>
            </a:r>
            <a:endParaRPr kumimoji="1" lang="ja-JP" altLang="en-US" u="sng" dirty="0"/>
          </a:p>
        </p:txBody>
      </p:sp>
      <p:sp>
        <p:nvSpPr>
          <p:cNvPr id="7" name="正方形/長方形 6"/>
          <p:cNvSpPr/>
          <p:nvPr/>
        </p:nvSpPr>
        <p:spPr>
          <a:xfrm>
            <a:off x="6412888" y="3616672"/>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u="sng" dirty="0" smtClean="0"/>
              <a:t>オブジェクト</a:t>
            </a:r>
            <a:r>
              <a:rPr kumimoji="1" lang="en-US" altLang="ja-JP" u="sng" dirty="0" smtClean="0"/>
              <a:t>3</a:t>
            </a:r>
            <a:endParaRPr kumimoji="1" lang="ja-JP" altLang="en-US" u="sng" dirty="0"/>
          </a:p>
        </p:txBody>
      </p:sp>
      <p:cxnSp>
        <p:nvCxnSpPr>
          <p:cNvPr id="8" name="直線コネクタ 7"/>
          <p:cNvCxnSpPr/>
          <p:nvPr/>
        </p:nvCxnSpPr>
        <p:spPr>
          <a:xfrm>
            <a:off x="1761807" y="3994518"/>
            <a:ext cx="0" cy="238320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p:nvPr/>
        </p:nvCxnSpPr>
        <p:spPr>
          <a:xfrm>
            <a:off x="1766371" y="4509120"/>
            <a:ext cx="1830571"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p:nvPr/>
        </p:nvCxnSpPr>
        <p:spPr>
          <a:xfrm>
            <a:off x="3624473" y="5085184"/>
            <a:ext cx="1794834"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2020687" y="4104242"/>
            <a:ext cx="1349615" cy="307777"/>
          </a:xfrm>
          <a:prstGeom prst="rect">
            <a:avLst/>
          </a:prstGeom>
          <a:noFill/>
        </p:spPr>
        <p:txBody>
          <a:bodyPr wrap="square" rtlCol="0">
            <a:spAutoFit/>
          </a:bodyPr>
          <a:lstStyle/>
          <a:p>
            <a:r>
              <a:rPr lang="en-US" altLang="ja-JP" sz="1400" dirty="0" smtClean="0"/>
              <a:t>1.</a:t>
            </a:r>
            <a:r>
              <a:rPr lang="ja-JP" altLang="en-US" sz="1400" dirty="0" smtClean="0"/>
              <a:t>メッセージ</a:t>
            </a:r>
            <a:r>
              <a:rPr lang="en-US" altLang="ja-JP" sz="1400" dirty="0" smtClean="0"/>
              <a:t>1()</a:t>
            </a:r>
            <a:endParaRPr kumimoji="1" lang="ja-JP" altLang="en-US" sz="1400" dirty="0"/>
          </a:p>
        </p:txBody>
      </p:sp>
      <p:sp>
        <p:nvSpPr>
          <p:cNvPr id="18" name="テキスト ボックス 17"/>
          <p:cNvSpPr txBox="1"/>
          <p:nvPr/>
        </p:nvSpPr>
        <p:spPr>
          <a:xfrm>
            <a:off x="3805746" y="4760708"/>
            <a:ext cx="1368098" cy="307777"/>
          </a:xfrm>
          <a:prstGeom prst="rect">
            <a:avLst/>
          </a:prstGeom>
          <a:noFill/>
        </p:spPr>
        <p:txBody>
          <a:bodyPr wrap="square" rtlCol="0">
            <a:spAutoFit/>
          </a:bodyPr>
          <a:lstStyle/>
          <a:p>
            <a:r>
              <a:rPr lang="en-US" altLang="ja-JP" sz="1400" dirty="0" smtClean="0"/>
              <a:t>2.</a:t>
            </a:r>
            <a:r>
              <a:rPr lang="ja-JP" altLang="en-US" sz="1400" dirty="0"/>
              <a:t>メッセージ</a:t>
            </a:r>
            <a:r>
              <a:rPr lang="en-US" altLang="ja-JP" sz="1400" dirty="0" smtClean="0"/>
              <a:t>2()</a:t>
            </a:r>
            <a:endParaRPr kumimoji="1" lang="ja-JP" altLang="en-US" sz="1400" dirty="0"/>
          </a:p>
        </p:txBody>
      </p:sp>
      <p:sp>
        <p:nvSpPr>
          <p:cNvPr id="24" name="円/楕円 23"/>
          <p:cNvSpPr/>
          <p:nvPr/>
        </p:nvSpPr>
        <p:spPr>
          <a:xfrm>
            <a:off x="1633121" y="3508661"/>
            <a:ext cx="266499"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二等辺三角形 24"/>
          <p:cNvSpPr/>
          <p:nvPr/>
        </p:nvSpPr>
        <p:spPr>
          <a:xfrm>
            <a:off x="1612903" y="3724685"/>
            <a:ext cx="306934" cy="21602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611560" y="3651705"/>
            <a:ext cx="887130" cy="307777"/>
          </a:xfrm>
          <a:prstGeom prst="rect">
            <a:avLst/>
          </a:prstGeom>
          <a:noFill/>
        </p:spPr>
        <p:txBody>
          <a:bodyPr wrap="square" rtlCol="0">
            <a:spAutoFit/>
          </a:bodyPr>
          <a:lstStyle/>
          <a:p>
            <a:r>
              <a:rPr kumimoji="1" lang="ja-JP" altLang="en-US" sz="1400" dirty="0" smtClean="0"/>
              <a:t>アクター</a:t>
            </a:r>
            <a:r>
              <a:rPr kumimoji="1" lang="en-US" altLang="ja-JP" sz="1400" dirty="0" smtClean="0"/>
              <a:t>1</a:t>
            </a:r>
            <a:endParaRPr kumimoji="1" lang="ja-JP" altLang="en-US" sz="1400" dirty="0"/>
          </a:p>
        </p:txBody>
      </p:sp>
      <p:sp>
        <p:nvSpPr>
          <p:cNvPr id="27" name="テキスト ボックス 26"/>
          <p:cNvSpPr txBox="1"/>
          <p:nvPr/>
        </p:nvSpPr>
        <p:spPr>
          <a:xfrm>
            <a:off x="5531255" y="5454188"/>
            <a:ext cx="1368098" cy="307777"/>
          </a:xfrm>
          <a:prstGeom prst="rect">
            <a:avLst/>
          </a:prstGeom>
          <a:noFill/>
        </p:spPr>
        <p:txBody>
          <a:bodyPr wrap="square" rtlCol="0">
            <a:spAutoFit/>
          </a:bodyPr>
          <a:lstStyle/>
          <a:p>
            <a:r>
              <a:rPr lang="en-US" altLang="ja-JP" sz="1400" dirty="0"/>
              <a:t>3</a:t>
            </a:r>
            <a:r>
              <a:rPr lang="en-US" altLang="ja-JP" sz="1400" dirty="0" smtClean="0"/>
              <a:t>.</a:t>
            </a:r>
            <a:r>
              <a:rPr lang="ja-JP" altLang="en-US" sz="1400" dirty="0" smtClean="0"/>
              <a:t>メッセージ</a:t>
            </a:r>
            <a:r>
              <a:rPr lang="en-US" altLang="ja-JP" sz="1400" dirty="0" smtClean="0"/>
              <a:t>3()</a:t>
            </a:r>
            <a:endParaRPr kumimoji="1" lang="ja-JP" altLang="en-US" sz="1400" dirty="0"/>
          </a:p>
        </p:txBody>
      </p:sp>
      <p:cxnSp>
        <p:nvCxnSpPr>
          <p:cNvPr id="28" name="直線矢印コネクタ 27"/>
          <p:cNvCxnSpPr/>
          <p:nvPr/>
        </p:nvCxnSpPr>
        <p:spPr>
          <a:xfrm>
            <a:off x="5370381" y="5761965"/>
            <a:ext cx="1794834"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a:off x="7177886" y="3994518"/>
            <a:ext cx="0" cy="238320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a:off x="5387212" y="3994516"/>
            <a:ext cx="0" cy="238320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a:off x="3572398" y="3994517"/>
            <a:ext cx="0" cy="238320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sp>
        <p:nvSpPr>
          <p:cNvPr id="32" name="テキスト ボックス 31"/>
          <p:cNvSpPr txBox="1"/>
          <p:nvPr/>
        </p:nvSpPr>
        <p:spPr>
          <a:xfrm>
            <a:off x="7668344" y="4797152"/>
            <a:ext cx="1130472" cy="523220"/>
          </a:xfrm>
          <a:prstGeom prst="rect">
            <a:avLst/>
          </a:prstGeom>
          <a:noFill/>
        </p:spPr>
        <p:txBody>
          <a:bodyPr wrap="square" rtlCol="0">
            <a:spAutoFit/>
          </a:bodyPr>
          <a:lstStyle/>
          <a:p>
            <a:r>
              <a:rPr lang="ja-JP" altLang="en-US" sz="1400" dirty="0" smtClean="0"/>
              <a:t>ライフライン</a:t>
            </a:r>
            <a:r>
              <a:rPr lang="en-US" altLang="ja-JP" sz="1400" dirty="0" smtClean="0"/>
              <a:t>(</a:t>
            </a:r>
            <a:r>
              <a:rPr lang="ja-JP" altLang="en-US" sz="1400" dirty="0" smtClean="0"/>
              <a:t>生存線</a:t>
            </a:r>
            <a:r>
              <a:rPr lang="en-US" altLang="ja-JP" sz="1400" dirty="0" smtClean="0"/>
              <a:t>)</a:t>
            </a:r>
            <a:endParaRPr kumimoji="1" lang="ja-JP" altLang="en-US" sz="1400" dirty="0"/>
          </a:p>
        </p:txBody>
      </p:sp>
      <p:sp>
        <p:nvSpPr>
          <p:cNvPr id="33" name="テキスト ボックス 32"/>
          <p:cNvSpPr txBox="1"/>
          <p:nvPr/>
        </p:nvSpPr>
        <p:spPr>
          <a:xfrm>
            <a:off x="5508104" y="6165304"/>
            <a:ext cx="1465484" cy="307777"/>
          </a:xfrm>
          <a:prstGeom prst="rect">
            <a:avLst/>
          </a:prstGeom>
          <a:noFill/>
        </p:spPr>
        <p:txBody>
          <a:bodyPr wrap="square" rtlCol="0">
            <a:spAutoFit/>
          </a:bodyPr>
          <a:lstStyle/>
          <a:p>
            <a:r>
              <a:rPr lang="ja-JP" altLang="en-US" sz="1400" dirty="0"/>
              <a:t>メッセージラベル</a:t>
            </a:r>
            <a:endParaRPr kumimoji="1" lang="ja-JP" altLang="en-US" sz="1400" dirty="0"/>
          </a:p>
        </p:txBody>
      </p:sp>
      <p:sp>
        <p:nvSpPr>
          <p:cNvPr id="34" name="テキスト ボックス 33"/>
          <p:cNvSpPr txBox="1"/>
          <p:nvPr/>
        </p:nvSpPr>
        <p:spPr>
          <a:xfrm>
            <a:off x="3851920" y="5445224"/>
            <a:ext cx="1117014" cy="307777"/>
          </a:xfrm>
          <a:prstGeom prst="rect">
            <a:avLst/>
          </a:prstGeom>
          <a:noFill/>
        </p:spPr>
        <p:txBody>
          <a:bodyPr wrap="square" rtlCol="0">
            <a:spAutoFit/>
          </a:bodyPr>
          <a:lstStyle/>
          <a:p>
            <a:r>
              <a:rPr kumimoji="1" lang="ja-JP" altLang="en-US" sz="1400" dirty="0" smtClean="0"/>
              <a:t>メッセージ</a:t>
            </a:r>
            <a:endParaRPr kumimoji="1" lang="ja-JP" altLang="en-US" sz="1400" dirty="0"/>
          </a:p>
        </p:txBody>
      </p:sp>
      <p:sp>
        <p:nvSpPr>
          <p:cNvPr id="35" name="テキスト ボックス 34"/>
          <p:cNvSpPr txBox="1"/>
          <p:nvPr/>
        </p:nvSpPr>
        <p:spPr>
          <a:xfrm>
            <a:off x="3923928" y="5949280"/>
            <a:ext cx="1031146" cy="523220"/>
          </a:xfrm>
          <a:prstGeom prst="rect">
            <a:avLst/>
          </a:prstGeom>
          <a:noFill/>
        </p:spPr>
        <p:txBody>
          <a:bodyPr wrap="square" rtlCol="0">
            <a:spAutoFit/>
          </a:bodyPr>
          <a:lstStyle/>
          <a:p>
            <a:r>
              <a:rPr lang="ja-JP" altLang="en-US" sz="1400" dirty="0"/>
              <a:t>シーケンス番号</a:t>
            </a:r>
            <a:endParaRPr kumimoji="1" lang="ja-JP" altLang="en-US" sz="1400" dirty="0"/>
          </a:p>
        </p:txBody>
      </p:sp>
      <p:cxnSp>
        <p:nvCxnSpPr>
          <p:cNvPr id="36" name="直線コネクタ 35"/>
          <p:cNvCxnSpPr/>
          <p:nvPr/>
        </p:nvCxnSpPr>
        <p:spPr>
          <a:xfrm flipH="1">
            <a:off x="4283968" y="5085184"/>
            <a:ext cx="216024" cy="36004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 name="直線コネクタ 37"/>
          <p:cNvCxnSpPr/>
          <p:nvPr/>
        </p:nvCxnSpPr>
        <p:spPr>
          <a:xfrm flipH="1">
            <a:off x="6156176" y="5589240"/>
            <a:ext cx="144016" cy="576064"/>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直線コネクタ 41"/>
          <p:cNvCxnSpPr>
            <a:endCxn id="32" idx="1"/>
          </p:cNvCxnSpPr>
          <p:nvPr/>
        </p:nvCxnSpPr>
        <p:spPr>
          <a:xfrm>
            <a:off x="7380312" y="5013176"/>
            <a:ext cx="288032" cy="4558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a:stCxn id="27" idx="1"/>
          </p:cNvCxnSpPr>
          <p:nvPr/>
        </p:nvCxnSpPr>
        <p:spPr>
          <a:xfrm flipH="1">
            <a:off x="4644009" y="5608077"/>
            <a:ext cx="887246" cy="341203"/>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83346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67544" y="3356992"/>
            <a:ext cx="8496944" cy="3384376"/>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55" name="円/楕円 54"/>
          <p:cNvSpPr/>
          <p:nvPr/>
        </p:nvSpPr>
        <p:spPr>
          <a:xfrm>
            <a:off x="7164288" y="4221088"/>
            <a:ext cx="360040" cy="2448272"/>
          </a:xfrm>
          <a:prstGeom prst="ellipse">
            <a:avLst/>
          </a:prstGeom>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56" name="円/楕円 55"/>
          <p:cNvSpPr/>
          <p:nvPr/>
        </p:nvSpPr>
        <p:spPr>
          <a:xfrm>
            <a:off x="6372200" y="3645024"/>
            <a:ext cx="1872208" cy="792088"/>
          </a:xfrm>
          <a:prstGeom prst="ellipse">
            <a:avLst/>
          </a:prstGeom>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a:xfrm>
            <a:off x="457200" y="274638"/>
            <a:ext cx="8229600" cy="850106"/>
          </a:xfrm>
        </p:spPr>
        <p:txBody>
          <a:bodyPr>
            <a:normAutofit/>
          </a:bodyPr>
          <a:lstStyle/>
          <a:p>
            <a:r>
              <a:rPr lang="en-US" altLang="ja-JP" dirty="0" smtClean="0"/>
              <a:t>UML2.x </a:t>
            </a:r>
            <a:r>
              <a:rPr lang="ja-JP" altLang="en-US" dirty="0" smtClean="0"/>
              <a:t>図</a:t>
            </a:r>
            <a:r>
              <a:rPr lang="en-US" altLang="ja-JP" dirty="0" smtClean="0"/>
              <a:t>4-2-B</a:t>
            </a:r>
            <a:r>
              <a:rPr lang="ja-JP" altLang="en-US" dirty="0" smtClean="0"/>
              <a:t>　シーケンス図</a:t>
            </a:r>
            <a:endParaRPr kumimoji="1" lang="ja-JP" altLang="en-US" dirty="0"/>
          </a:p>
        </p:txBody>
      </p:sp>
      <p:sp>
        <p:nvSpPr>
          <p:cNvPr id="3" name="コンテンツ プレースホルダー 2"/>
          <p:cNvSpPr>
            <a:spLocks noGrp="1"/>
          </p:cNvSpPr>
          <p:nvPr>
            <p:ph idx="1"/>
          </p:nvPr>
        </p:nvSpPr>
        <p:spPr>
          <a:xfrm>
            <a:off x="1054396" y="980727"/>
            <a:ext cx="7232374" cy="2455611"/>
          </a:xfrm>
        </p:spPr>
        <p:txBody>
          <a:bodyPr>
            <a:normAutofit/>
          </a:bodyPr>
          <a:lstStyle/>
          <a:p>
            <a:r>
              <a:rPr kumimoji="1" lang="en-US" altLang="ja-JP" sz="2800" dirty="0" smtClean="0"/>
              <a:t>UML2.x</a:t>
            </a:r>
            <a:r>
              <a:rPr kumimoji="1" lang="ja-JP" altLang="en-US" sz="2800" dirty="0" smtClean="0"/>
              <a:t>では相互作用の参加者をライフラインで表現</a:t>
            </a:r>
            <a:endParaRPr kumimoji="1" lang="en-US" altLang="ja-JP" sz="2800" dirty="0" smtClean="0"/>
          </a:p>
          <a:p>
            <a:r>
              <a:rPr lang="en-US" altLang="ja-JP" sz="2800" dirty="0" smtClean="0"/>
              <a:t>UML2.x</a:t>
            </a:r>
            <a:r>
              <a:rPr lang="ja-JP" altLang="en-US" sz="2800" dirty="0" smtClean="0"/>
              <a:t>の場合、ライフラインは相互作用の参加者と下の点線の両方を指す</a:t>
            </a:r>
            <a:endParaRPr lang="en-US" altLang="ja-JP" sz="2800" dirty="0" smtClean="0"/>
          </a:p>
          <a:p>
            <a:r>
              <a:rPr lang="en-US" altLang="ja-JP" sz="2800" dirty="0"/>
              <a:t>UML2.x</a:t>
            </a:r>
            <a:r>
              <a:rPr lang="ja-JP" altLang="en-US" sz="2800" dirty="0"/>
              <a:t>では</a:t>
            </a:r>
            <a:r>
              <a:rPr lang="ja-JP" altLang="en-US" sz="2800" dirty="0" smtClean="0"/>
              <a:t>シーケンス番号は消滅</a:t>
            </a:r>
            <a:endParaRPr kumimoji="1" lang="ja-JP" altLang="en-US" sz="2800" dirty="0"/>
          </a:p>
        </p:txBody>
      </p:sp>
      <p:sp>
        <p:nvSpPr>
          <p:cNvPr id="5" name="正方形/長方形 4"/>
          <p:cNvSpPr/>
          <p:nvPr/>
        </p:nvSpPr>
        <p:spPr>
          <a:xfrm>
            <a:off x="2981135" y="3843540"/>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dirty="0" smtClean="0"/>
              <a:t>ライフライン</a:t>
            </a:r>
            <a:r>
              <a:rPr lang="en-US" altLang="ja-JP" dirty="0" smtClean="0"/>
              <a:t>1</a:t>
            </a:r>
            <a:endParaRPr kumimoji="1" lang="ja-JP" altLang="en-US" dirty="0"/>
          </a:p>
        </p:txBody>
      </p:sp>
      <p:sp>
        <p:nvSpPr>
          <p:cNvPr id="6" name="正方形/長方形 5"/>
          <p:cNvSpPr/>
          <p:nvPr/>
        </p:nvSpPr>
        <p:spPr>
          <a:xfrm>
            <a:off x="4781335" y="3843540"/>
            <a:ext cx="1571296"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dirty="0"/>
              <a:t>ライフライン</a:t>
            </a:r>
            <a:r>
              <a:rPr kumimoji="1" lang="en-US" altLang="ja-JP" dirty="0" smtClean="0"/>
              <a:t>2</a:t>
            </a:r>
            <a:endParaRPr kumimoji="1" lang="ja-JP" altLang="en-US" dirty="0"/>
          </a:p>
        </p:txBody>
      </p:sp>
      <p:sp>
        <p:nvSpPr>
          <p:cNvPr id="7" name="正方形/長方形 6"/>
          <p:cNvSpPr/>
          <p:nvPr/>
        </p:nvSpPr>
        <p:spPr>
          <a:xfrm>
            <a:off x="6550215" y="3843540"/>
            <a:ext cx="1504654" cy="3778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dirty="0"/>
              <a:t>ライフライン</a:t>
            </a:r>
            <a:r>
              <a:rPr kumimoji="1" lang="en-US" altLang="ja-JP" dirty="0" smtClean="0"/>
              <a:t>3</a:t>
            </a:r>
            <a:endParaRPr kumimoji="1" lang="ja-JP" altLang="en-US" dirty="0"/>
          </a:p>
        </p:txBody>
      </p:sp>
      <p:cxnSp>
        <p:nvCxnSpPr>
          <p:cNvPr id="8" name="直線コネクタ 7"/>
          <p:cNvCxnSpPr/>
          <p:nvPr/>
        </p:nvCxnSpPr>
        <p:spPr>
          <a:xfrm>
            <a:off x="1899134" y="4221386"/>
            <a:ext cx="0" cy="238320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p:nvPr/>
        </p:nvCxnSpPr>
        <p:spPr>
          <a:xfrm>
            <a:off x="1903698" y="4735988"/>
            <a:ext cx="1830571"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p:nvPr/>
        </p:nvCxnSpPr>
        <p:spPr>
          <a:xfrm>
            <a:off x="3761800" y="5312052"/>
            <a:ext cx="1794834"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2158014" y="4331110"/>
            <a:ext cx="1349615" cy="307777"/>
          </a:xfrm>
          <a:prstGeom prst="rect">
            <a:avLst/>
          </a:prstGeom>
          <a:noFill/>
        </p:spPr>
        <p:txBody>
          <a:bodyPr wrap="square" rtlCol="0">
            <a:spAutoFit/>
          </a:bodyPr>
          <a:lstStyle/>
          <a:p>
            <a:r>
              <a:rPr lang="ja-JP" altLang="en-US" sz="1400" dirty="0" smtClean="0"/>
              <a:t>メッセージ</a:t>
            </a:r>
            <a:r>
              <a:rPr lang="en-US" altLang="ja-JP" sz="1400" dirty="0" smtClean="0"/>
              <a:t>1()</a:t>
            </a:r>
            <a:endParaRPr kumimoji="1" lang="ja-JP" altLang="en-US" sz="1400" dirty="0"/>
          </a:p>
        </p:txBody>
      </p:sp>
      <p:sp>
        <p:nvSpPr>
          <p:cNvPr id="18" name="テキスト ボックス 17"/>
          <p:cNvSpPr txBox="1"/>
          <p:nvPr/>
        </p:nvSpPr>
        <p:spPr>
          <a:xfrm>
            <a:off x="3943073" y="4987576"/>
            <a:ext cx="1368098" cy="307777"/>
          </a:xfrm>
          <a:prstGeom prst="rect">
            <a:avLst/>
          </a:prstGeom>
          <a:noFill/>
        </p:spPr>
        <p:txBody>
          <a:bodyPr wrap="square" rtlCol="0">
            <a:spAutoFit/>
          </a:bodyPr>
          <a:lstStyle/>
          <a:p>
            <a:r>
              <a:rPr lang="ja-JP" altLang="en-US" sz="1400" dirty="0" smtClean="0"/>
              <a:t>メッセージ</a:t>
            </a:r>
            <a:r>
              <a:rPr lang="en-US" altLang="ja-JP" sz="1400" dirty="0" smtClean="0"/>
              <a:t>2()</a:t>
            </a:r>
            <a:endParaRPr kumimoji="1" lang="ja-JP" altLang="en-US" sz="1400" dirty="0"/>
          </a:p>
        </p:txBody>
      </p:sp>
      <p:sp>
        <p:nvSpPr>
          <p:cNvPr id="24" name="円/楕円 23"/>
          <p:cNvSpPr/>
          <p:nvPr/>
        </p:nvSpPr>
        <p:spPr>
          <a:xfrm>
            <a:off x="1770448" y="3735529"/>
            <a:ext cx="266499"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二等辺三角形 24"/>
          <p:cNvSpPr/>
          <p:nvPr/>
        </p:nvSpPr>
        <p:spPr>
          <a:xfrm>
            <a:off x="1750230" y="3951553"/>
            <a:ext cx="306934" cy="21602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748887" y="3878573"/>
            <a:ext cx="887130" cy="307777"/>
          </a:xfrm>
          <a:prstGeom prst="rect">
            <a:avLst/>
          </a:prstGeom>
          <a:noFill/>
        </p:spPr>
        <p:txBody>
          <a:bodyPr wrap="square" rtlCol="0">
            <a:spAutoFit/>
          </a:bodyPr>
          <a:lstStyle/>
          <a:p>
            <a:r>
              <a:rPr kumimoji="1" lang="ja-JP" altLang="en-US" sz="1400" dirty="0" smtClean="0"/>
              <a:t>アクター</a:t>
            </a:r>
            <a:r>
              <a:rPr kumimoji="1" lang="en-US" altLang="ja-JP" sz="1400" dirty="0" smtClean="0"/>
              <a:t>1</a:t>
            </a:r>
            <a:endParaRPr kumimoji="1" lang="ja-JP" altLang="en-US" sz="1400" dirty="0"/>
          </a:p>
        </p:txBody>
      </p:sp>
      <p:sp>
        <p:nvSpPr>
          <p:cNvPr id="27" name="テキスト ボックス 26"/>
          <p:cNvSpPr txBox="1"/>
          <p:nvPr/>
        </p:nvSpPr>
        <p:spPr>
          <a:xfrm>
            <a:off x="5724128" y="5661248"/>
            <a:ext cx="1368098" cy="307777"/>
          </a:xfrm>
          <a:prstGeom prst="rect">
            <a:avLst/>
          </a:prstGeom>
          <a:noFill/>
        </p:spPr>
        <p:txBody>
          <a:bodyPr wrap="square" rtlCol="0">
            <a:spAutoFit/>
          </a:bodyPr>
          <a:lstStyle/>
          <a:p>
            <a:r>
              <a:rPr lang="ja-JP" altLang="en-US" sz="1400" dirty="0" smtClean="0"/>
              <a:t>メッセージ</a:t>
            </a:r>
            <a:r>
              <a:rPr lang="en-US" altLang="ja-JP" sz="1400" dirty="0" smtClean="0"/>
              <a:t>3()</a:t>
            </a:r>
            <a:endParaRPr kumimoji="1" lang="ja-JP" altLang="en-US" sz="1400" dirty="0"/>
          </a:p>
        </p:txBody>
      </p:sp>
      <p:cxnSp>
        <p:nvCxnSpPr>
          <p:cNvPr id="28" name="直線矢印コネクタ 27"/>
          <p:cNvCxnSpPr/>
          <p:nvPr/>
        </p:nvCxnSpPr>
        <p:spPr>
          <a:xfrm>
            <a:off x="5507708" y="5988833"/>
            <a:ext cx="1794834"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a:off x="7315213" y="4221386"/>
            <a:ext cx="0" cy="238320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a:off x="5524539" y="4221384"/>
            <a:ext cx="0" cy="238320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a:off x="3709725" y="4221385"/>
            <a:ext cx="0" cy="2383207"/>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sp>
        <p:nvSpPr>
          <p:cNvPr id="32" name="テキスト ボックス 31"/>
          <p:cNvSpPr txBox="1"/>
          <p:nvPr/>
        </p:nvSpPr>
        <p:spPr>
          <a:xfrm>
            <a:off x="7740352" y="4725144"/>
            <a:ext cx="1130472" cy="523220"/>
          </a:xfrm>
          <a:prstGeom prst="rect">
            <a:avLst/>
          </a:prstGeom>
          <a:noFill/>
        </p:spPr>
        <p:txBody>
          <a:bodyPr wrap="square" rtlCol="0">
            <a:spAutoFit/>
          </a:bodyPr>
          <a:lstStyle/>
          <a:p>
            <a:r>
              <a:rPr lang="ja-JP" altLang="en-US" sz="1400" dirty="0" smtClean="0"/>
              <a:t>ライフライン</a:t>
            </a:r>
            <a:r>
              <a:rPr lang="en-US" altLang="ja-JP" sz="1400" dirty="0" smtClean="0"/>
              <a:t>(</a:t>
            </a:r>
            <a:r>
              <a:rPr lang="ja-JP" altLang="en-US" sz="1400" dirty="0" smtClean="0"/>
              <a:t>生存線</a:t>
            </a:r>
            <a:r>
              <a:rPr lang="en-US" altLang="ja-JP" sz="1400" dirty="0" smtClean="0"/>
              <a:t>)</a:t>
            </a:r>
            <a:endParaRPr kumimoji="1" lang="ja-JP" altLang="en-US" sz="1400" dirty="0"/>
          </a:p>
        </p:txBody>
      </p:sp>
      <p:sp>
        <p:nvSpPr>
          <p:cNvPr id="36" name="テキスト ボックス 35"/>
          <p:cNvSpPr txBox="1"/>
          <p:nvPr/>
        </p:nvSpPr>
        <p:spPr>
          <a:xfrm>
            <a:off x="467544" y="3356992"/>
            <a:ext cx="1690470" cy="307777"/>
          </a:xfrm>
          <a:prstGeom prst="rect">
            <a:avLst/>
          </a:prstGeom>
          <a:noFill/>
          <a:ln w="28575">
            <a:solidFill>
              <a:srgbClr val="92D050"/>
            </a:solidFill>
          </a:ln>
        </p:spPr>
        <p:txBody>
          <a:bodyPr wrap="square" rtlCol="0">
            <a:spAutoFit/>
          </a:bodyPr>
          <a:lstStyle/>
          <a:p>
            <a:r>
              <a:rPr lang="en-US" altLang="ja-JP" sz="1400" dirty="0" err="1" smtClean="0"/>
              <a:t>sd</a:t>
            </a:r>
            <a:r>
              <a:rPr lang="ja-JP" altLang="en-US" sz="1400" dirty="0" smtClean="0"/>
              <a:t>　シーケンス図</a:t>
            </a:r>
            <a:r>
              <a:rPr lang="en-US" altLang="ja-JP" sz="1400" dirty="0" smtClean="0"/>
              <a:t>1</a:t>
            </a:r>
            <a:endParaRPr kumimoji="1" lang="ja-JP" altLang="en-US" sz="1400" dirty="0"/>
          </a:p>
        </p:txBody>
      </p:sp>
      <p:sp>
        <p:nvSpPr>
          <p:cNvPr id="52" name="テキスト ボックス 51"/>
          <p:cNvSpPr txBox="1"/>
          <p:nvPr/>
        </p:nvSpPr>
        <p:spPr>
          <a:xfrm>
            <a:off x="3923928" y="5661248"/>
            <a:ext cx="1117014" cy="307777"/>
          </a:xfrm>
          <a:prstGeom prst="rect">
            <a:avLst/>
          </a:prstGeom>
          <a:noFill/>
        </p:spPr>
        <p:txBody>
          <a:bodyPr wrap="square" rtlCol="0">
            <a:spAutoFit/>
          </a:bodyPr>
          <a:lstStyle/>
          <a:p>
            <a:r>
              <a:rPr kumimoji="1" lang="ja-JP" altLang="en-US" sz="1400" dirty="0" smtClean="0"/>
              <a:t>メッセージ</a:t>
            </a:r>
            <a:endParaRPr kumimoji="1" lang="ja-JP" altLang="en-US" sz="1400" dirty="0"/>
          </a:p>
        </p:txBody>
      </p:sp>
      <p:cxnSp>
        <p:nvCxnSpPr>
          <p:cNvPr id="53" name="直線コネクタ 52"/>
          <p:cNvCxnSpPr/>
          <p:nvPr/>
        </p:nvCxnSpPr>
        <p:spPr>
          <a:xfrm flipH="1">
            <a:off x="4355976" y="5301208"/>
            <a:ext cx="216024" cy="360040"/>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57" name="直線コネクタ 56"/>
          <p:cNvCxnSpPr/>
          <p:nvPr/>
        </p:nvCxnSpPr>
        <p:spPr>
          <a:xfrm flipH="1">
            <a:off x="7596336" y="5013176"/>
            <a:ext cx="216024" cy="360040"/>
          </a:xfrm>
          <a:prstGeom prst="line">
            <a:avLst/>
          </a:prstGeom>
          <a:ln w="317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573797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1586</TotalTime>
  <Words>2787</Words>
  <Application>Microsoft Office PowerPoint</Application>
  <PresentationFormat>画面に合わせる (4:3)</PresentationFormat>
  <Paragraphs>622</Paragraphs>
  <Slides>63</Slides>
  <Notes>0</Notes>
  <HiddenSlides>0</HiddenSlides>
  <MMClips>0</MMClips>
  <ScaleCrop>false</ScaleCrop>
  <HeadingPairs>
    <vt:vector size="4" baseType="variant">
      <vt:variant>
        <vt:lpstr>テーマ</vt:lpstr>
      </vt:variant>
      <vt:variant>
        <vt:i4>1</vt:i4>
      </vt:variant>
      <vt:variant>
        <vt:lpstr>スライド タイトル</vt:lpstr>
      </vt:variant>
      <vt:variant>
        <vt:i4>63</vt:i4>
      </vt:variant>
    </vt:vector>
  </HeadingPairs>
  <TitlesOfParts>
    <vt:vector size="64" baseType="lpstr">
      <vt:lpstr>Office ​​テーマ</vt:lpstr>
      <vt:lpstr>Chapter 4     相互作用図</vt:lpstr>
      <vt:lpstr>目次</vt:lpstr>
      <vt:lpstr>1.相互作用図とは</vt:lpstr>
      <vt:lpstr>1.相互作用図とは</vt:lpstr>
      <vt:lpstr>PowerPoint プレゼンテーション</vt:lpstr>
      <vt:lpstr>PowerPoint プレゼンテーション</vt:lpstr>
      <vt:lpstr>2.シーケンス図</vt:lpstr>
      <vt:lpstr>UML1.x 図4-2-A　シーケンス図</vt:lpstr>
      <vt:lpstr>UML2.x 図4-2-B　シーケンス図</vt:lpstr>
      <vt:lpstr>UML1.x シーケンス図でのオブジェクト</vt:lpstr>
      <vt:lpstr>例　レンタルビデオ店</vt:lpstr>
      <vt:lpstr>UML1.x ライフライン(生存線)</vt:lpstr>
      <vt:lpstr>UML2.x ライフライン</vt:lpstr>
      <vt:lpstr>シーケンス図のメッセージ</vt:lpstr>
      <vt:lpstr>シーケンス図のメッセージ</vt:lpstr>
      <vt:lpstr>シーケンス図のメッセージ</vt:lpstr>
      <vt:lpstr>シーケンス図のメッセージ</vt:lpstr>
      <vt:lpstr>3.シーケンス図-(アドバンス)-</vt:lpstr>
      <vt:lpstr>UML1.x 図4-9-A 分岐、生成/消滅、 活性区間、再帰を入れたシーケンス図</vt:lpstr>
      <vt:lpstr>UML2.x 図4-9-B 分岐、生成/消滅、 実行指定、再帰を入れたシーケンス図</vt:lpstr>
      <vt:lpstr>UML1.x オブジェクトの表記（-アドバンス）</vt:lpstr>
      <vt:lpstr>UML1.x活性区間(制御フォーカス) UML2.x実行指定(-アドバンス)</vt:lpstr>
      <vt:lpstr>PowerPoint プレゼンテーション</vt:lpstr>
      <vt:lpstr>PowerPoint プレゼンテーション</vt:lpstr>
      <vt:lpstr>オブジェクト、UML2.x ライフラインの生成、消滅(アドバンス)</vt:lpstr>
      <vt:lpstr>PowerPoint プレゼンテーション</vt:lpstr>
      <vt:lpstr>処理の分岐(-アドバンス)</vt:lpstr>
      <vt:lpstr>UML1.x 処理の分岐の例</vt:lpstr>
      <vt:lpstr>UML2.x 処理の分岐の例</vt:lpstr>
      <vt:lpstr>再帰呼び出し(-アドバンス)</vt:lpstr>
      <vt:lpstr>再帰呼び出しの例</vt:lpstr>
      <vt:lpstr>オブジェクトの配置順</vt:lpstr>
      <vt:lpstr>4.コラボレーション図  –UML2.x コミュニケーション図-</vt:lpstr>
      <vt:lpstr>UML1.x 図4-19-A コラボレーション図</vt:lpstr>
      <vt:lpstr>UML2.x 図4-19-B コミュニケーション図</vt:lpstr>
      <vt:lpstr>UML1.x コラボレーション図での オブジェクト</vt:lpstr>
      <vt:lpstr>リンク</vt:lpstr>
      <vt:lpstr>コラボレーション図のメッセージ</vt:lpstr>
      <vt:lpstr>コラボレーション図のメッセージ</vt:lpstr>
      <vt:lpstr>PowerPoint プレゼンテーション</vt:lpstr>
      <vt:lpstr>コラボレーション図の例</vt:lpstr>
      <vt:lpstr>UML1.x マルチオブジェクト</vt:lpstr>
      <vt:lpstr>繰り返し</vt:lpstr>
      <vt:lpstr>5.コラボレーション図-(アドバンス)-</vt:lpstr>
      <vt:lpstr>並列処理(-アドバンス)</vt:lpstr>
      <vt:lpstr>先行子(-アドバンス)</vt:lpstr>
      <vt:lpstr>PowerPoint プレゼンテーション</vt:lpstr>
      <vt:lpstr>アクティブオブジェクト</vt:lpstr>
      <vt:lpstr>UML1.x 仕様レベルコラボレーション図 (-アドバンス)</vt:lpstr>
      <vt:lpstr>仕様レベルコラボレーション図の例</vt:lpstr>
      <vt:lpstr>役割名を入れたインスタンスレベルのコラボレーション図</vt:lpstr>
      <vt:lpstr>役割を付けたインスタンスレベルの コラボレーション図の例</vt:lpstr>
      <vt:lpstr>相互作用参加者の比較</vt:lpstr>
      <vt:lpstr>PowerPoint プレゼンテーション</vt:lpstr>
      <vt:lpstr>まとめ1</vt:lpstr>
      <vt:lpstr>まとめ2</vt:lpstr>
      <vt:lpstr>練習問題</vt:lpstr>
      <vt:lpstr>練習問題</vt:lpstr>
      <vt:lpstr>練習問題</vt:lpstr>
      <vt:lpstr>練習問題</vt:lpstr>
      <vt:lpstr>練習問題</vt:lpstr>
      <vt:lpstr>練習問題</vt:lpstr>
      <vt:lpstr>練習問題</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4     相互作用図</dc:title>
  <dc:creator>oidalab</dc:creator>
  <cp:lastModifiedBy>oidalab</cp:lastModifiedBy>
  <cp:revision>157</cp:revision>
  <dcterms:created xsi:type="dcterms:W3CDTF">2012-05-23T05:30:03Z</dcterms:created>
  <dcterms:modified xsi:type="dcterms:W3CDTF">2012-05-29T08:17:10Z</dcterms:modified>
</cp:coreProperties>
</file>