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2012/6/4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chemeClr val="tx1"/>
                </a:solidFill>
                <a:latin typeface="+mn-ea"/>
                <a:ea typeface="+mn-ea"/>
              </a:rPr>
              <a:t>Chapter5</a:t>
            </a:r>
            <a:r>
              <a:rPr lang="en-US" altLang="ja-JP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kumimoji="1"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ステートチャート図</a:t>
            </a:r>
            <a:endParaRPr kumimoji="1"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FM 12002 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于　聡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50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ja-JP" altLang="en-US" dirty="0"/>
              <a:t>区画を持った状態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状態（～アドバンス）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842433" cy="27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2739852" cy="27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2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アクションは</a:t>
            </a:r>
            <a:r>
              <a:rPr lang="ja-JP" altLang="en-US" dirty="0"/>
              <a:t>指定されたイベントが発生</a:t>
            </a:r>
            <a:r>
              <a:rPr lang="ja-JP" altLang="en-US" dirty="0" smtClean="0"/>
              <a:t>すると</a:t>
            </a:r>
            <a:r>
              <a:rPr lang="ja-JP" altLang="en-US" dirty="0"/>
              <a:t>稼動する</a:t>
            </a:r>
            <a:r>
              <a:rPr lang="ja-JP" altLang="en-US" dirty="0" smtClean="0"/>
              <a:t>動作を</a:t>
            </a:r>
            <a:r>
              <a:rPr lang="ja-JP" altLang="en-US" dirty="0"/>
              <a:t>指します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　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latin typeface="ＭＳ ゴシック"/>
                <a:ea typeface="ＭＳ ゴシック"/>
              </a:rPr>
              <a:t>アクション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87624" y="3472814"/>
            <a:ext cx="3888432" cy="7482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</a:rPr>
              <a:t>イベント名［ガード条件］</a:t>
            </a:r>
            <a:r>
              <a:rPr lang="en-US" altLang="ja-JP" dirty="0">
                <a:solidFill>
                  <a:srgbClr val="C00000"/>
                </a:solidFill>
              </a:rPr>
              <a:t>/</a:t>
            </a:r>
            <a:r>
              <a:rPr lang="ja-JP" altLang="en-US" dirty="0">
                <a:solidFill>
                  <a:srgbClr val="C00000"/>
                </a:solidFill>
              </a:rPr>
              <a:t>アクション</a:t>
            </a:r>
          </a:p>
          <a:p>
            <a:pPr algn="ctr"/>
            <a:r>
              <a:rPr lang="ja-JP" altLang="en-US" dirty="0">
                <a:solidFill>
                  <a:srgbClr val="C00000"/>
                </a:solidFill>
              </a:rPr>
              <a:t>受験　　　［</a:t>
            </a:r>
            <a:r>
              <a:rPr lang="ja-JP" altLang="en-US" dirty="0" smtClean="0">
                <a:solidFill>
                  <a:srgbClr val="C00000"/>
                </a:solidFill>
              </a:rPr>
              <a:t>合格］ </a:t>
            </a:r>
            <a:r>
              <a:rPr lang="ja-JP" altLang="en-US" dirty="0">
                <a:solidFill>
                  <a:srgbClr val="C00000"/>
                </a:solidFill>
              </a:rPr>
              <a:t>　　</a:t>
            </a:r>
            <a:r>
              <a:rPr lang="en-US" altLang="ja-JP" dirty="0">
                <a:solidFill>
                  <a:srgbClr val="C00000"/>
                </a:solidFill>
              </a:rPr>
              <a:t>/</a:t>
            </a:r>
            <a:r>
              <a:rPr lang="ja-JP" altLang="en-US" dirty="0">
                <a:solidFill>
                  <a:srgbClr val="C00000"/>
                </a:solidFill>
              </a:rPr>
              <a:t>入学手続き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341981"/>
            <a:ext cx="3138416" cy="18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状態内にもアクションを記述することができます。下記の形式で</a:t>
            </a:r>
            <a:r>
              <a:rPr lang="ja-JP" altLang="en-US" dirty="0" smtClean="0"/>
              <a:t>、動作ラ</a:t>
            </a:r>
            <a:r>
              <a:rPr lang="ja-JP" altLang="en-US" dirty="0" err="1" smtClean="0"/>
              <a:t>べ</a:t>
            </a:r>
            <a:r>
              <a:rPr lang="ja-JP" altLang="en-US" dirty="0" smtClean="0"/>
              <a:t>ル</a:t>
            </a:r>
            <a:r>
              <a:rPr lang="ja-JP" altLang="en-US" dirty="0"/>
              <a:t>には対応する動作を起動するイベントを記述します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入場アクション、退場アクション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57604" y="3933056"/>
            <a:ext cx="2592288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  <a:latin typeface="+mn-ea"/>
              </a:rPr>
              <a:t>動作ラペル　</a:t>
            </a:r>
            <a:r>
              <a:rPr lang="en-US" altLang="ja-JP" dirty="0">
                <a:solidFill>
                  <a:srgbClr val="C00000"/>
                </a:solidFill>
                <a:latin typeface="+mn-ea"/>
              </a:rPr>
              <a:t>/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動作</a:t>
            </a:r>
          </a:p>
          <a:p>
            <a:pPr algn="ctr"/>
            <a:r>
              <a:rPr lang="en-US" altLang="ja-JP" dirty="0">
                <a:solidFill>
                  <a:srgbClr val="C00000"/>
                </a:solidFill>
                <a:latin typeface="+mn-ea"/>
              </a:rPr>
              <a:t>entry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　　　</a:t>
            </a:r>
            <a:r>
              <a:rPr lang="en-US" altLang="ja-JP" dirty="0">
                <a:solidFill>
                  <a:srgbClr val="C00000"/>
                </a:solidFill>
                <a:latin typeface="+mn-ea"/>
              </a:rPr>
              <a:t>/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入社手続き</a:t>
            </a:r>
            <a:endParaRPr kumimoji="1" lang="ja-JP" altLang="en-US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39952" y="393305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+mn-ea"/>
              </a:rPr>
              <a:t>動作ラ</a:t>
            </a:r>
            <a:r>
              <a:rPr lang="ja-JP" altLang="en-US" dirty="0" err="1" smtClean="0">
                <a:latin typeface="+mn-ea"/>
              </a:rPr>
              <a:t>べ</a:t>
            </a:r>
            <a:r>
              <a:rPr lang="ja-JP" altLang="en-US" dirty="0" smtClean="0">
                <a:latin typeface="+mn-ea"/>
              </a:rPr>
              <a:t>ル</a:t>
            </a:r>
            <a:r>
              <a:rPr lang="ja-JP" altLang="en-US" dirty="0">
                <a:latin typeface="+mn-ea"/>
              </a:rPr>
              <a:t>には入場アクションを表す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entry</a:t>
            </a:r>
            <a:r>
              <a:rPr lang="ja-JP" altLang="en-US" dirty="0">
                <a:latin typeface="+mn-ea"/>
              </a:rPr>
              <a:t>と、退場</a:t>
            </a:r>
            <a:r>
              <a:rPr lang="ja-JP" altLang="en-US" dirty="0" smtClean="0">
                <a:latin typeface="+mn-ea"/>
              </a:rPr>
              <a:t>アクションを</a:t>
            </a:r>
            <a:r>
              <a:rPr lang="ja-JP" altLang="en-US" dirty="0">
                <a:latin typeface="+mn-ea"/>
              </a:rPr>
              <a:t>表す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exit</a:t>
            </a:r>
            <a:r>
              <a:rPr lang="ja-JP" altLang="en-US" dirty="0">
                <a:latin typeface="+mn-ea"/>
              </a:rPr>
              <a:t>があります。</a:t>
            </a: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solidFill>
                  <a:srgbClr val="C00000"/>
                </a:solidFill>
                <a:latin typeface="+mn-ea"/>
              </a:rPr>
              <a:t>entry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　入場アクション</a:t>
            </a:r>
          </a:p>
          <a:p>
            <a:r>
              <a:rPr lang="ja-JP" altLang="en-US" dirty="0">
                <a:latin typeface="+mn-ea"/>
              </a:rPr>
              <a:t>　　ある状態に入るときに実行される動作を示します。</a:t>
            </a: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solidFill>
                  <a:srgbClr val="C00000"/>
                </a:solidFill>
                <a:latin typeface="+mn-ea"/>
              </a:rPr>
              <a:t>exit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　退場アクション</a:t>
            </a:r>
          </a:p>
          <a:p>
            <a:r>
              <a:rPr lang="ja-JP" altLang="en-US" dirty="0">
                <a:latin typeface="+mn-ea"/>
              </a:rPr>
              <a:t>　　ある状態から出るときに実行される動作を示します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838329"/>
            <a:ext cx="2839347" cy="156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アクティビティは状態に入ってから出るまで、または動作完了</a:t>
            </a:r>
            <a:r>
              <a:rPr lang="ja-JP" altLang="en-US" dirty="0" smtClean="0"/>
              <a:t>まで</a:t>
            </a:r>
            <a:r>
              <a:rPr lang="ja-JP" altLang="en-US" dirty="0"/>
              <a:t>の一定時間継続して行われる動作を示します。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アクティビティ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7"/>
            <a:ext cx="3059832" cy="160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ja-JP" altLang="en-US" dirty="0"/>
              <a:t>状態はその内部に状態（サブ状態と言います。）を持つことが</a:t>
            </a:r>
            <a:r>
              <a:rPr lang="ja-JP" altLang="en-US" dirty="0" smtClean="0"/>
              <a:t>できます</a:t>
            </a:r>
            <a:r>
              <a:rPr lang="ja-JP" altLang="en-US" dirty="0"/>
              <a:t>。このネスト（階層化）した状態を持っている状態を</a:t>
            </a:r>
            <a:r>
              <a:rPr lang="ja-JP" altLang="en-US" dirty="0" smtClean="0"/>
              <a:t>コンポジット</a:t>
            </a:r>
            <a:r>
              <a:rPr lang="ja-JP" altLang="en-US" dirty="0"/>
              <a:t>状態と言います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多数の状態を持つ複雑なステートチャート図の場合</a:t>
            </a:r>
            <a:r>
              <a:rPr lang="ja-JP" altLang="en-US" dirty="0" smtClean="0"/>
              <a:t>でも</a:t>
            </a:r>
            <a:r>
              <a:rPr lang="ja-JP" altLang="en-US" dirty="0"/>
              <a:t>、</a:t>
            </a:r>
            <a:r>
              <a:rPr lang="ja-JP" altLang="en-US" dirty="0" smtClean="0"/>
              <a:t>コンポジット</a:t>
            </a:r>
            <a:r>
              <a:rPr lang="ja-JP" altLang="en-US" dirty="0"/>
              <a:t>状態を利用するとより表現しやすく</a:t>
            </a:r>
            <a:r>
              <a:rPr lang="ja-JP" altLang="en-US" dirty="0" smtClean="0"/>
              <a:t>なる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コンポジット状態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888431" cy="191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ja-JP" altLang="en-US" dirty="0">
                <a:latin typeface="+mn-ea"/>
              </a:rPr>
              <a:t>開始状態はステートチャート図の中で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つだ</a:t>
            </a:r>
            <a:r>
              <a:rPr lang="ja-JP" altLang="en-US" dirty="0" err="1">
                <a:latin typeface="+mn-ea"/>
              </a:rPr>
              <a:t>け</a:t>
            </a:r>
            <a:r>
              <a:rPr lang="ja-JP" altLang="en-US" dirty="0">
                <a:latin typeface="+mn-ea"/>
              </a:rPr>
              <a:t>、（コンポジット状態が</a:t>
            </a:r>
            <a:r>
              <a:rPr lang="ja-JP" altLang="en-US" dirty="0" smtClean="0">
                <a:latin typeface="+mn-ea"/>
              </a:rPr>
              <a:t>あれば</a:t>
            </a:r>
            <a:r>
              <a:rPr lang="ja-JP" altLang="en-US" dirty="0">
                <a:latin typeface="+mn-ea"/>
              </a:rPr>
              <a:t>その</a:t>
            </a:r>
            <a:r>
              <a:rPr lang="ja-JP" altLang="en-US" dirty="0" smtClean="0">
                <a:latin typeface="+mn-ea"/>
              </a:rPr>
              <a:t>入り口に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つ）記述</a:t>
            </a:r>
            <a:r>
              <a:rPr lang="ja-JP" altLang="en-US" dirty="0" smtClean="0">
                <a:latin typeface="+mn-ea"/>
              </a:rPr>
              <a:t>します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終了状態については、必要があれば、複数記述してもかまいません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solidFill>
                  <a:schemeClr val="tx1"/>
                </a:solidFill>
              </a:rPr>
              <a:t>開始状態</a:t>
            </a:r>
            <a:r>
              <a:rPr lang="ja-JP" altLang="en-US" dirty="0">
                <a:solidFill>
                  <a:schemeClr val="tx1"/>
                </a:solidFill>
              </a:rPr>
              <a:t>・</a:t>
            </a:r>
            <a:r>
              <a:rPr lang="ja-JP" altLang="ja-JP" dirty="0">
                <a:solidFill>
                  <a:schemeClr val="tx1"/>
                </a:solidFill>
              </a:rPr>
              <a:t>終了状態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12961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7011"/>
            <a:ext cx="1512168" cy="20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r>
              <a:rPr lang="ja-JP" altLang="en-US" dirty="0"/>
              <a:t>完了</a:t>
            </a:r>
            <a:r>
              <a:rPr lang="ja-JP" altLang="en-US" dirty="0" smtClean="0"/>
              <a:t>遷移とは</a:t>
            </a:r>
            <a:r>
              <a:rPr lang="ja-JP" altLang="en-US" dirty="0"/>
              <a:t>　</a:t>
            </a:r>
            <a:r>
              <a:rPr lang="ja-JP" altLang="en-US" dirty="0" smtClean="0"/>
              <a:t>通常</a:t>
            </a:r>
            <a:r>
              <a:rPr lang="ja-JP" altLang="en-US" dirty="0"/>
              <a:t>、ある状態においてイベントが発生すると別の状態に遷移</a:t>
            </a:r>
            <a:r>
              <a:rPr lang="ja-JP" altLang="en-US" dirty="0" smtClean="0"/>
              <a:t>が行われます。</a:t>
            </a:r>
            <a:endParaRPr lang="en-US" altLang="ja-JP" dirty="0" smtClean="0"/>
          </a:p>
          <a:p>
            <a:r>
              <a:rPr lang="ja-JP" altLang="en-US" dirty="0" smtClean="0"/>
              <a:t>しかし</a:t>
            </a:r>
            <a:r>
              <a:rPr lang="ja-JP" altLang="en-US" dirty="0"/>
              <a:t>、イベントが発生しなくても、現在の状態の</a:t>
            </a:r>
            <a:r>
              <a:rPr lang="ja-JP" altLang="en-US" dirty="0" smtClean="0"/>
              <a:t>アクション</a:t>
            </a:r>
            <a:r>
              <a:rPr lang="ja-JP" altLang="en-US" dirty="0"/>
              <a:t>やアクティビティが終了すると（ネスト状態の時はその</a:t>
            </a:r>
            <a:r>
              <a:rPr lang="ja-JP" altLang="en-US" dirty="0" smtClean="0"/>
              <a:t>状態内</a:t>
            </a:r>
            <a:r>
              <a:rPr lang="ja-JP" altLang="en-US" dirty="0"/>
              <a:t>の遷移がすべて終了したとき）自動的に他の状態に遷移します</a:t>
            </a:r>
            <a:r>
              <a:rPr lang="ja-JP" altLang="en-US" dirty="0" smtClean="0"/>
              <a:t>。これ</a:t>
            </a:r>
            <a:r>
              <a:rPr lang="ja-JP" altLang="en-US" dirty="0"/>
              <a:t>を</a:t>
            </a:r>
            <a:r>
              <a:rPr lang="ja-JP" altLang="en-US" dirty="0">
                <a:solidFill>
                  <a:srgbClr val="FF0000"/>
                </a:solidFill>
              </a:rPr>
              <a:t>完了遷移</a:t>
            </a:r>
            <a:r>
              <a:rPr lang="ja-JP" altLang="en-US" dirty="0"/>
              <a:t>と言います。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ステートチャート図～（アドバンス）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通常</a:t>
            </a:r>
            <a:r>
              <a:rPr lang="ja-JP" altLang="en-US" dirty="0" smtClean="0"/>
              <a:t>「</a:t>
            </a:r>
            <a:r>
              <a:rPr lang="ja-JP" altLang="ja-JP" dirty="0" smtClean="0"/>
              <a:t>稼動</a:t>
            </a:r>
            <a:r>
              <a:rPr lang="ja-JP" altLang="ja-JP" dirty="0"/>
              <a:t>状態」から「タイマー設定」というイベントが発生すると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完了遷移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937" y="3645024"/>
            <a:ext cx="5204525" cy="18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ja-JP" altLang="en-US" dirty="0"/>
              <a:t>コンポジット状態を用いることにより、状態をネスト（階層化）</a:t>
            </a:r>
            <a:r>
              <a:rPr lang="ja-JP" altLang="en-US" dirty="0" smtClean="0"/>
              <a:t>して</a:t>
            </a:r>
            <a:r>
              <a:rPr lang="ja-JP" altLang="en-US" dirty="0"/>
              <a:t>表現でき、図が分かりやすく</a:t>
            </a:r>
            <a:r>
              <a:rPr lang="ja-JP" altLang="en-US" dirty="0" smtClean="0"/>
              <a:t>なる</a:t>
            </a:r>
            <a:endParaRPr lang="en-US" altLang="ja-JP" dirty="0" smtClean="0"/>
          </a:p>
          <a:p>
            <a:r>
              <a:rPr lang="ja-JP" altLang="en-US" dirty="0">
                <a:latin typeface="+mn-ea"/>
              </a:rPr>
              <a:t>コンポジット状態内が非常に大きく、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枚の図として</a:t>
            </a:r>
            <a:r>
              <a:rPr lang="ja-JP" altLang="en-US" dirty="0" smtClean="0">
                <a:latin typeface="+mn-ea"/>
              </a:rPr>
              <a:t>描ききれない時</a:t>
            </a:r>
            <a:r>
              <a:rPr lang="ja-JP" altLang="en-US" dirty="0">
                <a:latin typeface="+mn-ea"/>
              </a:rPr>
              <a:t>は、コンポジット状態の「合成」</a:t>
            </a:r>
            <a:r>
              <a:rPr lang="ja-JP" altLang="en-US" dirty="0" smtClean="0">
                <a:latin typeface="+mn-ea"/>
              </a:rPr>
              <a:t>アイコンを</a:t>
            </a:r>
            <a:r>
              <a:rPr lang="ja-JP" altLang="en-US" dirty="0">
                <a:latin typeface="+mn-ea"/>
              </a:rPr>
              <a:t>表示してサブ状態</a:t>
            </a:r>
            <a:r>
              <a:rPr lang="ja-JP" altLang="en-US" dirty="0" smtClean="0">
                <a:latin typeface="+mn-ea"/>
              </a:rPr>
              <a:t>の記述</a:t>
            </a:r>
            <a:r>
              <a:rPr lang="ja-JP" altLang="en-US" dirty="0">
                <a:latin typeface="+mn-ea"/>
              </a:rPr>
              <a:t>を省略することができます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コンポジット状態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～</a:t>
            </a:r>
            <a:r>
              <a:rPr lang="ja-JP" altLang="en-US" dirty="0" smtClean="0">
                <a:solidFill>
                  <a:schemeClr val="tx1"/>
                </a:solidFill>
              </a:rPr>
              <a:t>アドバンス）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728999"/>
            <a:ext cx="4248472" cy="25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｢合成｣アイコンを表示して、サブ状態の記述を省略した</a:t>
            </a:r>
            <a:r>
              <a:rPr lang="ja-JP" altLang="ja-JP" dirty="0" smtClean="0"/>
              <a:t>コンポジット</a:t>
            </a:r>
            <a:r>
              <a:rPr lang="ja-JP" altLang="ja-JP" dirty="0"/>
              <a:t>状態への遷移を記述する場合には、</a:t>
            </a:r>
            <a:r>
              <a:rPr lang="ja-JP" altLang="ja-JP" dirty="0" smtClean="0"/>
              <a:t>スタブ</a:t>
            </a:r>
            <a:r>
              <a:rPr lang="ja-JP" altLang="en-US" dirty="0"/>
              <a:t>化</a:t>
            </a:r>
            <a:r>
              <a:rPr lang="ja-JP" altLang="ja-JP" dirty="0" smtClean="0"/>
              <a:t>遷移</a:t>
            </a:r>
            <a:r>
              <a:rPr lang="en-US" altLang="ja-JP" dirty="0"/>
              <a:t>’</a:t>
            </a:r>
            <a:r>
              <a:rPr lang="ja-JP" altLang="ja-JP" dirty="0"/>
              <a:t>を</a:t>
            </a:r>
            <a:r>
              <a:rPr lang="ja-JP" altLang="ja-JP" dirty="0" smtClean="0"/>
              <a:t>用います</a:t>
            </a:r>
            <a:endParaRPr lang="en-US" altLang="ja-JP" dirty="0" smtClean="0"/>
          </a:p>
          <a:p>
            <a:r>
              <a:rPr lang="ja-JP" altLang="ja-JP" dirty="0"/>
              <a:t>入場点は円で、退場点は</a:t>
            </a:r>
            <a:r>
              <a:rPr lang="en-US" altLang="ja-JP" dirty="0"/>
              <a:t>×</a:t>
            </a:r>
            <a:r>
              <a:rPr lang="ja-JP" altLang="ja-JP" dirty="0" smtClean="0"/>
              <a:t>印が</a:t>
            </a:r>
            <a:r>
              <a:rPr lang="ja-JP" altLang="en-US" dirty="0"/>
              <a:t>つ</a:t>
            </a:r>
            <a:r>
              <a:rPr lang="ja-JP" altLang="ja-JP" dirty="0" smtClean="0"/>
              <a:t>いた</a:t>
            </a:r>
            <a:r>
              <a:rPr lang="ja-JP" altLang="ja-JP" dirty="0"/>
              <a:t>円で表記し、</a:t>
            </a:r>
            <a:r>
              <a:rPr lang="ja-JP" altLang="ja-JP" dirty="0" smtClean="0"/>
              <a:t>コンポジット</a:t>
            </a:r>
            <a:r>
              <a:rPr lang="ja-JP" altLang="ja-JP" dirty="0"/>
              <a:t>状態の外枠の線上に配置します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コンポジット状態（～アドバンス）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69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716016" y="2276872"/>
            <a:ext cx="3519913" cy="3882744"/>
          </a:xfrm>
        </p:spPr>
        <p:txBody>
          <a:bodyPr/>
          <a:lstStyle/>
          <a:p>
            <a:r>
              <a:rPr lang="ja-JP" altLang="ja-JP" dirty="0"/>
              <a:t>時間の経過</a:t>
            </a:r>
            <a:r>
              <a:rPr lang="ja-JP" altLang="ja-JP" dirty="0" smtClean="0"/>
              <a:t>と</a:t>
            </a:r>
            <a:r>
              <a:rPr lang="ja-JP" altLang="ja-JP" dirty="0"/>
              <a:t>共に変化するオブジェクトの状態を表現します。</a:t>
            </a:r>
          </a:p>
          <a:p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ステートチャート図とは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807041" cy="37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コンポジット状態（～アドバンス）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53135"/>
            <a:ext cx="6224986" cy="281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98" y="1268760"/>
            <a:ext cx="638656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>
            <a:off x="4572000" y="3789040"/>
            <a:ext cx="304181" cy="264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9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ja-JP" altLang="en-US" dirty="0"/>
              <a:t>履歴は、コンポジット状態の内のあるサブ状態から、</a:t>
            </a:r>
            <a:r>
              <a:rPr lang="ja-JP" altLang="en-US" dirty="0" smtClean="0"/>
              <a:t>コンポジット</a:t>
            </a:r>
            <a:r>
              <a:rPr lang="ja-JP" altLang="en-US" dirty="0"/>
              <a:t>状態の外のある状態に遷移したときに、遷移もとのサブ状態を</a:t>
            </a:r>
            <a:r>
              <a:rPr lang="ja-JP" altLang="en-US" dirty="0" smtClean="0"/>
              <a:t>記憶</a:t>
            </a:r>
            <a:r>
              <a:rPr lang="ja-JP" altLang="en-US" dirty="0"/>
              <a:t>しているものを</a:t>
            </a:r>
            <a:r>
              <a:rPr lang="ja-JP" altLang="en-US" dirty="0" smtClean="0"/>
              <a:t>言います。</a:t>
            </a:r>
            <a:endParaRPr lang="en-US" altLang="ja-JP" dirty="0" smtClean="0"/>
          </a:p>
          <a:p>
            <a:r>
              <a:rPr lang="ja-JP" altLang="en-US" dirty="0"/>
              <a:t>再度、コンポジット状態の外の状態からコンポジット状態の内</a:t>
            </a:r>
            <a:r>
              <a:rPr lang="ja-JP" altLang="en-US" dirty="0" smtClean="0"/>
              <a:t>に遷移</a:t>
            </a:r>
            <a:r>
              <a:rPr lang="ja-JP" altLang="en-US" dirty="0"/>
              <a:t>するときには履歴で記憶していたもとのサブ状態に戻ります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履歴は「Ｈ」を円で囲んで表記します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履歴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履歴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538130"/>
            <a:ext cx="5112568" cy="31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前頁の履歴は浅い履歴と呼ばれます。浅い履歴は、その履歴と</a:t>
            </a:r>
            <a:r>
              <a:rPr lang="ja-JP" altLang="en-US" dirty="0" smtClean="0"/>
              <a:t>同じ</a:t>
            </a:r>
            <a:r>
              <a:rPr lang="ja-JP" altLang="en-US" dirty="0"/>
              <a:t>レベルの状態を記憶するもの</a:t>
            </a:r>
            <a:r>
              <a:rPr lang="ja-JP" altLang="en-US" dirty="0" smtClean="0"/>
              <a:t>です</a:t>
            </a:r>
            <a:endParaRPr lang="en-US" altLang="ja-JP" dirty="0" smtClean="0"/>
          </a:p>
          <a:p>
            <a:r>
              <a:rPr lang="ja-JP" altLang="en-US" dirty="0"/>
              <a:t>浅い履歴以外には深い履歴がありまず深い履歴はヽその履歴</a:t>
            </a:r>
            <a:r>
              <a:rPr lang="ja-JP" altLang="en-US" dirty="0" smtClean="0"/>
              <a:t>と同じ</a:t>
            </a:r>
            <a:r>
              <a:rPr lang="ja-JP" altLang="en-US" dirty="0"/>
              <a:t>レベルおよびそのサブ状態も含めて記憶するものです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深い履歴は「Ｈ＊」を円で囲んで表記します。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深い履歴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187624" y="2852936"/>
            <a:ext cx="7408333" cy="400506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深い履歴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616624" cy="398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今まで見てきたコンポジット状態内の複数のサブ状態は</a:t>
            </a:r>
            <a:r>
              <a:rPr lang="en-US" altLang="ja-JP" dirty="0"/>
              <a:t>. </a:t>
            </a:r>
            <a:r>
              <a:rPr lang="ja-JP" altLang="en-US" dirty="0"/>
              <a:t>順</a:t>
            </a:r>
            <a:r>
              <a:rPr lang="ja-JP" altLang="en-US" dirty="0" smtClean="0"/>
              <a:t>に</a:t>
            </a:r>
            <a:r>
              <a:rPr lang="ja-JP" altLang="ja-JP" dirty="0"/>
              <a:t>遷移</a:t>
            </a:r>
            <a:r>
              <a:rPr lang="ja-JP" altLang="en-US" dirty="0" smtClean="0"/>
              <a:t>が</a:t>
            </a:r>
            <a:r>
              <a:rPr lang="ja-JP" altLang="en-US" dirty="0"/>
              <a:t>行われていました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>
                <a:latin typeface="+mn-ea"/>
              </a:rPr>
              <a:t>ステートチャート図で対象として</a:t>
            </a:r>
            <a:r>
              <a:rPr lang="ja-JP" altLang="en-US" dirty="0" smtClean="0">
                <a:latin typeface="+mn-ea"/>
              </a:rPr>
              <a:t>いるオジェクト</a:t>
            </a:r>
            <a:r>
              <a:rPr lang="ja-JP" altLang="en-US" dirty="0">
                <a:latin typeface="+mn-ea"/>
              </a:rPr>
              <a:t>の現在の状態は、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度に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 err="1">
                <a:latin typeface="+mn-ea"/>
              </a:rPr>
              <a:t>つの</a:t>
            </a:r>
            <a:r>
              <a:rPr lang="ja-JP" altLang="en-US" dirty="0">
                <a:latin typeface="+mn-ea"/>
              </a:rPr>
              <a:t>状態のみになります。これ</a:t>
            </a:r>
            <a:r>
              <a:rPr lang="ja-JP" altLang="en-US" dirty="0" smtClean="0">
                <a:latin typeface="+mn-ea"/>
              </a:rPr>
              <a:t>を並行</a:t>
            </a:r>
            <a:r>
              <a:rPr lang="ja-JP" altLang="en-US" dirty="0">
                <a:latin typeface="+mn-ea"/>
              </a:rPr>
              <a:t>サブ</a:t>
            </a:r>
            <a:r>
              <a:rPr lang="ja-JP" altLang="en-US" dirty="0" smtClean="0">
                <a:latin typeface="+mn-ea"/>
              </a:rPr>
              <a:t>状態連続</a:t>
            </a:r>
            <a:r>
              <a:rPr lang="ja-JP" altLang="en-US" dirty="0">
                <a:latin typeface="+mn-ea"/>
              </a:rPr>
              <a:t>サブ</a:t>
            </a:r>
            <a:r>
              <a:rPr lang="ja-JP" altLang="en-US" dirty="0" smtClean="0">
                <a:latin typeface="+mn-ea"/>
              </a:rPr>
              <a:t>状態と言います。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もし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 err="1">
                <a:latin typeface="+mn-ea"/>
              </a:rPr>
              <a:t>つの</a:t>
            </a:r>
            <a:r>
              <a:rPr lang="ja-JP" altLang="en-US" dirty="0">
                <a:latin typeface="+mn-ea"/>
              </a:rPr>
              <a:t>コンポジット状態の中でヽ同時に複数のサブ状態が</a:t>
            </a:r>
            <a:r>
              <a:rPr lang="ja-JP" altLang="en-US" dirty="0" smtClean="0">
                <a:latin typeface="+mn-ea"/>
              </a:rPr>
              <a:t>発生する</a:t>
            </a:r>
            <a:r>
              <a:rPr lang="ja-JP" altLang="en-US" dirty="0">
                <a:latin typeface="+mn-ea"/>
              </a:rPr>
              <a:t>場合は並行サブ状態で表現</a:t>
            </a:r>
            <a:r>
              <a:rPr lang="ja-JP" altLang="en-US" dirty="0" smtClean="0">
                <a:latin typeface="+mn-ea"/>
              </a:rPr>
              <a:t>します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並行サブ状態は破線を用いて、それぞれサブ状態に</a:t>
            </a:r>
            <a:r>
              <a:rPr lang="ja-JP" altLang="en-US" dirty="0" smtClean="0">
                <a:latin typeface="+mn-ea"/>
              </a:rPr>
              <a:t>コンポジット状態</a:t>
            </a:r>
            <a:r>
              <a:rPr lang="ja-JP" altLang="en-US" dirty="0">
                <a:latin typeface="+mn-ea"/>
              </a:rPr>
              <a:t>（直交</a:t>
            </a:r>
            <a:r>
              <a:rPr lang="ja-JP" altLang="en-US" dirty="0" smtClean="0">
                <a:latin typeface="+mn-ea"/>
              </a:rPr>
              <a:t>状態）を</a:t>
            </a:r>
            <a:r>
              <a:rPr lang="ja-JP" altLang="en-US" dirty="0">
                <a:latin typeface="+mn-ea"/>
              </a:rPr>
              <a:t>区分します。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並行サブ状態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～</a:t>
            </a:r>
            <a:r>
              <a:rPr lang="ja-JP" altLang="en-US" dirty="0" smtClean="0">
                <a:solidFill>
                  <a:schemeClr val="tx1"/>
                </a:solidFill>
              </a:rPr>
              <a:t>アドバンス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並行サブ状態（～アドバンス）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0763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4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r>
              <a:rPr lang="ja-JP" altLang="en-US" sz="2000" dirty="0" smtClean="0"/>
              <a:t>問題１：下記</a:t>
            </a:r>
            <a:r>
              <a:rPr lang="ja-JP" altLang="en-US" sz="2000" dirty="0"/>
              <a:t>ステートマシン図で、現在の状態は初期状態です。下のトリガーが</a:t>
            </a:r>
            <a:r>
              <a:rPr lang="ja-JP" altLang="en-US" sz="2000" dirty="0" smtClean="0"/>
              <a:t>順に発生</a:t>
            </a:r>
            <a:r>
              <a:rPr lang="ja-JP" altLang="en-US" sz="2000" dirty="0"/>
              <a:t>した</a:t>
            </a:r>
            <a:r>
              <a:rPr lang="ja-JP" altLang="en-US" sz="2000" dirty="0" smtClean="0"/>
              <a:t>ときに</a:t>
            </a:r>
            <a:r>
              <a:rPr lang="ja-JP" altLang="en-US" sz="2000" dirty="0"/>
              <a:t>最後にはどの状態にあるでしょうか？選択</a:t>
            </a:r>
            <a:r>
              <a:rPr lang="ja-JP" altLang="en-US" sz="2000" dirty="0" smtClean="0"/>
              <a:t>しなさい。</a:t>
            </a:r>
            <a:endParaRPr lang="en-US" altLang="ja-JP" sz="2000" dirty="0" smtClean="0"/>
          </a:p>
          <a:p>
            <a:r>
              <a:rPr lang="en-US" altLang="ja-JP" sz="1400" dirty="0" smtClean="0">
                <a:latin typeface="+mn-ea"/>
              </a:rPr>
              <a:t>1.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dirty="0" err="1" smtClean="0">
                <a:latin typeface="+mn-ea"/>
              </a:rPr>
              <a:t>EVl</a:t>
            </a:r>
            <a:r>
              <a:rPr lang="ja-JP" altLang="en-US" sz="1400" dirty="0">
                <a:latin typeface="+mn-ea"/>
              </a:rPr>
              <a:t>が起きた。</a:t>
            </a:r>
          </a:p>
          <a:p>
            <a:r>
              <a:rPr lang="en-US" altLang="ja-JP" sz="1400" dirty="0">
                <a:latin typeface="+mn-ea"/>
              </a:rPr>
              <a:t>2. </a:t>
            </a:r>
            <a:r>
              <a:rPr lang="en-US" altLang="ja-JP" sz="1400" dirty="0" smtClean="0">
                <a:latin typeface="+mn-ea"/>
              </a:rPr>
              <a:t>EV6</a:t>
            </a:r>
            <a:r>
              <a:rPr lang="ja-JP" altLang="en-US" sz="1400" dirty="0">
                <a:latin typeface="+mn-ea"/>
              </a:rPr>
              <a:t>が</a:t>
            </a:r>
            <a:r>
              <a:rPr lang="ja-JP" altLang="en-US" sz="1400" dirty="0" smtClean="0">
                <a:latin typeface="+mn-ea"/>
              </a:rPr>
              <a:t>起きた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３．</a:t>
            </a:r>
            <a:r>
              <a:rPr lang="en-US" altLang="ja-JP" sz="1400" dirty="0" smtClean="0">
                <a:latin typeface="+mn-ea"/>
              </a:rPr>
              <a:t>EV5</a:t>
            </a:r>
            <a:r>
              <a:rPr lang="ja-JP" altLang="en-US" sz="1400" dirty="0">
                <a:latin typeface="+mn-ea"/>
              </a:rPr>
              <a:t>が起きた。</a:t>
            </a:r>
          </a:p>
          <a:p>
            <a:r>
              <a:rPr lang="ja-JP" altLang="en-US" sz="1400" dirty="0" smtClean="0">
                <a:latin typeface="+mn-ea"/>
              </a:rPr>
              <a:t>４．</a:t>
            </a:r>
            <a:r>
              <a:rPr lang="en-US" altLang="ja-JP" sz="1400" dirty="0" smtClean="0">
                <a:latin typeface="+mn-ea"/>
              </a:rPr>
              <a:t>EV4</a:t>
            </a:r>
            <a:r>
              <a:rPr lang="ja-JP" altLang="en-US" sz="1400" dirty="0">
                <a:latin typeface="+mn-ea"/>
              </a:rPr>
              <a:t>が起きた。</a:t>
            </a:r>
          </a:p>
          <a:p>
            <a:r>
              <a:rPr lang="ja-JP" altLang="en-US" sz="1400" dirty="0" smtClean="0">
                <a:latin typeface="+mn-ea"/>
              </a:rPr>
              <a:t>５．</a:t>
            </a:r>
            <a:r>
              <a:rPr lang="en-US" altLang="ja-JP" sz="1400" dirty="0" smtClean="0">
                <a:latin typeface="+mn-ea"/>
              </a:rPr>
              <a:t>EV7</a:t>
            </a:r>
            <a:r>
              <a:rPr lang="ja-JP" altLang="en-US" sz="1400" dirty="0">
                <a:latin typeface="+mn-ea"/>
              </a:rPr>
              <a:t>が起きた。</a:t>
            </a:r>
          </a:p>
          <a:p>
            <a:r>
              <a:rPr lang="ja-JP" altLang="en-US" sz="1400" dirty="0" smtClean="0">
                <a:latin typeface="+mn-ea"/>
              </a:rPr>
              <a:t>６．</a:t>
            </a:r>
            <a:r>
              <a:rPr lang="en-US" altLang="ja-JP" sz="1400" dirty="0" smtClean="0">
                <a:latin typeface="+mn-ea"/>
              </a:rPr>
              <a:t>EV8</a:t>
            </a:r>
            <a:r>
              <a:rPr lang="ja-JP" altLang="en-US" sz="1400" dirty="0">
                <a:latin typeface="+mn-ea"/>
              </a:rPr>
              <a:t>が</a:t>
            </a:r>
            <a:r>
              <a:rPr lang="ja-JP" altLang="en-US" sz="1400" dirty="0" smtClean="0">
                <a:latin typeface="+mn-ea"/>
              </a:rPr>
              <a:t>起きた</a:t>
            </a:r>
            <a:endParaRPr lang="en-US" altLang="ja-JP" sz="1400" dirty="0" smtClean="0">
              <a:latin typeface="+mn-ea"/>
            </a:endParaRPr>
          </a:p>
          <a:p>
            <a:endParaRPr lang="en-US" altLang="ja-JP" sz="1400" dirty="0">
              <a:latin typeface="+mn-ea"/>
            </a:endParaRPr>
          </a:p>
          <a:p>
            <a:pPr marL="0" indent="0">
              <a:buNone/>
            </a:pPr>
            <a:endParaRPr lang="en-US" altLang="ja-JP" sz="1400" dirty="0" smtClean="0">
              <a:latin typeface="+mn-ea"/>
            </a:endParaRPr>
          </a:p>
          <a:p>
            <a:endParaRPr lang="en-US" altLang="ja-JP" sz="1400" dirty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　　　　　　　①　</a:t>
            </a:r>
            <a:r>
              <a:rPr lang="en-US" altLang="ja-JP" sz="1400" dirty="0" smtClean="0">
                <a:latin typeface="+mn-ea"/>
              </a:rPr>
              <a:t>A</a:t>
            </a: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　②　</a:t>
            </a:r>
            <a:r>
              <a:rPr lang="en-US" altLang="ja-JP" sz="1400" dirty="0" smtClean="0">
                <a:latin typeface="+mn-ea"/>
              </a:rPr>
              <a:t>B</a:t>
            </a:r>
          </a:p>
          <a:p>
            <a:r>
              <a:rPr lang="ja-JP" altLang="en-US" sz="1400" dirty="0" smtClean="0">
                <a:latin typeface="+mn-ea"/>
              </a:rPr>
              <a:t>　　　　　　　③　</a:t>
            </a:r>
            <a:r>
              <a:rPr lang="en-US" altLang="ja-JP" sz="1400" dirty="0" smtClean="0">
                <a:latin typeface="+mn-ea"/>
              </a:rPr>
              <a:t>C</a:t>
            </a:r>
            <a:r>
              <a:rPr lang="ja-JP" altLang="en-US" sz="1400" dirty="0" smtClean="0">
                <a:latin typeface="+mn-ea"/>
              </a:rPr>
              <a:t>　　　④　</a:t>
            </a:r>
            <a:r>
              <a:rPr lang="en-US" altLang="ja-JP" sz="1400" dirty="0" smtClean="0">
                <a:latin typeface="+mn-ea"/>
              </a:rPr>
              <a:t>D</a:t>
            </a:r>
          </a:p>
          <a:p>
            <a:r>
              <a:rPr lang="ja-JP" altLang="en-US" sz="1400" dirty="0" smtClean="0">
                <a:latin typeface="+mn-ea"/>
              </a:rPr>
              <a:t>　　　　　　　⑤　</a:t>
            </a:r>
            <a:r>
              <a:rPr lang="en-US" altLang="ja-JP" sz="1400" dirty="0" smtClean="0">
                <a:latin typeface="+mn-ea"/>
              </a:rPr>
              <a:t>E</a:t>
            </a:r>
            <a:r>
              <a:rPr lang="ja-JP" altLang="en-US" sz="1400" dirty="0" smtClean="0">
                <a:latin typeface="+mn-ea"/>
              </a:rPr>
              <a:t>　　　⑥　</a:t>
            </a:r>
            <a:r>
              <a:rPr lang="en-US" altLang="ja-JP" sz="1400" dirty="0" smtClean="0">
                <a:latin typeface="+mn-ea"/>
              </a:rPr>
              <a:t>F</a:t>
            </a:r>
          </a:p>
          <a:p>
            <a:r>
              <a:rPr lang="ja-JP" altLang="en-US" sz="1400" dirty="0" smtClean="0">
                <a:latin typeface="+mn-ea"/>
              </a:rPr>
              <a:t>　　　　　　　⑦　</a:t>
            </a:r>
            <a:r>
              <a:rPr lang="en-US" altLang="ja-JP" sz="1400" dirty="0" smtClean="0">
                <a:latin typeface="+mn-ea"/>
              </a:rPr>
              <a:t>H</a:t>
            </a:r>
            <a:r>
              <a:rPr lang="ja-JP" altLang="en-US" sz="1400" dirty="0" smtClean="0">
                <a:latin typeface="+mn-ea"/>
              </a:rPr>
              <a:t>　　　⑧　</a:t>
            </a:r>
            <a:r>
              <a:rPr lang="ja-JP" altLang="ja-JP" sz="1400" dirty="0" smtClean="0"/>
              <a:t>予測</a:t>
            </a:r>
            <a:r>
              <a:rPr lang="ja-JP" altLang="ja-JP" sz="1400" dirty="0"/>
              <a:t>不可能</a:t>
            </a:r>
          </a:p>
          <a:p>
            <a:endParaRPr kumimoji="1" lang="ja-JP" altLang="en-US" sz="1400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練習問題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1" descr="tab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2924944"/>
            <a:ext cx="4176464" cy="2160240"/>
          </a:xfrm>
          <a:prstGeom prst="rect">
            <a:avLst/>
          </a:prstGeom>
          <a:noFill/>
        </p:spPr>
      </p:pic>
      <p:sp>
        <p:nvSpPr>
          <p:cNvPr id="20" name="ドーナツ 19"/>
          <p:cNvSpPr/>
          <p:nvPr/>
        </p:nvSpPr>
        <p:spPr>
          <a:xfrm>
            <a:off x="1907704" y="5085184"/>
            <a:ext cx="720080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練習問題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ja-JP" altLang="en-US" sz="1800" dirty="0" smtClean="0"/>
              <a:t>問題２：　開始</a:t>
            </a:r>
            <a:r>
              <a:rPr lang="ja-JP" altLang="en-US" sz="1800" dirty="0"/>
              <a:t>状態から状態「Ａ」を経由して最終的に現在の状態は、</a:t>
            </a:r>
            <a:r>
              <a:rPr lang="ja-JP" altLang="en-US" sz="1800" dirty="0" smtClean="0"/>
              <a:t>状態「</a:t>
            </a:r>
            <a:r>
              <a:rPr lang="en-US" altLang="ja-JP" sz="1800" dirty="0" smtClean="0"/>
              <a:t>B</a:t>
            </a:r>
            <a:r>
              <a:rPr lang="ja-JP" altLang="en-US" sz="1800" dirty="0" smtClean="0"/>
              <a:t>」に</a:t>
            </a:r>
            <a:r>
              <a:rPr lang="ja-JP" altLang="en-US" sz="1800" dirty="0"/>
              <a:t>なって</a:t>
            </a:r>
            <a:r>
              <a:rPr lang="ja-JP" altLang="en-US" sz="1800" dirty="0" smtClean="0"/>
              <a:t>いた。実行</a:t>
            </a:r>
            <a:r>
              <a:rPr lang="ja-JP" altLang="en-US" sz="1800" dirty="0"/>
              <a:t>順序としてもっとも適切なものを選択</a:t>
            </a:r>
            <a:r>
              <a:rPr lang="ja-JP" altLang="en-US" sz="1800" dirty="0" smtClean="0"/>
              <a:t>しなさい。</a:t>
            </a:r>
            <a:endParaRPr lang="en-US" altLang="ja-JP" sz="1800" dirty="0" smtClean="0"/>
          </a:p>
          <a:p>
            <a:endParaRPr kumimoji="1" lang="en-US" altLang="ja-JP" sz="1800" dirty="0"/>
          </a:p>
          <a:p>
            <a:endParaRPr lang="en-US" altLang="ja-JP" sz="1800" dirty="0" smtClean="0"/>
          </a:p>
          <a:p>
            <a:endParaRPr kumimoji="1" lang="en-US" altLang="ja-JP" sz="1800" dirty="0"/>
          </a:p>
          <a:p>
            <a:endParaRPr lang="en-US" altLang="ja-JP" sz="1800" dirty="0" smtClean="0"/>
          </a:p>
          <a:p>
            <a:endParaRPr lang="en-US" altLang="ja-JP" sz="1800" dirty="0" smtClean="0">
              <a:latin typeface="+mn-ea"/>
            </a:endParaRPr>
          </a:p>
          <a:p>
            <a:r>
              <a:rPr lang="ja-JP" altLang="en-US" sz="1800" dirty="0" smtClean="0">
                <a:latin typeface="+mn-ea"/>
              </a:rPr>
              <a:t>①</a:t>
            </a:r>
            <a:r>
              <a:rPr lang="ja-JP" altLang="en-US" sz="1800" dirty="0">
                <a:latin typeface="+mn-ea"/>
              </a:rPr>
              <a:t>　開始→</a:t>
            </a:r>
            <a:r>
              <a:rPr lang="en-US" altLang="ja-JP" sz="1800" dirty="0">
                <a:latin typeface="+mn-ea"/>
              </a:rPr>
              <a:t>fool→foo2→foo3→foo4→Gl</a:t>
            </a:r>
          </a:p>
          <a:p>
            <a:r>
              <a:rPr lang="en-US" altLang="ja-JP" sz="1800" dirty="0">
                <a:latin typeface="+mn-ea"/>
              </a:rPr>
              <a:t>②</a:t>
            </a:r>
            <a:r>
              <a:rPr lang="ja-JP" altLang="en-US" sz="1800" dirty="0">
                <a:latin typeface="+mn-ea"/>
              </a:rPr>
              <a:t>　開始→</a:t>
            </a:r>
            <a:r>
              <a:rPr lang="en-US" altLang="ja-JP" sz="1800" dirty="0">
                <a:latin typeface="+mn-ea"/>
              </a:rPr>
              <a:t>fool→foo2→foo4→Gl→foo3</a:t>
            </a:r>
          </a:p>
          <a:p>
            <a:r>
              <a:rPr lang="en-US" altLang="ja-JP" sz="1800" dirty="0">
                <a:latin typeface="+mn-ea"/>
              </a:rPr>
              <a:t>③</a:t>
            </a:r>
            <a:r>
              <a:rPr lang="ja-JP" altLang="en-US" sz="1800" dirty="0">
                <a:latin typeface="+mn-ea"/>
              </a:rPr>
              <a:t>　開始→</a:t>
            </a:r>
            <a:r>
              <a:rPr lang="en-US" altLang="ja-JP" sz="1800" dirty="0">
                <a:latin typeface="+mn-ea"/>
              </a:rPr>
              <a:t>foo4→Gl→fool→foo2→foo3</a:t>
            </a:r>
          </a:p>
          <a:p>
            <a:r>
              <a:rPr lang="en-US" altLang="ja-JP" sz="1800" dirty="0">
                <a:latin typeface="+mn-ea"/>
              </a:rPr>
              <a:t>④</a:t>
            </a:r>
            <a:r>
              <a:rPr lang="ja-JP" altLang="en-US" sz="1800" dirty="0">
                <a:latin typeface="+mn-ea"/>
              </a:rPr>
              <a:t>　開始→</a:t>
            </a:r>
            <a:r>
              <a:rPr lang="en-US" altLang="ja-JP" sz="1800" dirty="0">
                <a:latin typeface="+mn-ea"/>
              </a:rPr>
              <a:t>foo4→fool→foo2→foo3→G</a:t>
            </a:r>
            <a:endParaRPr kumimoji="1" lang="ja-JP" altLang="en-US" sz="1800" dirty="0">
              <a:latin typeface="+mn-ea"/>
            </a:endParaRPr>
          </a:p>
        </p:txBody>
      </p:sp>
      <p:sp>
        <p:nvSpPr>
          <p:cNvPr id="16" name="Text Box 5"/>
          <p:cNvSpPr txBox="1"/>
          <p:nvPr/>
        </p:nvSpPr>
        <p:spPr>
          <a:xfrm>
            <a:off x="-14604600" y="29989717"/>
            <a:ext cx="76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ja-JP" altLang="en-US" sz="5500">
                <a:solidFill>
                  <a:srgbClr val="000000"/>
                </a:solidFill>
                <a:latin typeface="ＭＳ ゴシック"/>
                <a:ea typeface="ＭＳ ゴシック"/>
              </a:rPr>
              <a:t>①</a:t>
            </a:r>
          </a:p>
          <a:p>
            <a:pPr>
              <a:lnSpc>
                <a:spcPts val="8800"/>
              </a:lnSpc>
            </a:pPr>
            <a:r>
              <a:rPr lang="ja-JP" altLang="en-US" sz="5500">
                <a:solidFill>
                  <a:srgbClr val="000000"/>
                </a:solidFill>
                <a:latin typeface="ＭＳ ゴシック"/>
                <a:ea typeface="ＭＳ ゴシック"/>
              </a:rPr>
              <a:t>③</a:t>
            </a:r>
          </a:p>
          <a:p>
            <a:pPr>
              <a:lnSpc>
                <a:spcPts val="8800"/>
              </a:lnSpc>
            </a:pPr>
            <a:r>
              <a:rPr lang="ja-JP" altLang="en-US" sz="5500">
                <a:solidFill>
                  <a:srgbClr val="000000"/>
                </a:solidFill>
                <a:latin typeface="ＭＳ ゴシック"/>
                <a:ea typeface="ＭＳ ゴシック"/>
              </a:rPr>
              <a:t>⑤</a:t>
            </a:r>
          </a:p>
          <a:p>
            <a:pPr>
              <a:lnSpc>
                <a:spcPts val="8800"/>
              </a:lnSpc>
            </a:pPr>
            <a:r>
              <a:rPr lang="ja-JP" altLang="en-US" sz="5500">
                <a:solidFill>
                  <a:srgbClr val="000000"/>
                </a:solidFill>
                <a:latin typeface="ＭＳ ゴシック"/>
                <a:ea typeface="ＭＳ ゴシック"/>
              </a:rPr>
              <a:t>⑦</a:t>
            </a:r>
          </a:p>
          <a:p>
            <a:pPr>
              <a:lnSpc>
                <a:spcPts val="8800"/>
              </a:lnSpc>
            </a:pPr>
            <a:endParaRPr lang="ja-JP" altLang="en-US" sz="5500">
              <a:solidFill>
                <a:srgbClr val="000000"/>
              </a:solidFill>
              <a:latin typeface="ＭＳ ゴシック"/>
              <a:ea typeface="ＭＳ ゴシック"/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-13258400" y="30116717"/>
            <a:ext cx="558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ja-JP" altLang="en-US" sz="4000">
                <a:solidFill>
                  <a:srgbClr val="000000"/>
                </a:solidFill>
                <a:latin typeface="ＭＳ ゴシック"/>
                <a:ea typeface="ＭＳ ゴシック"/>
              </a:rPr>
              <a:t>Ａ</a:t>
            </a:r>
          </a:p>
          <a:p>
            <a:pPr>
              <a:lnSpc>
                <a:spcPts val="8900"/>
              </a:lnSpc>
            </a:pPr>
            <a:r>
              <a:rPr lang="ja-JP" altLang="en-US" sz="4000">
                <a:solidFill>
                  <a:srgbClr val="000000"/>
                </a:solidFill>
                <a:latin typeface="ＭＳ ゴシック"/>
                <a:ea typeface="ＭＳ ゴシック"/>
              </a:rPr>
              <a:t>Ｃ</a:t>
            </a:r>
          </a:p>
          <a:p>
            <a:pPr>
              <a:lnSpc>
                <a:spcPts val="8900"/>
              </a:lnSpc>
            </a:pPr>
            <a:r>
              <a:rPr lang="ja-JP" altLang="en-US" sz="4000">
                <a:solidFill>
                  <a:srgbClr val="000000"/>
                </a:solidFill>
                <a:latin typeface="ＭＳ ゴシック"/>
                <a:ea typeface="ＭＳ ゴシック"/>
              </a:rPr>
              <a:t>Ｅ</a:t>
            </a:r>
          </a:p>
          <a:p>
            <a:pPr>
              <a:lnSpc>
                <a:spcPts val="8900"/>
              </a:lnSpc>
            </a:pPr>
            <a:r>
              <a:rPr lang="ja-JP" altLang="en-US" sz="4000">
                <a:solidFill>
                  <a:srgbClr val="000000"/>
                </a:solidFill>
                <a:latin typeface="ＭＳ ゴシック"/>
                <a:ea typeface="ＭＳ ゴシック"/>
              </a:rPr>
              <a:t>Ｈ</a:t>
            </a:r>
          </a:p>
          <a:p>
            <a:pPr>
              <a:lnSpc>
                <a:spcPts val="8900"/>
              </a:lnSpc>
            </a:pPr>
            <a:endParaRPr lang="ja-JP" altLang="en-US" sz="4000">
              <a:solidFill>
                <a:srgbClr val="000000"/>
              </a:solidFill>
              <a:latin typeface="ＭＳ ゴシック"/>
              <a:ea typeface="ＭＳ ゴシック"/>
            </a:endParaRPr>
          </a:p>
        </p:txBody>
      </p:sp>
      <p:sp>
        <p:nvSpPr>
          <p:cNvPr id="18" name="Text Box 8"/>
          <p:cNvSpPr txBox="1"/>
          <p:nvPr/>
        </p:nvSpPr>
        <p:spPr>
          <a:xfrm>
            <a:off x="-8661000" y="29913517"/>
            <a:ext cx="762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/>
          <a:lstStyle/>
          <a:p>
            <a:r>
              <a:rPr lang="ja-JP" altLang="en-US" sz="6000">
                <a:solidFill>
                  <a:srgbClr val="000000"/>
                </a:solidFill>
                <a:latin typeface="ＭＳ ゴシック"/>
                <a:ea typeface="ＭＳ ゴシック"/>
              </a:rPr>
              <a:t>②④⑥⑧</a:t>
            </a:r>
          </a:p>
          <a:p>
            <a:pPr>
              <a:lnSpc>
                <a:spcPts val="9800"/>
              </a:lnSpc>
            </a:pPr>
            <a:endParaRPr lang="ja-JP" altLang="en-US" sz="6000">
              <a:solidFill>
                <a:srgbClr val="000000"/>
              </a:solidFill>
              <a:latin typeface="ＭＳ ゴシック"/>
              <a:ea typeface="ＭＳ ゴシック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-7289400" y="30015117"/>
            <a:ext cx="3352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ja-JP" altLang="en-US" sz="5179">
                <a:solidFill>
                  <a:srgbClr val="000000"/>
                </a:solidFill>
                <a:latin typeface="ＭＳ ゴシック"/>
                <a:ea typeface="ＭＳ ゴシック"/>
              </a:rPr>
              <a:t>Ｂ</a:t>
            </a:r>
          </a:p>
          <a:p>
            <a:pPr>
              <a:lnSpc>
                <a:spcPts val="8579"/>
              </a:lnSpc>
            </a:pPr>
            <a:r>
              <a:rPr lang="ja-JP" altLang="en-US" sz="5179">
                <a:solidFill>
                  <a:srgbClr val="000000"/>
                </a:solidFill>
                <a:latin typeface="ＭＳ ゴシック"/>
                <a:ea typeface="ＭＳ ゴシック"/>
              </a:rPr>
              <a:t>Ｄ</a:t>
            </a:r>
          </a:p>
          <a:p>
            <a:pPr>
              <a:lnSpc>
                <a:spcPts val="8579"/>
              </a:lnSpc>
            </a:pPr>
            <a:r>
              <a:rPr lang="ja-JP" altLang="en-US" sz="5179">
                <a:solidFill>
                  <a:srgbClr val="000000"/>
                </a:solidFill>
                <a:latin typeface="ＭＳ ゴシック"/>
                <a:ea typeface="ＭＳ ゴシック"/>
              </a:rPr>
              <a:t>Ｆ</a:t>
            </a:r>
          </a:p>
          <a:p>
            <a:pPr>
              <a:lnSpc>
                <a:spcPts val="8579"/>
              </a:lnSpc>
            </a:pPr>
            <a:r>
              <a:rPr lang="ja-JP" altLang="en-US" sz="5179">
                <a:solidFill>
                  <a:srgbClr val="000000"/>
                </a:solidFill>
                <a:latin typeface="ＭＳ ゴシック"/>
                <a:ea typeface="ＭＳ ゴシック"/>
              </a:rPr>
              <a:t>予測不可能</a:t>
            </a:r>
          </a:p>
          <a:p>
            <a:pPr>
              <a:lnSpc>
                <a:spcPts val="8579"/>
              </a:lnSpc>
            </a:pPr>
            <a:endParaRPr lang="ja-JP" altLang="en-US" sz="5179">
              <a:solidFill>
                <a:srgbClr val="000000"/>
              </a:solidFill>
              <a:latin typeface="ＭＳ ゴシック"/>
              <a:ea typeface="ＭＳ ゴシック"/>
            </a:endParaRPr>
          </a:p>
        </p:txBody>
      </p:sp>
      <p:pic>
        <p:nvPicPr>
          <p:cNvPr id="33" name="Picture 4" descr="tab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2780928"/>
            <a:ext cx="6912768" cy="1296144"/>
          </a:xfrm>
          <a:prstGeom prst="rect">
            <a:avLst/>
          </a:prstGeom>
          <a:noFill/>
        </p:spPr>
      </p:pic>
      <p:sp>
        <p:nvSpPr>
          <p:cNvPr id="35" name="ドーナツ 34"/>
          <p:cNvSpPr/>
          <p:nvPr/>
        </p:nvSpPr>
        <p:spPr>
          <a:xfrm>
            <a:off x="1115616" y="4653136"/>
            <a:ext cx="504056" cy="36004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練習問題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問題３：　終了</a:t>
            </a:r>
            <a:r>
              <a:rPr lang="ja-JP" altLang="en-US" dirty="0"/>
              <a:t>状態アイコンを選択</a:t>
            </a:r>
            <a:r>
              <a:rPr lang="ja-JP" altLang="en-US" dirty="0" smtClean="0"/>
              <a:t>しなさい</a:t>
            </a:r>
            <a:endParaRPr lang="en-US" altLang="ja-JP" dirty="0" smtClean="0"/>
          </a:p>
          <a:p>
            <a:r>
              <a:rPr lang="ja-JP" altLang="en-US" dirty="0" smtClean="0"/>
              <a:t>①　◇</a:t>
            </a:r>
            <a:r>
              <a:rPr lang="ja-JP" altLang="en-US" dirty="0"/>
              <a:t>　</a:t>
            </a:r>
            <a:r>
              <a:rPr lang="ja-JP" altLang="en-US" dirty="0" smtClean="0"/>
              <a:t>　　　②</a:t>
            </a:r>
            <a:endParaRPr lang="en-US" altLang="ja-JP" dirty="0" smtClean="0"/>
          </a:p>
          <a:p>
            <a:r>
              <a:rPr lang="ja-JP" altLang="en-US" dirty="0" smtClean="0"/>
              <a:t>③　</a:t>
            </a:r>
            <a:r>
              <a:rPr lang="ja-JP" altLang="en-US" dirty="0" smtClean="0">
                <a:solidFill>
                  <a:schemeClr val="tx1"/>
                </a:solidFill>
              </a:rPr>
              <a:t>●</a:t>
            </a:r>
            <a:r>
              <a:rPr lang="ja-JP" altLang="en-US" dirty="0" smtClean="0"/>
              <a:t>　　　　④</a:t>
            </a:r>
            <a:endParaRPr lang="en-US" altLang="ja-JP" dirty="0" smtClean="0"/>
          </a:p>
          <a:p>
            <a:r>
              <a:rPr lang="ja-JP" altLang="en-US" dirty="0" smtClean="0"/>
              <a:t>⑤　　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275856" y="3212976"/>
            <a:ext cx="252028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401870" y="3717032"/>
            <a:ext cx="88209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 smtClean="0">
                <a:solidFill>
                  <a:schemeClr val="tx1"/>
                </a:solidFill>
              </a:rPr>
              <a:t>nd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691680" y="422108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ドーナツ 11"/>
          <p:cNvSpPr/>
          <p:nvPr/>
        </p:nvSpPr>
        <p:spPr>
          <a:xfrm>
            <a:off x="2771800" y="3140968"/>
            <a:ext cx="504056" cy="43204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sz="2000" dirty="0">
                <a:latin typeface="+mn-ea"/>
              </a:rPr>
              <a:t>状態とはオブジェクトがそのライフサイクル</a:t>
            </a:r>
            <a:r>
              <a:rPr lang="en-US" altLang="ja-JP" sz="2000" dirty="0">
                <a:latin typeface="+mn-ea"/>
              </a:rPr>
              <a:t>(</a:t>
            </a:r>
            <a:r>
              <a:rPr lang="ja-JP" altLang="ja-JP" sz="2000" dirty="0">
                <a:latin typeface="+mn-ea"/>
              </a:rPr>
              <a:t>生成から消滅まで</a:t>
            </a:r>
            <a:r>
              <a:rPr lang="en-US" altLang="ja-JP" sz="2000" dirty="0" smtClean="0">
                <a:latin typeface="+mn-ea"/>
              </a:rPr>
              <a:t>)</a:t>
            </a:r>
            <a:r>
              <a:rPr lang="ja-JP" altLang="ja-JP" sz="2000" dirty="0" smtClean="0">
                <a:latin typeface="+mn-ea"/>
              </a:rPr>
              <a:t>の</a:t>
            </a:r>
            <a:r>
              <a:rPr lang="ja-JP" altLang="ja-JP" sz="2000" dirty="0">
                <a:latin typeface="+mn-ea"/>
              </a:rPr>
              <a:t>中で、ある一定の時間とどまる状態、状況</a:t>
            </a:r>
            <a:r>
              <a:rPr lang="ja-JP" altLang="ja-JP" sz="2000" dirty="0" smtClean="0">
                <a:latin typeface="+mn-ea"/>
              </a:rPr>
              <a:t>です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ja-JP" sz="2000" dirty="0">
                <a:latin typeface="+mn-ea"/>
              </a:rPr>
              <a:t>通常、オブジェクトはそのライフサイクルの中で時問の経過と</a:t>
            </a:r>
            <a:r>
              <a:rPr lang="ja-JP" altLang="ja-JP" sz="2000" dirty="0" smtClean="0">
                <a:latin typeface="+mn-ea"/>
              </a:rPr>
              <a:t>共に</a:t>
            </a:r>
            <a:r>
              <a:rPr lang="ja-JP" altLang="ja-JP" sz="2000" dirty="0">
                <a:latin typeface="+mn-ea"/>
              </a:rPr>
              <a:t>いくつかの状態に移っていきます。</a:t>
            </a:r>
            <a:endParaRPr lang="en-US" altLang="ja-JP" sz="2000" dirty="0" smtClean="0">
              <a:latin typeface="+mn-ea"/>
            </a:endParaRPr>
          </a:p>
          <a:p>
            <a:endParaRPr kumimoji="1" lang="ja-JP" altLang="en-US" sz="2000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solidFill>
                  <a:schemeClr val="tx1"/>
                </a:solidFill>
              </a:rPr>
              <a:t>状態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3888432" cy="165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5" y="1340768"/>
            <a:ext cx="7812856" cy="478539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latin typeface="ＭＳ ゴシック"/>
                <a:ea typeface="ＭＳ ゴシック"/>
              </a:rPr>
              <a:t>問題４：以下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ＭＳ ゴシック"/>
                <a:ea typeface="ＭＳ ゴシック"/>
              </a:rPr>
              <a:t>の図についての説明で適切なものを選択しなさい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latin typeface="ＭＳ ゴシック"/>
                <a:ea typeface="ＭＳ ゴシック"/>
              </a:rPr>
              <a:t>。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endParaRPr lang="en-US" altLang="ja-JP" dirty="0">
              <a:solidFill>
                <a:schemeClr val="bg2">
                  <a:lumMod val="25000"/>
                </a:schemeClr>
              </a:solidFill>
              <a:latin typeface="ＭＳ ゴシック"/>
              <a:ea typeface="ＭＳ ゴシック"/>
            </a:endParaRPr>
          </a:p>
          <a:p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①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A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」は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、状態「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B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１」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か「Cl」のどちらかの状態に遷移する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。</a:t>
            </a:r>
            <a:endParaRPr lang="ja-JP" altLang="en-US" sz="19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②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D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」は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、状態「</a:t>
            </a:r>
            <a:r>
              <a:rPr lang="en-US" altLang="ja-JP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B2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「C2」のいずれの状態から遷移してくるかわ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からい。</a:t>
            </a:r>
            <a:endParaRPr lang="en-US" altLang="ja-JP" sz="1900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③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A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」は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、状態「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B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１」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「B2」「Cl」「C2」をサブ状態として持っている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。</a:t>
            </a:r>
            <a:endParaRPr lang="en-US" altLang="ja-JP" sz="1900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④　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A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」は、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状態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en-US" altLang="ja-JP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D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の間には、</a:t>
            </a:r>
            <a:r>
              <a:rPr lang="en-US" altLang="ja-JP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2</a:t>
            </a:r>
            <a:r>
              <a:rPr lang="ja-JP" altLang="en-US" sz="19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つの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状態が並行して存在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する。</a:t>
            </a:r>
            <a:endParaRPr lang="en-US" altLang="ja-JP" sz="19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⑤　状態「</a:t>
            </a:r>
            <a:r>
              <a:rPr lang="en-US" altLang="ja-JP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A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」は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、状態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en-US" altLang="ja-JP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D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」の問には、</a:t>
            </a:r>
            <a:r>
              <a:rPr lang="en-US" altLang="ja-JP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4</a:t>
            </a:r>
            <a:r>
              <a:rPr lang="ja-JP" altLang="en-US" sz="19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つの状態力泣</a:t>
            </a:r>
            <a:r>
              <a:rPr lang="ja-JP" altLang="en-US" sz="19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行して存在</a:t>
            </a:r>
            <a:r>
              <a:rPr lang="ja-JP" altLang="en-US" sz="19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する。</a:t>
            </a:r>
            <a:endParaRPr lang="ja-JP" altLang="en-US" sz="19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kumimoji="1" lang="ja-JP" altLang="en-US" sz="2000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練習問題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1" y="2608702"/>
            <a:ext cx="4968552" cy="154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683568" y="5445224"/>
            <a:ext cx="576064" cy="43204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000" dirty="0" smtClean="0"/>
              <a:t>問題５：図</a:t>
            </a:r>
            <a:r>
              <a:rPr lang="ja-JP" altLang="en-US" sz="2000" dirty="0"/>
              <a:t>が不完全である。この図について考察できることを選択しなさい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sz="1900" dirty="0" smtClean="0"/>
          </a:p>
          <a:p>
            <a:pPr marL="0" indent="0">
              <a:buNone/>
            </a:pPr>
            <a:endParaRPr lang="en-US" altLang="ja-JP" sz="1900" dirty="0"/>
          </a:p>
          <a:p>
            <a:pPr marL="0" indent="0">
              <a:buNone/>
            </a:pPr>
            <a:endParaRPr lang="en-US" altLang="ja-JP" sz="1900" dirty="0" smtClean="0"/>
          </a:p>
          <a:p>
            <a:pPr marL="0" indent="0">
              <a:buNone/>
            </a:pPr>
            <a:r>
              <a:rPr lang="ja-JP" altLang="en-US" sz="1900" dirty="0" smtClean="0">
                <a:latin typeface="+mn-ea"/>
              </a:rPr>
              <a:t>①</a:t>
            </a:r>
            <a:r>
              <a:rPr lang="ja-JP" altLang="en-US" sz="1700" dirty="0" smtClean="0">
                <a:latin typeface="+mn-ea"/>
              </a:rPr>
              <a:t>　状態</a:t>
            </a:r>
            <a:r>
              <a:rPr lang="en-US" altLang="ja-JP" sz="1700" dirty="0">
                <a:latin typeface="+mn-ea"/>
              </a:rPr>
              <a:t>｢</a:t>
            </a:r>
            <a:r>
              <a:rPr lang="ja-JP" altLang="en-US" sz="1700" dirty="0">
                <a:latin typeface="+mn-ea"/>
              </a:rPr>
              <a:t>Ｂ</a:t>
            </a:r>
            <a:r>
              <a:rPr lang="en-US" altLang="ja-JP" sz="1700" dirty="0">
                <a:latin typeface="+mn-ea"/>
              </a:rPr>
              <a:t>｣</a:t>
            </a:r>
            <a:r>
              <a:rPr lang="ja-JP" altLang="en-US" sz="1700" dirty="0">
                <a:latin typeface="+mn-ea"/>
              </a:rPr>
              <a:t>にあるとき、</a:t>
            </a:r>
            <a:r>
              <a:rPr lang="en-US" altLang="ja-JP" sz="1700" dirty="0">
                <a:latin typeface="+mn-ea"/>
              </a:rPr>
              <a:t>｢EV2｣</a:t>
            </a:r>
            <a:r>
              <a:rPr lang="ja-JP" altLang="en-US" sz="1700" dirty="0">
                <a:latin typeface="+mn-ea"/>
              </a:rPr>
              <a:t>力溌生しても、ガード条件が同じなので状態</a:t>
            </a:r>
            <a:r>
              <a:rPr lang="en-US" altLang="ja-JP" sz="1700" dirty="0">
                <a:latin typeface="+mn-ea"/>
              </a:rPr>
              <a:t>｢</a:t>
            </a:r>
            <a:r>
              <a:rPr lang="ja-JP" altLang="en-US" sz="1700" dirty="0">
                <a:latin typeface="+mn-ea"/>
              </a:rPr>
              <a:t>Ｃ</a:t>
            </a:r>
            <a:r>
              <a:rPr lang="en-US" altLang="ja-JP" sz="1700" dirty="0">
                <a:latin typeface="+mn-ea"/>
              </a:rPr>
              <a:t>｣</a:t>
            </a:r>
            <a:r>
              <a:rPr lang="ja-JP" altLang="en-US" sz="1700" dirty="0">
                <a:latin typeface="+mn-ea"/>
              </a:rPr>
              <a:t>へ</a:t>
            </a:r>
            <a:r>
              <a:rPr lang="ja-JP" altLang="en-US" sz="1700" dirty="0" smtClean="0">
                <a:latin typeface="+mn-ea"/>
              </a:rPr>
              <a:t>遷移するのか、　　　状態</a:t>
            </a:r>
            <a:r>
              <a:rPr lang="en-US" altLang="ja-JP" sz="1700" dirty="0">
                <a:latin typeface="+mn-ea"/>
              </a:rPr>
              <a:t>｢</a:t>
            </a:r>
            <a:r>
              <a:rPr lang="ja-JP" altLang="en-US" sz="1700" dirty="0">
                <a:latin typeface="+mn-ea"/>
              </a:rPr>
              <a:t>Ｄ</a:t>
            </a:r>
            <a:r>
              <a:rPr lang="en-US" altLang="ja-JP" sz="1700" dirty="0">
                <a:latin typeface="+mn-ea"/>
              </a:rPr>
              <a:t>｣</a:t>
            </a:r>
            <a:r>
              <a:rPr lang="ja-JP" altLang="en-US" sz="1700" dirty="0">
                <a:latin typeface="+mn-ea"/>
              </a:rPr>
              <a:t>へ遷移するのか判断できない。排他的なガード条件が必要である。</a:t>
            </a:r>
          </a:p>
          <a:p>
            <a:pPr marL="0" indent="0">
              <a:buNone/>
            </a:pPr>
            <a:r>
              <a:rPr lang="ja-JP" altLang="en-US" sz="1900" dirty="0" smtClean="0">
                <a:latin typeface="+mn-ea"/>
              </a:rPr>
              <a:t>②　状態</a:t>
            </a:r>
            <a:r>
              <a:rPr lang="en-US" altLang="ja-JP" sz="1900" dirty="0">
                <a:latin typeface="+mn-ea"/>
              </a:rPr>
              <a:t>[</a:t>
            </a:r>
            <a:r>
              <a:rPr lang="ja-JP" altLang="en-US" sz="1900" dirty="0">
                <a:latin typeface="+mn-ea"/>
              </a:rPr>
              <a:t>Ａ</a:t>
            </a:r>
            <a:r>
              <a:rPr lang="en-US" altLang="ja-JP" sz="1900" dirty="0">
                <a:latin typeface="+mn-ea"/>
              </a:rPr>
              <a:t>]</a:t>
            </a:r>
            <a:r>
              <a:rPr lang="ja-JP" altLang="en-US" sz="1900" dirty="0" err="1">
                <a:latin typeface="+mn-ea"/>
              </a:rPr>
              <a:t>へは</a:t>
            </a:r>
            <a:r>
              <a:rPr lang="ja-JP" altLang="en-US" sz="1900" dirty="0">
                <a:latin typeface="+mn-ea"/>
              </a:rPr>
              <a:t>どこからも遷移できないので意味がない。</a:t>
            </a:r>
          </a:p>
          <a:p>
            <a:pPr marL="0" indent="0">
              <a:buNone/>
            </a:pPr>
            <a:r>
              <a:rPr lang="ja-JP" altLang="en-US" sz="1900" dirty="0">
                <a:latin typeface="+mn-ea"/>
              </a:rPr>
              <a:t>③　状態</a:t>
            </a:r>
            <a:r>
              <a:rPr lang="en-US" altLang="ja-JP" sz="1900" dirty="0">
                <a:latin typeface="+mn-ea"/>
              </a:rPr>
              <a:t>｢</a:t>
            </a:r>
            <a:r>
              <a:rPr lang="ja-JP" altLang="en-US" sz="1900" dirty="0">
                <a:latin typeface="+mn-ea"/>
              </a:rPr>
              <a:t>Ｃ</a:t>
            </a:r>
            <a:r>
              <a:rPr lang="en-US" altLang="ja-JP" sz="1900" dirty="0">
                <a:latin typeface="+mn-ea"/>
              </a:rPr>
              <a:t>｣</a:t>
            </a:r>
            <a:r>
              <a:rPr lang="ja-JP" altLang="en-US" sz="1900" dirty="0">
                <a:latin typeface="+mn-ea"/>
              </a:rPr>
              <a:t>へ自己遷移する遷移は意味が</a:t>
            </a:r>
            <a:r>
              <a:rPr lang="ja-JP" altLang="en-US" sz="1900" dirty="0" smtClean="0">
                <a:latin typeface="+mn-ea"/>
              </a:rPr>
              <a:t>ない。</a:t>
            </a:r>
            <a:endParaRPr lang="ja-JP" altLang="en-US" sz="1900" dirty="0">
              <a:latin typeface="+mn-ea"/>
            </a:endParaRPr>
          </a:p>
          <a:p>
            <a:pPr marL="0" indent="0">
              <a:buNone/>
            </a:pPr>
            <a:r>
              <a:rPr lang="ja-JP" altLang="en-US" sz="1900" dirty="0" smtClean="0">
                <a:latin typeface="+mn-ea"/>
              </a:rPr>
              <a:t>④　①</a:t>
            </a:r>
            <a:r>
              <a:rPr lang="ja-JP" altLang="en-US" sz="1900" dirty="0">
                <a:latin typeface="+mn-ea"/>
              </a:rPr>
              <a:t>と②</a:t>
            </a:r>
          </a:p>
          <a:p>
            <a:pPr marL="0" indent="0">
              <a:buNone/>
            </a:pPr>
            <a:r>
              <a:rPr lang="ja-JP" altLang="en-US" sz="1900" dirty="0" smtClean="0">
                <a:latin typeface="+mn-ea"/>
              </a:rPr>
              <a:t>⑤　①</a:t>
            </a:r>
            <a:r>
              <a:rPr lang="ja-JP" altLang="en-US" sz="1900" dirty="0">
                <a:latin typeface="+mn-ea"/>
              </a:rPr>
              <a:t>と②と③</a:t>
            </a:r>
            <a:endParaRPr kumimoji="1" lang="ja-JP" altLang="en-US" sz="1900" dirty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練習問題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357" y="2780927"/>
            <a:ext cx="3929811" cy="16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ドーナツ 36"/>
          <p:cNvSpPr/>
          <p:nvPr/>
        </p:nvSpPr>
        <p:spPr>
          <a:xfrm>
            <a:off x="827584" y="5661248"/>
            <a:ext cx="504056" cy="43204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開始状態は</a:t>
            </a:r>
            <a:r>
              <a:rPr lang="ja-JP" altLang="ja-JP" dirty="0" smtClean="0"/>
              <a:t>オブジ</a:t>
            </a:r>
            <a:r>
              <a:rPr lang="ja-JP" altLang="en-US" dirty="0" smtClean="0"/>
              <a:t>ェ</a:t>
            </a:r>
            <a:r>
              <a:rPr lang="ja-JP" altLang="ja-JP" dirty="0" smtClean="0"/>
              <a:t>クト</a:t>
            </a:r>
            <a:r>
              <a:rPr lang="ja-JP" altLang="ja-JP" dirty="0"/>
              <a:t>の生成時点またはコンポジット</a:t>
            </a:r>
            <a:r>
              <a:rPr lang="ja-JP" altLang="ja-JP" dirty="0" smtClean="0"/>
              <a:t>状態における</a:t>
            </a:r>
            <a:r>
              <a:rPr lang="ja-JP" altLang="ja-JP" dirty="0"/>
              <a:t>開始時点を示す特別な状態です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solidFill>
                  <a:schemeClr val="tx1"/>
                </a:solidFill>
              </a:rPr>
              <a:t>開始</a:t>
            </a:r>
            <a:r>
              <a:rPr lang="ja-JP" altLang="ja-JP" dirty="0" smtClean="0">
                <a:solidFill>
                  <a:schemeClr val="tx1"/>
                </a:solidFill>
              </a:rPr>
              <a:t>状態</a:t>
            </a: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ja-JP" altLang="ja-JP" dirty="0" smtClean="0">
                <a:solidFill>
                  <a:schemeClr val="tx1"/>
                </a:solidFill>
              </a:rPr>
              <a:t>終了</a:t>
            </a:r>
            <a:r>
              <a:rPr lang="ja-JP" altLang="ja-JP" dirty="0">
                <a:solidFill>
                  <a:schemeClr val="tx1"/>
                </a:solidFill>
              </a:rPr>
              <a:t>状態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852639"/>
            <a:ext cx="2267744" cy="9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2440104" cy="125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ja-JP" altLang="ja-JP" dirty="0"/>
              <a:t>終了状態は、動作完了を示す特別な状態です。コンポジット状態のように状態が階層化されている場合は、そのレベルの状態内での動作完了を表します。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solidFill>
                  <a:schemeClr val="tx1"/>
                </a:solidFill>
              </a:rPr>
              <a:t>開始状態</a:t>
            </a:r>
            <a:r>
              <a:rPr lang="ja-JP" altLang="en-US" dirty="0">
                <a:solidFill>
                  <a:schemeClr val="tx1"/>
                </a:solidFill>
              </a:rPr>
              <a:t>・</a:t>
            </a:r>
            <a:r>
              <a:rPr lang="ja-JP" altLang="ja-JP" dirty="0">
                <a:solidFill>
                  <a:schemeClr val="tx1"/>
                </a:solidFill>
              </a:rPr>
              <a:t>終了状態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19413"/>
            <a:ext cx="2961604" cy="8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4683465"/>
            <a:ext cx="3096344" cy="162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イベントは</a:t>
            </a:r>
            <a:r>
              <a:rPr lang="ja-JP" altLang="ja-JP" dirty="0"/>
              <a:t>オブジェクトに何らかの影響を</a:t>
            </a:r>
            <a:r>
              <a:rPr lang="ja-JP" altLang="ja-JP" dirty="0" smtClean="0"/>
              <a:t>もたらす</a:t>
            </a:r>
            <a:r>
              <a:rPr lang="ja-JP" altLang="ja-JP" dirty="0"/>
              <a:t>事象の発生を言います。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>
                <a:solidFill>
                  <a:schemeClr val="tx1"/>
                </a:solidFill>
              </a:rPr>
              <a:t>イベント</a:t>
            </a:r>
            <a:r>
              <a:rPr lang="ja-JP" altLang="ja-JP" dirty="0" smtClean="0"/>
              <a:t> 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096344" cy="151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イベントなどが</a:t>
            </a:r>
            <a:r>
              <a:rPr lang="ja-JP" altLang="ja-JP" dirty="0" smtClean="0"/>
              <a:t>起き</a:t>
            </a:r>
            <a:r>
              <a:rPr lang="ja-JP" altLang="en-US" dirty="0" smtClean="0"/>
              <a:t>、</a:t>
            </a:r>
            <a:r>
              <a:rPr lang="ja-JP" altLang="ja-JP" dirty="0" smtClean="0"/>
              <a:t>ある</a:t>
            </a:r>
            <a:r>
              <a:rPr lang="ja-JP" altLang="ja-JP" dirty="0"/>
              <a:t>状態から他の状態に変わること</a:t>
            </a:r>
            <a:r>
              <a:rPr lang="ja-JP" altLang="ja-JP" dirty="0" smtClean="0"/>
              <a:t>状態遷移</a:t>
            </a:r>
            <a:r>
              <a:rPr lang="ja-JP" altLang="ja-JP" dirty="0"/>
              <a:t>と</a:t>
            </a:r>
            <a:r>
              <a:rPr lang="ja-JP" altLang="ja-JP" dirty="0" smtClean="0"/>
              <a:t>言います</a:t>
            </a:r>
            <a:endParaRPr lang="en-US" altLang="ja-JP" dirty="0" smtClean="0"/>
          </a:p>
          <a:p>
            <a:r>
              <a:rPr lang="ja-JP" altLang="en-US" dirty="0" smtClean="0"/>
              <a:t>状</a:t>
            </a:r>
            <a:r>
              <a:rPr lang="ja-JP" altLang="ja-JP" dirty="0" smtClean="0"/>
              <a:t>態</a:t>
            </a:r>
            <a:r>
              <a:rPr lang="ja-JP" altLang="ja-JP" dirty="0"/>
              <a:t>遷移は</a:t>
            </a:r>
            <a:r>
              <a:rPr lang="ja-JP" altLang="ja-JP" dirty="0" smtClean="0"/>
              <a:t>他</a:t>
            </a:r>
            <a:r>
              <a:rPr lang="ja-JP" altLang="en-US" dirty="0"/>
              <a:t>の</a:t>
            </a:r>
            <a:r>
              <a:rPr lang="ja-JP" altLang="ja-JP" dirty="0" smtClean="0"/>
              <a:t>状態</a:t>
            </a:r>
            <a:r>
              <a:rPr lang="ja-JP" altLang="en-US" dirty="0" smtClean="0"/>
              <a:t>だけでなく、</a:t>
            </a:r>
            <a:r>
              <a:rPr lang="ja-JP" altLang="ja-JP" dirty="0" smtClean="0"/>
              <a:t>自分自身</a:t>
            </a:r>
            <a:r>
              <a:rPr lang="ja-JP" altLang="en-US" dirty="0" smtClean="0"/>
              <a:t>の状態に入り</a:t>
            </a:r>
            <a:r>
              <a:rPr lang="ja-JP" altLang="ja-JP" dirty="0" smtClean="0"/>
              <a:t>なおす場合</a:t>
            </a:r>
            <a:r>
              <a:rPr lang="ja-JP" altLang="ja-JP" dirty="0"/>
              <a:t>もあります。これを自己遷移と言います。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solidFill>
                  <a:schemeClr val="tx1"/>
                </a:solidFill>
              </a:rPr>
              <a:t>状態遷移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310480"/>
            <a:ext cx="5400600" cy="22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同じイベントが複数存在するなどの</a:t>
            </a:r>
            <a:r>
              <a:rPr lang="ja-JP" altLang="ja-JP" dirty="0" smtClean="0"/>
              <a:t>理</a:t>
            </a:r>
            <a:r>
              <a:rPr lang="ja-JP" altLang="en-US" dirty="0" smtClean="0"/>
              <a:t>由</a:t>
            </a:r>
            <a:r>
              <a:rPr lang="ja-JP" altLang="ja-JP" dirty="0" smtClean="0"/>
              <a:t>で</a:t>
            </a:r>
            <a:r>
              <a:rPr lang="ja-JP" altLang="ja-JP" dirty="0"/>
              <a:t>分岐が必要な場合には</a:t>
            </a:r>
            <a:r>
              <a:rPr lang="ja-JP" altLang="ja-JP" dirty="0" smtClean="0"/>
              <a:t>、その</a:t>
            </a:r>
            <a:r>
              <a:rPr lang="ja-JP" altLang="ja-JP" dirty="0"/>
              <a:t>分岐についての条件の記述が必要になります。 ＵＭＬでは分岐</a:t>
            </a:r>
            <a:r>
              <a:rPr lang="ja-JP" altLang="ja-JP" dirty="0" smtClean="0"/>
              <a:t>の条件</a:t>
            </a:r>
            <a:r>
              <a:rPr lang="ja-JP" altLang="ja-JP" dirty="0"/>
              <a:t>をガード条件として表現します。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solidFill>
                  <a:schemeClr val="tx1"/>
                </a:solidFill>
              </a:rPr>
              <a:t>ガード条件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8965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7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>
                <a:solidFill>
                  <a:schemeClr val="tx1"/>
                </a:solidFill>
                <a:latin typeface="+mn-ea"/>
              </a:rPr>
              <a:t>状態は下記の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2</a:t>
            </a:r>
            <a:r>
              <a:rPr lang="ja-JP" altLang="ja-JP" dirty="0" err="1">
                <a:solidFill>
                  <a:schemeClr val="tx1"/>
                </a:solidFill>
                <a:latin typeface="+mn-ea"/>
              </a:rPr>
              <a:t>つの</a:t>
            </a:r>
            <a:r>
              <a:rPr lang="ja-JP" altLang="ja-JP" dirty="0" smtClean="0">
                <a:solidFill>
                  <a:schemeClr val="tx1"/>
                </a:solidFill>
                <a:latin typeface="+mn-ea"/>
              </a:rPr>
              <a:t>区画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に</a:t>
            </a:r>
            <a:r>
              <a:rPr lang="ja-JP" altLang="ja-JP" dirty="0" smtClean="0">
                <a:solidFill>
                  <a:schemeClr val="tx1"/>
                </a:solidFill>
                <a:latin typeface="+mn-ea"/>
              </a:rPr>
              <a:t>分割</a:t>
            </a:r>
            <a:r>
              <a:rPr lang="ja-JP" altLang="ja-JP" dirty="0">
                <a:solidFill>
                  <a:schemeClr val="tx1"/>
                </a:solidFill>
                <a:latin typeface="+mn-ea"/>
              </a:rPr>
              <a:t>することができます。</a:t>
            </a:r>
          </a:p>
          <a:p>
            <a:pPr marL="0" indent="0">
              <a:buNone/>
            </a:pPr>
            <a:r>
              <a:rPr lang="ja-JP" altLang="ja-JP" sz="2200" dirty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名前区画</a:t>
            </a:r>
          </a:p>
          <a:p>
            <a:pPr marL="0" indent="0">
              <a:buNone/>
            </a:pPr>
            <a:r>
              <a:rPr lang="ja-JP" altLang="ja-JP" sz="2000" dirty="0">
                <a:latin typeface="+mn-ea"/>
              </a:rPr>
              <a:t>　状態名を文字列で指定します。</a:t>
            </a:r>
          </a:p>
          <a:p>
            <a:pPr marL="0" indent="0">
              <a:buNone/>
            </a:pPr>
            <a:r>
              <a:rPr lang="ja-JP" altLang="ja-JP" sz="2000" dirty="0">
                <a:latin typeface="+mn-ea"/>
              </a:rPr>
              <a:t>・内部遷移</a:t>
            </a:r>
            <a:r>
              <a:rPr lang="ja-JP" altLang="ja-JP" sz="2000" dirty="0" smtClean="0">
                <a:latin typeface="+mn-ea"/>
              </a:rPr>
              <a:t>区画</a:t>
            </a:r>
            <a:endParaRPr lang="ja-JP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ja-JP" sz="2000" dirty="0">
                <a:latin typeface="+mn-ea"/>
              </a:rPr>
              <a:t>　状態内部の</a:t>
            </a:r>
            <a:r>
              <a:rPr lang="ja-JP" altLang="ja-JP" sz="2000" dirty="0" smtClean="0">
                <a:latin typeface="+mn-ea"/>
              </a:rPr>
              <a:t>アクションやアクティビティ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を</a:t>
            </a:r>
            <a:r>
              <a:rPr lang="ja-JP" altLang="ja-JP" sz="2000" dirty="0">
                <a:latin typeface="+mn-ea"/>
              </a:rPr>
              <a:t>記述します</a:t>
            </a:r>
            <a:r>
              <a:rPr lang="ja-JP" altLang="ja-JP" sz="2000" dirty="0" smtClean="0">
                <a:latin typeface="+mn-ea"/>
              </a:rPr>
              <a:t>。アクション</a:t>
            </a:r>
            <a:r>
              <a:rPr lang="ja-JP" altLang="ja-JP" sz="2000" dirty="0">
                <a:latin typeface="+mn-ea"/>
              </a:rPr>
              <a:t>、</a:t>
            </a:r>
            <a:r>
              <a:rPr lang="ja-JP" altLang="ja-JP" sz="2000" dirty="0" smtClean="0">
                <a:latin typeface="+mn-ea"/>
              </a:rPr>
              <a:t>アクティビティ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ja-JP" sz="2000" dirty="0" smtClean="0">
                <a:latin typeface="+mn-ea"/>
              </a:rPr>
              <a:t>は状態内</a:t>
            </a:r>
            <a:r>
              <a:rPr lang="ja-JP" altLang="ja-JP" sz="2000" dirty="0">
                <a:latin typeface="+mn-ea"/>
              </a:rPr>
              <a:t>で行われる動作です</a:t>
            </a:r>
            <a:r>
              <a:rPr lang="ja-JP" altLang="ja-JP" sz="2000" dirty="0" smtClean="0">
                <a:latin typeface="+mn-ea"/>
              </a:rPr>
              <a:t>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状態</a:t>
            </a:r>
            <a:r>
              <a:rPr lang="ja-JP" altLang="en-US" dirty="0" smtClean="0">
                <a:solidFill>
                  <a:schemeClr val="tx1"/>
                </a:solidFill>
              </a:rPr>
              <a:t>（～アドバンス）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1672</TotalTime>
  <Words>1045</Words>
  <Application>Microsoft Office PowerPoint</Application>
  <PresentationFormat>画面に合わせる (4:3)</PresentationFormat>
  <Paragraphs>156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ウェーブ</vt:lpstr>
      <vt:lpstr> Chapter5 ステートチャート図</vt:lpstr>
      <vt:lpstr>ステートチャート図とは</vt:lpstr>
      <vt:lpstr>状態</vt:lpstr>
      <vt:lpstr>開始状態・終了状態</vt:lpstr>
      <vt:lpstr>開始状態・終了状態</vt:lpstr>
      <vt:lpstr>イベント </vt:lpstr>
      <vt:lpstr>状態遷移</vt:lpstr>
      <vt:lpstr>ガード条件</vt:lpstr>
      <vt:lpstr>状態（～アドバンス）</vt:lpstr>
      <vt:lpstr>状態（～アドバンス）</vt:lpstr>
      <vt:lpstr>アクション</vt:lpstr>
      <vt:lpstr>入場アクション、退場アクション</vt:lpstr>
      <vt:lpstr>アクティビティ</vt:lpstr>
      <vt:lpstr>コンポジット状態</vt:lpstr>
      <vt:lpstr>開始状態・終了状態</vt:lpstr>
      <vt:lpstr>ステートチャート図～（アドバンス）</vt:lpstr>
      <vt:lpstr>完了遷移</vt:lpstr>
      <vt:lpstr>コンポジット状態（～アドバンス）</vt:lpstr>
      <vt:lpstr>コンポジット状態（～アドバンス）</vt:lpstr>
      <vt:lpstr>コンポジット状態（～アドバンス）</vt:lpstr>
      <vt:lpstr>履歴</vt:lpstr>
      <vt:lpstr>履歴</vt:lpstr>
      <vt:lpstr>深い履歴</vt:lpstr>
      <vt:lpstr>深い履歴</vt:lpstr>
      <vt:lpstr>並行サブ状態（～アドバンス）</vt:lpstr>
      <vt:lpstr>並行サブ状態（～アドバンス）</vt:lpstr>
      <vt:lpstr>練習問題</vt:lpstr>
      <vt:lpstr>練習問題</vt:lpstr>
      <vt:lpstr>練習問題</vt:lpstr>
      <vt:lpstr>練習問題</vt:lpstr>
      <vt:lpstr>練習問題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Chapter5 ステートチャート図</dc:title>
  <dc:creator>oida</dc:creator>
  <cp:lastModifiedBy>oida</cp:lastModifiedBy>
  <cp:revision>59</cp:revision>
  <dcterms:created xsi:type="dcterms:W3CDTF">2012-05-29T12:38:42Z</dcterms:created>
  <dcterms:modified xsi:type="dcterms:W3CDTF">2012-06-04T08:51:13Z</dcterms:modified>
</cp:coreProperties>
</file>