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647" autoAdjust="0"/>
  </p:normalViewPr>
  <p:slideViewPr>
    <p:cSldViewPr>
      <p:cViewPr>
        <p:scale>
          <a:sx n="125" d="100"/>
          <a:sy n="125" d="100"/>
        </p:scale>
        <p:origin x="-510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1C63E-9C48-46EE-BA5E-D0E81C1BD511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938C9-B35D-4390-B68F-169460DAD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86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6938C9-B35D-4390-B68F-169460DADE7A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267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6938C9-B35D-4390-B68F-169460DADE7A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09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04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193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2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7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76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22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72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3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76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65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06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" t="12072" r="2297" b="10270"/>
          <a:stretch/>
        </p:blipFill>
        <p:spPr bwMode="auto">
          <a:xfrm>
            <a:off x="12357" y="0"/>
            <a:ext cx="913164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05182-49C1-44C1-975F-5ECA5EB6650F}" type="datetimeFigureOut">
              <a:rPr kumimoji="1" lang="ja-JP" altLang="en-US" smtClean="0"/>
              <a:t>2012/6/11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F322F-2027-4FD6-81CD-A6BD6D9BB0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07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Chapter 6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/>
          <a:lstStyle/>
          <a:p>
            <a:r>
              <a:rPr lang="ja-JP" altLang="en-US" dirty="0" smtClean="0">
                <a:solidFill>
                  <a:schemeClr val="bg1"/>
                </a:solidFill>
              </a:rPr>
              <a:t>物理的側面を表現する図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347864" y="5013176"/>
            <a:ext cx="444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発表者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	</a:t>
            </a:r>
            <a:r>
              <a:rPr lang="ja-JP" altLang="en-US" b="1" dirty="0" smtClean="0">
                <a:solidFill>
                  <a:schemeClr val="bg1"/>
                </a:solidFill>
              </a:rPr>
              <a:t>石原研　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FM12015</a:t>
            </a:r>
            <a:r>
              <a:rPr kumimoji="1" lang="ja-JP" altLang="en-US" b="1" dirty="0" smtClean="0">
                <a:solidFill>
                  <a:schemeClr val="bg1"/>
                </a:solidFill>
              </a:rPr>
              <a:t>　佐々木惇也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7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実行ファイルの</a:t>
            </a:r>
            <a:r>
              <a:rPr lang="ja-JP" altLang="en-US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依存関係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971600" y="1302664"/>
            <a:ext cx="6912768" cy="3419273"/>
            <a:chOff x="971600" y="1844824"/>
            <a:chExt cx="6912768" cy="3419273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1835696" y="1854641"/>
              <a:ext cx="6048672" cy="91167"/>
              <a:chOff x="1835696" y="1849561"/>
              <a:chExt cx="5435495" cy="67271"/>
            </a:xfrm>
          </p:grpSpPr>
          <p:cxnSp>
            <p:nvCxnSpPr>
              <p:cNvPr id="11" name="直線コネクタ 10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9" name="直線コネクタ 8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フリーフォーム 12"/>
          <p:cNvSpPr/>
          <p:nvPr/>
        </p:nvSpPr>
        <p:spPr>
          <a:xfrm>
            <a:off x="5922648" y="1734712"/>
            <a:ext cx="1960231" cy="98822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5620273" y="1925287"/>
            <a:ext cx="655396" cy="634736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6275669" y="1960635"/>
            <a:ext cx="1607210" cy="5625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client.exe</a:t>
            </a:r>
          </a:p>
        </p:txBody>
      </p:sp>
      <p:sp>
        <p:nvSpPr>
          <p:cNvPr id="16" name="フリーフォーム 15"/>
          <p:cNvSpPr/>
          <p:nvPr/>
        </p:nvSpPr>
        <p:spPr>
          <a:xfrm>
            <a:off x="6159485" y="3881750"/>
            <a:ext cx="1724884" cy="98822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5857109" y="4073862"/>
            <a:ext cx="655396" cy="634736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6440497" y="4107673"/>
            <a:ext cx="1587887" cy="59721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&lt;&lt;file&gt;&gt;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ヘルプファイル</a:t>
            </a:r>
          </a:p>
        </p:txBody>
      </p:sp>
      <p:sp>
        <p:nvSpPr>
          <p:cNvPr id="19" name="フリーフォーム 18"/>
          <p:cNvSpPr/>
          <p:nvPr/>
        </p:nvSpPr>
        <p:spPr>
          <a:xfrm>
            <a:off x="1598522" y="1734712"/>
            <a:ext cx="1893202" cy="98822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1296145" y="1925287"/>
            <a:ext cx="655396" cy="634736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1951541" y="1943729"/>
            <a:ext cx="1540182" cy="5625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main.exe</a:t>
            </a:r>
          </a:p>
        </p:txBody>
      </p:sp>
      <p:sp>
        <p:nvSpPr>
          <p:cNvPr id="22" name="フリーフォーム 21"/>
          <p:cNvSpPr/>
          <p:nvPr/>
        </p:nvSpPr>
        <p:spPr>
          <a:xfrm>
            <a:off x="1598522" y="4000091"/>
            <a:ext cx="1724884" cy="98822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3" name="フリーフォーム 22"/>
          <p:cNvSpPr/>
          <p:nvPr/>
        </p:nvSpPr>
        <p:spPr>
          <a:xfrm>
            <a:off x="1296145" y="4190666"/>
            <a:ext cx="655396" cy="634736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4" name="フリーフォーム 23"/>
          <p:cNvSpPr/>
          <p:nvPr/>
        </p:nvSpPr>
        <p:spPr>
          <a:xfrm>
            <a:off x="1951541" y="4209108"/>
            <a:ext cx="1371864" cy="5625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会員</a:t>
            </a: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.tbl</a:t>
            </a:r>
          </a:p>
        </p:txBody>
      </p:sp>
      <p:sp>
        <p:nvSpPr>
          <p:cNvPr id="25" name="直線コネクタ 24"/>
          <p:cNvSpPr/>
          <p:nvPr/>
        </p:nvSpPr>
        <p:spPr>
          <a:xfrm>
            <a:off x="2478838" y="2779799"/>
            <a:ext cx="1490" cy="1220292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6" name="直線コネクタ 25"/>
          <p:cNvSpPr/>
          <p:nvPr/>
        </p:nvSpPr>
        <p:spPr>
          <a:xfrm flipH="1">
            <a:off x="3490234" y="2082050"/>
            <a:ext cx="2131528" cy="1536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7" name="直線コネクタ 26"/>
          <p:cNvSpPr/>
          <p:nvPr/>
        </p:nvSpPr>
        <p:spPr>
          <a:xfrm>
            <a:off x="7038312" y="2779799"/>
            <a:ext cx="1489" cy="1103488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03648" y="5128592"/>
            <a:ext cx="6491063" cy="12527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sz="2400" dirty="0" smtClean="0">
                <a:solidFill>
                  <a:schemeClr val="bg1"/>
                </a:solidFill>
              </a:rPr>
              <a:t>単純なシステムでは１つの実行ファイルのみで稼働　するが，クライアンドサーバーシステムなどでは複数の実行ファイルが存在する．実行ファイル間の呼び　出しやデータのやり取りなどを依存関係で表現する．</a:t>
            </a:r>
            <a:endParaRPr kumimoji="1" lang="en-US" altLang="ja-JP" sz="2400" dirty="0" smtClean="0">
              <a:solidFill>
                <a:schemeClr val="bg1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572" y="1939137"/>
            <a:ext cx="619901" cy="215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588" y="2330130"/>
            <a:ext cx="619901" cy="215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093" y="4204953"/>
            <a:ext cx="575859" cy="21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093" y="4597082"/>
            <a:ext cx="575859" cy="215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660946" y="1941518"/>
            <a:ext cx="574050" cy="21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657052" y="2331023"/>
            <a:ext cx="574050" cy="21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897782" y="4088977"/>
            <a:ext cx="574050" cy="21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897782" y="4478594"/>
            <a:ext cx="574050" cy="21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1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インタフェース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816224"/>
            <a:ext cx="8219256" cy="2116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コンポーネント間でデータのやり取りなどをする際　　外部から見える操作の名前（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仕様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）のみを記述し，　　操作の内部の手続き（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実装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）を記述しないことに　　</a:t>
            </a:r>
            <a:r>
              <a:rPr lang="ja-JP" altLang="en-US" sz="2800" dirty="0">
                <a:solidFill>
                  <a:schemeClr val="bg1"/>
                </a:solidFill>
              </a:rPr>
              <a:t>よって再利用性（</a:t>
            </a:r>
            <a:r>
              <a:rPr lang="en-US" altLang="ja-JP" sz="2800" dirty="0">
                <a:solidFill>
                  <a:srgbClr val="FF0000"/>
                </a:solidFill>
              </a:rPr>
              <a:t>Reusability</a:t>
            </a:r>
            <a:r>
              <a:rPr lang="ja-JP" altLang="en-US" sz="2800" dirty="0">
                <a:solidFill>
                  <a:schemeClr val="bg1"/>
                </a:solidFill>
              </a:rPr>
              <a:t>）を向上させる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．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82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1006475" y="2339975"/>
            <a:ext cx="1657350" cy="10207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" name="フリーフォーム 4"/>
          <p:cNvSpPr/>
          <p:nvPr/>
        </p:nvSpPr>
        <p:spPr>
          <a:xfrm>
            <a:off x="684213" y="2538413"/>
            <a:ext cx="698500" cy="655637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6" name="フリーフォーム 5"/>
          <p:cNvSpPr/>
          <p:nvPr/>
        </p:nvSpPr>
        <p:spPr>
          <a:xfrm>
            <a:off x="1382713" y="2700338"/>
            <a:ext cx="1281112" cy="3365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会員</a:t>
            </a: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DB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1006475" y="4679950"/>
            <a:ext cx="2017713" cy="10207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8" name="フリーフォーム 7"/>
          <p:cNvSpPr/>
          <p:nvPr/>
        </p:nvSpPr>
        <p:spPr>
          <a:xfrm>
            <a:off x="684213" y="4878388"/>
            <a:ext cx="698500" cy="655637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1382713" y="4895850"/>
            <a:ext cx="1641475" cy="5810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member.exe</a:t>
            </a:r>
          </a:p>
        </p:txBody>
      </p:sp>
      <p:sp>
        <p:nvSpPr>
          <p:cNvPr id="10" name="フリーフォーム 9"/>
          <p:cNvSpPr/>
          <p:nvPr/>
        </p:nvSpPr>
        <p:spPr>
          <a:xfrm>
            <a:off x="3079750" y="2779713"/>
            <a:ext cx="230188" cy="23653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1" name="直線コネクタ 10"/>
          <p:cNvSpPr/>
          <p:nvPr/>
        </p:nvSpPr>
        <p:spPr>
          <a:xfrm>
            <a:off x="2663825" y="2897188"/>
            <a:ext cx="420688" cy="1587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2" name="フリーフォーム 11"/>
          <p:cNvSpPr/>
          <p:nvPr/>
        </p:nvSpPr>
        <p:spPr>
          <a:xfrm>
            <a:off x="3024188" y="3060700"/>
            <a:ext cx="180975" cy="2160588"/>
          </a:xfrm>
          <a:custGeom>
            <a:avLst/>
            <a:gdLst>
              <a:gd name="f0" fmla="val 0"/>
              <a:gd name="f1" fmla="val 484"/>
              <a:gd name="f2" fmla="val 6000"/>
              <a:gd name="f3" fmla="val 500"/>
              <a:gd name="f4" fmla="val 594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01" h="6001">
                <a:moveTo>
                  <a:pt x="f1" y="f0"/>
                </a:moveTo>
                <a:lnTo>
                  <a:pt x="f1" y="f2"/>
                </a:lnTo>
                <a:lnTo>
                  <a:pt x="f3" y="f4"/>
                </a:lnTo>
                <a:lnTo>
                  <a:pt x="f0" y="f4"/>
                </a:lnTo>
              </a:path>
            </a:pathLst>
          </a:cu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head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3203575" y="2735263"/>
            <a:ext cx="1641475" cy="3063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updateMembers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3200400" y="2192338"/>
            <a:ext cx="1281113" cy="3063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インタフェース</a:t>
            </a:r>
          </a:p>
        </p:txBody>
      </p:sp>
      <p:sp>
        <p:nvSpPr>
          <p:cNvPr id="16" name="フリーフォーム 15"/>
          <p:cNvSpPr/>
          <p:nvPr/>
        </p:nvSpPr>
        <p:spPr>
          <a:xfrm>
            <a:off x="2843808" y="692696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インタフェース</a:t>
            </a:r>
            <a:endParaRPr 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395536" y="1844824"/>
            <a:ext cx="4085977" cy="3419273"/>
            <a:chOff x="395536" y="1844824"/>
            <a:chExt cx="4085977" cy="3419273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395536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19" name="グループ化 18"/>
            <p:cNvGrpSpPr/>
            <p:nvPr/>
          </p:nvGrpSpPr>
          <p:grpSpPr>
            <a:xfrm>
              <a:off x="1259632" y="1854641"/>
              <a:ext cx="3221881" cy="67271"/>
              <a:chOff x="1835696" y="1849561"/>
              <a:chExt cx="5435495" cy="67271"/>
            </a:xfrm>
          </p:grpSpPr>
          <p:cxnSp>
            <p:nvCxnSpPr>
              <p:cNvPr id="23" name="直線コネクタ 22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グループ化 19"/>
            <p:cNvGrpSpPr/>
            <p:nvPr/>
          </p:nvGrpSpPr>
          <p:grpSpPr>
            <a:xfrm rot="5400000">
              <a:off x="-1122504" y="3664841"/>
              <a:ext cx="3131241" cy="67272"/>
              <a:chOff x="1988096" y="3289721"/>
              <a:chExt cx="5435495" cy="67271"/>
            </a:xfrm>
          </p:grpSpPr>
          <p:cxnSp>
            <p:nvCxnSpPr>
              <p:cNvPr id="21" name="直線コネクタ 20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グループ化 25"/>
          <p:cNvGrpSpPr/>
          <p:nvPr/>
        </p:nvGrpSpPr>
        <p:grpSpPr>
          <a:xfrm>
            <a:off x="4644008" y="1844824"/>
            <a:ext cx="4085977" cy="3419273"/>
            <a:chOff x="395536" y="1844824"/>
            <a:chExt cx="4085977" cy="3419273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395536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UML2.x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1259632" y="1854641"/>
              <a:ext cx="3221881" cy="67271"/>
              <a:chOff x="1835696" y="1849561"/>
              <a:chExt cx="5435495" cy="67271"/>
            </a:xfrm>
          </p:grpSpPr>
          <p:cxnSp>
            <p:nvCxnSpPr>
              <p:cNvPr id="32" name="直線コネクタ 31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グループ化 28"/>
            <p:cNvGrpSpPr/>
            <p:nvPr/>
          </p:nvGrpSpPr>
          <p:grpSpPr>
            <a:xfrm rot="5400000">
              <a:off x="-1122504" y="3664841"/>
              <a:ext cx="3131241" cy="67272"/>
              <a:chOff x="1988096" y="3289721"/>
              <a:chExt cx="5435495" cy="67271"/>
            </a:xfrm>
          </p:grpSpPr>
          <p:cxnSp>
            <p:nvCxnSpPr>
              <p:cNvPr id="30" name="直線コネクタ 29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フリーフォーム 33"/>
          <p:cNvSpPr/>
          <p:nvPr/>
        </p:nvSpPr>
        <p:spPr>
          <a:xfrm>
            <a:off x="5680646" y="2339975"/>
            <a:ext cx="1843087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5" name="フリーフォーム 34"/>
          <p:cNvSpPr/>
          <p:nvPr/>
        </p:nvSpPr>
        <p:spPr>
          <a:xfrm>
            <a:off x="5853683" y="2589213"/>
            <a:ext cx="1495425" cy="5207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&lt;&lt;component&gt;&gt;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Order</a:t>
            </a: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（注文）</a:t>
            </a:r>
          </a:p>
        </p:txBody>
      </p:sp>
      <p:sp>
        <p:nvSpPr>
          <p:cNvPr id="36" name="フリーフォーム 35"/>
          <p:cNvSpPr/>
          <p:nvPr/>
        </p:nvSpPr>
        <p:spPr>
          <a:xfrm>
            <a:off x="5723508" y="4859338"/>
            <a:ext cx="1843088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7" name="フリーフォーム 36"/>
          <p:cNvSpPr/>
          <p:nvPr/>
        </p:nvSpPr>
        <p:spPr>
          <a:xfrm>
            <a:off x="5896546" y="5108575"/>
            <a:ext cx="1495425" cy="5207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&lt;&lt;component&gt;&gt;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Product(</a:t>
            </a: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製品</a:t>
            </a: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)</a:t>
            </a:r>
          </a:p>
        </p:txBody>
      </p:sp>
      <p:sp>
        <p:nvSpPr>
          <p:cNvPr id="38" name="フリーフォーム 37"/>
          <p:cNvSpPr/>
          <p:nvPr/>
        </p:nvSpPr>
        <p:spPr>
          <a:xfrm>
            <a:off x="6444233" y="3959225"/>
            <a:ext cx="360363" cy="36036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9" name="直線コネクタ 38"/>
          <p:cNvSpPr/>
          <p:nvPr/>
        </p:nvSpPr>
        <p:spPr>
          <a:xfrm flipH="1">
            <a:off x="6622033" y="3362325"/>
            <a:ext cx="4763" cy="598488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0" name="フリーフォーム 39"/>
          <p:cNvSpPr/>
          <p:nvPr/>
        </p:nvSpPr>
        <p:spPr>
          <a:xfrm>
            <a:off x="4644008" y="3622675"/>
            <a:ext cx="1800225" cy="7334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要求インタフェース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(required interface)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1" name="フリーフォーム 40"/>
          <p:cNvSpPr/>
          <p:nvPr/>
        </p:nvSpPr>
        <p:spPr>
          <a:xfrm>
            <a:off x="6804596" y="4103688"/>
            <a:ext cx="1800225" cy="7334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提供インタフェース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(provided interface)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58" y="4173794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直線コネクタ 43"/>
          <p:cNvSpPr/>
          <p:nvPr/>
        </p:nvSpPr>
        <p:spPr>
          <a:xfrm>
            <a:off x="6620446" y="4230688"/>
            <a:ext cx="3175" cy="630237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5" name="フリーフォーム 44"/>
          <p:cNvSpPr/>
          <p:nvPr/>
        </p:nvSpPr>
        <p:spPr>
          <a:xfrm>
            <a:off x="6534721" y="4049713"/>
            <a:ext cx="179387" cy="17938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51" name="直線コネクタ 50"/>
          <p:cNvCxnSpPr>
            <a:endCxn id="10" idx="0"/>
          </p:cNvCxnSpPr>
          <p:nvPr/>
        </p:nvCxnSpPr>
        <p:spPr>
          <a:xfrm flipH="1">
            <a:off x="3194844" y="2498725"/>
            <a:ext cx="278074" cy="2809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38" idx="5"/>
          </p:cNvCxnSpPr>
          <p:nvPr/>
        </p:nvCxnSpPr>
        <p:spPr>
          <a:xfrm flipH="1" flipV="1">
            <a:off x="6300192" y="3861048"/>
            <a:ext cx="196811" cy="15094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40" y="2547937"/>
            <a:ext cx="680136" cy="232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95" y="2956110"/>
            <a:ext cx="680136" cy="232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96" y="4890589"/>
            <a:ext cx="680136" cy="229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77" y="5298933"/>
            <a:ext cx="680136" cy="229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0" name="直線コネクタ 49"/>
          <p:cNvCxnSpPr>
            <a:stCxn id="45" idx="9"/>
          </p:cNvCxnSpPr>
          <p:nvPr/>
        </p:nvCxnSpPr>
        <p:spPr>
          <a:xfrm>
            <a:off x="6687839" y="4202831"/>
            <a:ext cx="332433" cy="15326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44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0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 rot="-5400000">
            <a:off x="4228604" y="2235076"/>
            <a:ext cx="457200" cy="1498600"/>
            <a:chOff x="6415658" y="3362325"/>
            <a:chExt cx="457200" cy="1498600"/>
          </a:xfrm>
        </p:grpSpPr>
        <p:sp>
          <p:nvSpPr>
            <p:cNvPr id="4" name="フリーフォーム 3"/>
            <p:cNvSpPr/>
            <p:nvPr/>
          </p:nvSpPr>
          <p:spPr>
            <a:xfrm>
              <a:off x="6444233" y="3959225"/>
              <a:ext cx="360363" cy="3603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noFill/>
            <a:ln w="36000">
              <a:solidFill>
                <a:srgbClr val="FFFFFF"/>
              </a:solidFill>
              <a:prstDash val="solid"/>
              <a:round/>
            </a:ln>
          </p:spPr>
          <p:txBody>
            <a:bodyPr wrap="none" lIns="90000" tIns="46800" rIns="90000" bIns="46800" anchor="ctr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>
                <a:latin typeface="Times New Roman" pitchFamily="18"/>
                <a:ea typeface="ＭＳ Ｐ明朝" pitchFamily="2"/>
                <a:cs typeface="Tahoma" pitchFamily="2"/>
              </a:endParaRPr>
            </a:p>
          </p:txBody>
        </p:sp>
        <p:sp>
          <p:nvSpPr>
            <p:cNvPr id="5" name="直線コネクタ 4"/>
            <p:cNvSpPr/>
            <p:nvPr/>
          </p:nvSpPr>
          <p:spPr>
            <a:xfrm flipH="1">
              <a:off x="6622033" y="3362325"/>
              <a:ext cx="4763" cy="598488"/>
            </a:xfrm>
            <a:prstGeom prst="line">
              <a:avLst/>
            </a:prstGeom>
            <a:noFill/>
            <a:ln w="36000">
              <a:solidFill>
                <a:srgbClr val="FFFFFF"/>
              </a:solidFill>
              <a:prstDash val="solid"/>
              <a:round/>
            </a:ln>
          </p:spPr>
          <p:txBody>
            <a:bodyPr lIns="90000" tIns="46800" rIns="90000" bIns="46800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>
                <a:latin typeface="Times New Roman" pitchFamily="18"/>
                <a:ea typeface="ＭＳ Ｐ明朝" pitchFamily="2"/>
                <a:cs typeface="Tahoma" pitchFamily="2"/>
              </a:endParaRPr>
            </a:p>
          </p:txBody>
        </p:sp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5658" y="4173794"/>
              <a:ext cx="45720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直線コネクタ 6"/>
            <p:cNvSpPr/>
            <p:nvPr/>
          </p:nvSpPr>
          <p:spPr>
            <a:xfrm>
              <a:off x="6620446" y="4230688"/>
              <a:ext cx="3175" cy="630237"/>
            </a:xfrm>
            <a:prstGeom prst="line">
              <a:avLst/>
            </a:prstGeom>
            <a:noFill/>
            <a:ln w="36000">
              <a:solidFill>
                <a:srgbClr val="FFFFFF"/>
              </a:solidFill>
              <a:prstDash val="solid"/>
              <a:round/>
            </a:ln>
          </p:spPr>
          <p:txBody>
            <a:bodyPr lIns="90000" tIns="46800" rIns="90000" bIns="46800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>
                <a:latin typeface="Times New Roman" pitchFamily="18"/>
                <a:ea typeface="ＭＳ Ｐ明朝" pitchFamily="2"/>
                <a:cs typeface="Tahoma" pitchFamily="2"/>
              </a:endParaRPr>
            </a:p>
          </p:txBody>
        </p:sp>
        <p:sp>
          <p:nvSpPr>
            <p:cNvPr id="8" name="フリーフォーム 7"/>
            <p:cNvSpPr/>
            <p:nvPr/>
          </p:nvSpPr>
          <p:spPr>
            <a:xfrm>
              <a:off x="6534721" y="4049713"/>
              <a:ext cx="179387" cy="1793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noFill/>
            <a:ln w="36000">
              <a:solidFill>
                <a:srgbClr val="FFFFFF"/>
              </a:solidFill>
              <a:prstDash val="solid"/>
              <a:round/>
            </a:ln>
          </p:spPr>
          <p:txBody>
            <a:bodyPr wrap="none" lIns="90000" tIns="46800" rIns="90000" bIns="46800" anchor="ctr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>
                <a:latin typeface="Times New Roman" pitchFamily="18"/>
                <a:ea typeface="ＭＳ Ｐ明朝" pitchFamily="2"/>
                <a:cs typeface="Tahoma" pitchFamily="2"/>
              </a:endParaRPr>
            </a:p>
          </p:txBody>
        </p:sp>
      </p:grpSp>
      <p:sp>
        <p:nvSpPr>
          <p:cNvPr id="10" name="フリーフォーム 9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アセンブリコネクタ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1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要求・提供インタフェースで接続されているコネクタを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アセンブリコネクタ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という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12" name="フリーフォーム 11"/>
          <p:cNvSpPr/>
          <p:nvPr/>
        </p:nvSpPr>
        <p:spPr>
          <a:xfrm>
            <a:off x="1115616" y="3966658"/>
            <a:ext cx="1843087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1288653" y="4215896"/>
            <a:ext cx="1495425" cy="5207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&lt;&lt;component&gt;&gt;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Order</a:t>
            </a:r>
            <a:r>
              <a:rPr lang="ja-JP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（注文）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1879203" y="5585908"/>
            <a:ext cx="360363" cy="36036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直線コネクタ 14"/>
          <p:cNvSpPr/>
          <p:nvPr/>
        </p:nvSpPr>
        <p:spPr>
          <a:xfrm flipH="1">
            <a:off x="2057003" y="4989008"/>
            <a:ext cx="4763" cy="598488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直線コネクタ 17"/>
          <p:cNvSpPr/>
          <p:nvPr/>
        </p:nvSpPr>
        <p:spPr>
          <a:xfrm>
            <a:off x="2058641" y="3321943"/>
            <a:ext cx="3175" cy="630237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9" name="フリーフォーム 18"/>
          <p:cNvSpPr/>
          <p:nvPr/>
        </p:nvSpPr>
        <p:spPr>
          <a:xfrm>
            <a:off x="1972916" y="3140968"/>
            <a:ext cx="179387" cy="17938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5141168" y="3368055"/>
            <a:ext cx="2743200" cy="20875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5141168" y="3909393"/>
            <a:ext cx="2743200" cy="15478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>
            <a:off x="5723780" y="3388693"/>
            <a:ext cx="1495425" cy="5207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&lt;&lt;component&gt;&gt;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Order</a:t>
            </a:r>
            <a:r>
              <a:rPr lang="ja-JP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（注文）</a:t>
            </a:r>
          </a:p>
        </p:txBody>
      </p:sp>
      <p:sp>
        <p:nvSpPr>
          <p:cNvPr id="23" name="フリーフォーム 22"/>
          <p:cNvSpPr/>
          <p:nvPr/>
        </p:nvSpPr>
        <p:spPr>
          <a:xfrm>
            <a:off x="5309443" y="4036393"/>
            <a:ext cx="2395537" cy="11588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&lt;&lt;provided interfaces&gt;&gt;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受注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&lt;&lt;required interfaces&gt;&gt;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注文可能商品</a:t>
            </a:r>
          </a:p>
        </p:txBody>
      </p:sp>
      <p:sp>
        <p:nvSpPr>
          <p:cNvPr id="24" name="フリーフォーム 23"/>
          <p:cNvSpPr/>
          <p:nvPr/>
        </p:nvSpPr>
        <p:spPr>
          <a:xfrm>
            <a:off x="2987824" y="3770090"/>
            <a:ext cx="1800225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提供</a:t>
            </a:r>
            <a:r>
              <a:rPr lang="ja-JP" sz="14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インタフェース</a:t>
            </a:r>
            <a:endParaRPr lang="ja-JP" sz="14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5" name="フリーフォーム 24"/>
          <p:cNvSpPr/>
          <p:nvPr/>
        </p:nvSpPr>
        <p:spPr>
          <a:xfrm>
            <a:off x="2987799" y="5373564"/>
            <a:ext cx="1800225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要求</a:t>
            </a:r>
            <a:r>
              <a:rPr lang="ja-JP" sz="14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インタフェース</a:t>
            </a:r>
            <a:endParaRPr lang="ja-JP" sz="14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26" name="直線コネクタ 25"/>
          <p:cNvCxnSpPr>
            <a:stCxn id="19" idx="10"/>
          </p:cNvCxnSpPr>
          <p:nvPr/>
        </p:nvCxnSpPr>
        <p:spPr>
          <a:xfrm>
            <a:off x="2152303" y="3230661"/>
            <a:ext cx="979537" cy="67873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endCxn id="25" idx="3"/>
          </p:cNvCxnSpPr>
          <p:nvPr/>
        </p:nvCxnSpPr>
        <p:spPr>
          <a:xfrm flipV="1">
            <a:off x="2314178" y="5537520"/>
            <a:ext cx="673621" cy="4997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V="1">
            <a:off x="4676957" y="4989008"/>
            <a:ext cx="975163" cy="46661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24" idx="1"/>
          </p:cNvCxnSpPr>
          <p:nvPr/>
        </p:nvCxnSpPr>
        <p:spPr>
          <a:xfrm>
            <a:off x="4788049" y="3934046"/>
            <a:ext cx="720055" cy="28014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766089"/>
            <a:ext cx="5048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コンテンツ プレースホルダー 2"/>
          <p:cNvSpPr txBox="1">
            <a:spLocks/>
          </p:cNvSpPr>
          <p:nvPr/>
        </p:nvSpPr>
        <p:spPr>
          <a:xfrm>
            <a:off x="251520" y="5877273"/>
            <a:ext cx="8229600" cy="792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	</a:t>
            </a:r>
            <a:r>
              <a:rPr lang="ja-JP" altLang="en-US" sz="2400" dirty="0" smtClean="0">
                <a:solidFill>
                  <a:schemeClr val="bg1"/>
                </a:solidFill>
              </a:rPr>
              <a:t>またインタフェースは右図のようにも書くことができる</a:t>
            </a:r>
            <a:endParaRPr lang="en-US" altLang="ja-JP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16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 4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配置図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 smtClean="0">
                <a:solidFill>
                  <a:schemeClr val="bg1"/>
                </a:solidFill>
              </a:rPr>
              <a:t>システムを構成するコンピュータ，プリンタ，モニタ，　通信接続関係といったハードウェア構成を表現する　場合</a:t>
            </a:r>
            <a:r>
              <a:rPr lang="en-US" altLang="ja-JP" sz="2800" dirty="0" smtClean="0">
                <a:solidFill>
                  <a:schemeClr val="bg1"/>
                </a:solidFill>
              </a:rPr>
              <a:t>UML</a:t>
            </a:r>
            <a:r>
              <a:rPr lang="ja-JP" altLang="en-US" sz="2800" dirty="0" smtClean="0">
                <a:solidFill>
                  <a:schemeClr val="bg1"/>
                </a:solidFill>
              </a:rPr>
              <a:t>では</a:t>
            </a:r>
            <a:r>
              <a:rPr lang="ja-JP" altLang="en-US" sz="2800" dirty="0" smtClean="0">
                <a:solidFill>
                  <a:srgbClr val="FF0000"/>
                </a:solidFill>
              </a:rPr>
              <a:t>配置図</a:t>
            </a:r>
            <a:r>
              <a:rPr lang="ja-JP" altLang="en-US" sz="2800" dirty="0" smtClean="0">
                <a:solidFill>
                  <a:schemeClr val="bg1"/>
                </a:solidFill>
              </a:rPr>
              <a:t>で表現する．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kumimoji="1"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chemeClr val="bg1"/>
                </a:solidFill>
              </a:rPr>
              <a:t>ソースファイルなどソフト的なものは表現しない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9" name="computr1"/>
          <p:cNvSpPr>
            <a:spLocks noEditPoints="1" noChangeArrowheads="1"/>
          </p:cNvSpPr>
          <p:nvPr/>
        </p:nvSpPr>
        <p:spPr bwMode="auto">
          <a:xfrm>
            <a:off x="6386186" y="5435674"/>
            <a:ext cx="922118" cy="945654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35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computr1"/>
          <p:cNvSpPr>
            <a:spLocks noEditPoints="1" noChangeArrowheads="1"/>
          </p:cNvSpPr>
          <p:nvPr/>
        </p:nvSpPr>
        <p:spPr bwMode="auto">
          <a:xfrm>
            <a:off x="4145307" y="5435674"/>
            <a:ext cx="922118" cy="945654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35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" name="computr1"/>
          <p:cNvSpPr>
            <a:spLocks noEditPoints="1" noChangeArrowheads="1"/>
          </p:cNvSpPr>
          <p:nvPr/>
        </p:nvSpPr>
        <p:spPr bwMode="auto">
          <a:xfrm>
            <a:off x="1891104" y="5435674"/>
            <a:ext cx="922118" cy="945654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35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4103" name="Picture 7" descr="C:\Users\hci_120\AppData\Local\Microsoft\Windows\Temporary Internet Files\Content.IE5\VFH0BGHB\MC9004289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1134868" cy="95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erver"/>
          <p:cNvSpPr>
            <a:spLocks noEditPoints="1" noChangeArrowheads="1"/>
          </p:cNvSpPr>
          <p:nvPr/>
        </p:nvSpPr>
        <p:spPr bwMode="auto">
          <a:xfrm>
            <a:off x="4211960" y="3935437"/>
            <a:ext cx="720080" cy="864096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4105" name="Picture 9" descr="C:\Users\hci_120\AppData\Local\Microsoft\Windows\Temporary Internet Files\Content.IE5\VFH0BGHB\MC90042425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784604"/>
            <a:ext cx="990850" cy="101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線コネクタ 14"/>
          <p:cNvCxnSpPr>
            <a:endCxn id="11" idx="1"/>
          </p:cNvCxnSpPr>
          <p:nvPr/>
        </p:nvCxnSpPr>
        <p:spPr>
          <a:xfrm>
            <a:off x="2352163" y="4797152"/>
            <a:ext cx="0" cy="6385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4572000" y="4806702"/>
            <a:ext cx="0" cy="6385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6858671" y="4797152"/>
            <a:ext cx="0" cy="63852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352163" y="5125963"/>
            <a:ext cx="449508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755576" y="4365104"/>
            <a:ext cx="10801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71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611560" y="4149080"/>
            <a:ext cx="1619250" cy="1439862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" name="フリーフォーム 4"/>
          <p:cNvSpPr/>
          <p:nvPr/>
        </p:nvSpPr>
        <p:spPr>
          <a:xfrm>
            <a:off x="611560" y="4509442"/>
            <a:ext cx="1495425" cy="3381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1520" y="260648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ノード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52736"/>
            <a:ext cx="8219256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ノードとは演算を実行する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リソース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を表す．</a:t>
            </a:r>
            <a:endParaRPr kumimoji="1"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ja-JP" sz="2800" dirty="0">
                <a:solidFill>
                  <a:schemeClr val="bg1"/>
                </a:solidFill>
              </a:rPr>
              <a:t>	</a:t>
            </a:r>
            <a:r>
              <a:rPr lang="ja-JP" altLang="en-US" sz="2800" dirty="0" smtClean="0">
                <a:solidFill>
                  <a:schemeClr val="bg1"/>
                </a:solidFill>
              </a:rPr>
              <a:t>（メモリや処理機能を持つものを指す）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chemeClr val="bg1"/>
                </a:solidFill>
              </a:rPr>
              <a:t>ノード</a:t>
            </a:r>
            <a:r>
              <a:rPr lang="ja-JP" altLang="en-US" sz="2800" dirty="0" smtClean="0">
                <a:solidFill>
                  <a:schemeClr val="bg1"/>
                </a:solidFill>
              </a:rPr>
              <a:t>に</a:t>
            </a:r>
            <a:r>
              <a:rPr lang="ja-JP" altLang="en-US" sz="2800" dirty="0">
                <a:solidFill>
                  <a:schemeClr val="bg1"/>
                </a:solidFill>
              </a:rPr>
              <a:t>関して</a:t>
            </a:r>
            <a:r>
              <a:rPr lang="ja-JP" altLang="en-US" sz="2800" dirty="0" smtClean="0">
                <a:solidFill>
                  <a:schemeClr val="bg1"/>
                </a:solidFill>
              </a:rPr>
              <a:t>も</a:t>
            </a:r>
            <a:r>
              <a:rPr lang="ja-JP" altLang="en-US" sz="2800" dirty="0" smtClean="0">
                <a:solidFill>
                  <a:srgbClr val="FF0000"/>
                </a:solidFill>
              </a:rPr>
              <a:t>型</a:t>
            </a:r>
            <a:r>
              <a:rPr lang="ja-JP" altLang="en-US" sz="2800" dirty="0" smtClean="0">
                <a:solidFill>
                  <a:schemeClr val="bg1"/>
                </a:solidFill>
              </a:rPr>
              <a:t>と</a:t>
            </a:r>
            <a:r>
              <a:rPr lang="ja-JP" altLang="en-US" sz="2800" dirty="0" smtClean="0">
                <a:solidFill>
                  <a:srgbClr val="FF0000"/>
                </a:solidFill>
              </a:rPr>
              <a:t>インスタンス</a:t>
            </a:r>
            <a:r>
              <a:rPr lang="ja-JP" altLang="en-US" sz="2800" dirty="0" smtClean="0">
                <a:solidFill>
                  <a:schemeClr val="bg1"/>
                </a:solidFill>
              </a:rPr>
              <a:t>があり，　　　　　　　一般化されたものを型，具体的に表すものを　　　　　インスタンスで表現する</a:t>
            </a:r>
            <a:endParaRPr kumimoji="1" lang="en-US" altLang="ja-JP" sz="2800" dirty="0">
              <a:solidFill>
                <a:schemeClr val="bg1"/>
              </a:solidFill>
            </a:endParaRPr>
          </a:p>
        </p:txBody>
      </p:sp>
      <p:sp>
        <p:nvSpPr>
          <p:cNvPr id="10" name="computr1"/>
          <p:cNvSpPr>
            <a:spLocks noEditPoints="1" noChangeArrowheads="1"/>
          </p:cNvSpPr>
          <p:nvPr/>
        </p:nvSpPr>
        <p:spPr bwMode="auto">
          <a:xfrm>
            <a:off x="2411760" y="4293096"/>
            <a:ext cx="922118" cy="945654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35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404767" y="3501008"/>
            <a:ext cx="6912768" cy="2421758"/>
            <a:chOff x="395536" y="2492896"/>
            <a:chExt cx="6912768" cy="2421758"/>
          </a:xfrm>
        </p:grpSpPr>
        <p:sp>
          <p:nvSpPr>
            <p:cNvPr id="12" name="テキスト ボックス 11"/>
            <p:cNvSpPr txBox="1"/>
            <p:nvPr/>
          </p:nvSpPr>
          <p:spPr>
            <a:xfrm>
              <a:off x="395536" y="2492896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1259632" y="2502685"/>
              <a:ext cx="6048672" cy="42699"/>
              <a:chOff x="1835696" y="1849535"/>
              <a:chExt cx="5435495" cy="31507"/>
            </a:xfrm>
          </p:grpSpPr>
          <p:cxnSp>
            <p:nvCxnSpPr>
              <p:cNvPr id="17" name="直線コネクタ 16"/>
              <p:cNvCxnSpPr/>
              <p:nvPr/>
            </p:nvCxnSpPr>
            <p:spPr>
              <a:xfrm>
                <a:off x="1835696" y="188104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1835696" y="1849535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グループ化 13"/>
            <p:cNvGrpSpPr/>
            <p:nvPr/>
          </p:nvGrpSpPr>
          <p:grpSpPr>
            <a:xfrm rot="5400000">
              <a:off x="-638328" y="3824024"/>
              <a:ext cx="2133725" cy="47536"/>
              <a:chOff x="1988096" y="3309456"/>
              <a:chExt cx="5435496" cy="47536"/>
            </a:xfrm>
          </p:grpSpPr>
          <p:cxnSp>
            <p:nvCxnSpPr>
              <p:cNvPr id="15" name="直線コネクタ 14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1988096" y="3309456"/>
                <a:ext cx="543549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フリーフォーム 18"/>
          <p:cNvSpPr/>
          <p:nvPr/>
        </p:nvSpPr>
        <p:spPr>
          <a:xfrm>
            <a:off x="395536" y="6093296"/>
            <a:ext cx="3583576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</a:t>
            </a:r>
            <a:r>
              <a:rPr lang="ja-JP" alt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型</a:t>
            </a:r>
            <a:endParaRPr lang="ja-JP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3075" name="Picture 3" descr="C:\Users\hci_120\AppData\Local\Microsoft\Windows\Temporary Internet Files\Content.IE5\3KCLCED5\MC9002908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717032"/>
            <a:ext cx="1080000" cy="101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376" y="3700095"/>
            <a:ext cx="1080000" cy="102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hci_120\AppData\Local\Microsoft\Windows\Temporary Internet Files\Content.IE5\00GM7SG7\MC9003341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872" y="3645024"/>
            <a:ext cx="941328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フリーフォーム 23"/>
          <p:cNvSpPr/>
          <p:nvPr/>
        </p:nvSpPr>
        <p:spPr>
          <a:xfrm>
            <a:off x="3604445" y="4720952"/>
            <a:ext cx="1451698" cy="1290874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5" name="フリーフォーム 24"/>
          <p:cNvSpPr/>
          <p:nvPr/>
        </p:nvSpPr>
        <p:spPr>
          <a:xfrm>
            <a:off x="3241948" y="4948925"/>
            <a:ext cx="2054324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経理部</a:t>
            </a:r>
            <a:r>
              <a:rPr lang="en-US" altLang="ja-JP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endParaRPr lang="en-US" sz="14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5" name="フリーフォーム 34"/>
          <p:cNvSpPr/>
          <p:nvPr/>
        </p:nvSpPr>
        <p:spPr>
          <a:xfrm>
            <a:off x="5116613" y="4720952"/>
            <a:ext cx="1451698" cy="1290874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6" name="フリーフォーム 35"/>
          <p:cNvSpPr/>
          <p:nvPr/>
        </p:nvSpPr>
        <p:spPr>
          <a:xfrm>
            <a:off x="4754116" y="4948925"/>
            <a:ext cx="2054324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受付</a:t>
            </a:r>
            <a:r>
              <a:rPr lang="en-US" altLang="ja-JP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endParaRPr lang="en-US" sz="14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8" name="フリーフォーム 37"/>
          <p:cNvSpPr/>
          <p:nvPr/>
        </p:nvSpPr>
        <p:spPr>
          <a:xfrm>
            <a:off x="6662689" y="4720952"/>
            <a:ext cx="1451698" cy="1290874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9" name="フリーフォーム 38"/>
          <p:cNvSpPr/>
          <p:nvPr/>
        </p:nvSpPr>
        <p:spPr>
          <a:xfrm>
            <a:off x="6300192" y="4948925"/>
            <a:ext cx="2054324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営業部</a:t>
            </a:r>
            <a:r>
              <a:rPr lang="en-US" altLang="ja-JP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r>
              <a:rPr lang="ja-JP" alt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4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endParaRPr lang="en-US" sz="14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0" name="フリーフォーム 39"/>
          <p:cNvSpPr/>
          <p:nvPr/>
        </p:nvSpPr>
        <p:spPr>
          <a:xfrm>
            <a:off x="4269110" y="6093296"/>
            <a:ext cx="3583576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ノードインスタンス</a:t>
            </a:r>
            <a:endParaRPr lang="ja-JP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7923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843808" y="692696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ノード</a:t>
            </a:r>
            <a:endParaRPr 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827584" y="1521895"/>
            <a:ext cx="6912768" cy="3419273"/>
            <a:chOff x="971600" y="1844824"/>
            <a:chExt cx="6912768" cy="3419273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UML2.x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1835696" y="1854641"/>
              <a:ext cx="6048672" cy="91167"/>
              <a:chOff x="1835696" y="1849561"/>
              <a:chExt cx="5435495" cy="67271"/>
            </a:xfrm>
          </p:grpSpPr>
          <p:cxnSp>
            <p:nvCxnSpPr>
              <p:cNvPr id="11" name="直線コネクタ 10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9" name="直線コネクタ 8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フリーフォーム 12"/>
          <p:cNvSpPr/>
          <p:nvPr/>
        </p:nvSpPr>
        <p:spPr>
          <a:xfrm>
            <a:off x="2699792" y="2204864"/>
            <a:ext cx="3959225" cy="2160587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2879180" y="3284364"/>
            <a:ext cx="3419475" cy="900112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3004592" y="3484389"/>
            <a:ext cx="2935288" cy="59721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</a:t>
            </a:r>
            <a:r>
              <a:rPr lang="en-US" sz="16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executionEnvironment</a:t>
            </a: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J2EEServer</a:t>
            </a:r>
            <a:endParaRPr lang="en-US" sz="16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3004592" y="2565226"/>
            <a:ext cx="2935288" cy="59721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</a:t>
            </a:r>
            <a:r>
              <a:rPr lang="en-US" sz="16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devicet</a:t>
            </a: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600" u="sng" dirty="0" err="1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AppServer</a:t>
            </a:r>
            <a:endParaRPr lang="en-US" sz="16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62410" y="5056584"/>
            <a:ext cx="6637982" cy="1252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 smtClean="0">
                <a:solidFill>
                  <a:schemeClr val="bg1"/>
                </a:solidFill>
              </a:rPr>
              <a:t>UML2.</a:t>
            </a:r>
            <a:r>
              <a:rPr kumimoji="1" lang="ja-JP" altLang="en-US" sz="2400" dirty="0" err="1" smtClean="0">
                <a:solidFill>
                  <a:schemeClr val="bg1"/>
                </a:solidFill>
              </a:rPr>
              <a:t>ｘ</a:t>
            </a:r>
            <a:r>
              <a:rPr kumimoji="1" lang="ja-JP" altLang="en-US" sz="2400" dirty="0" smtClean="0">
                <a:solidFill>
                  <a:schemeClr val="bg1"/>
                </a:solidFill>
              </a:rPr>
              <a:t>ではノードで装置（ハードウェア）だけでなく</a:t>
            </a:r>
            <a:endParaRPr kumimoji="1" lang="en-US" altLang="ja-JP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1" lang="en-US" altLang="ja-JP" sz="2400" dirty="0" smtClean="0">
                <a:solidFill>
                  <a:schemeClr val="bg1"/>
                </a:solidFill>
              </a:rPr>
              <a:t>OS</a:t>
            </a:r>
            <a:r>
              <a:rPr kumimoji="1" lang="ja-JP" altLang="en-US" sz="2400" dirty="0" smtClean="0">
                <a:solidFill>
                  <a:schemeClr val="bg1"/>
                </a:solidFill>
              </a:rPr>
              <a:t>などの実行環境（ソフトウェア）も表現できる</a:t>
            </a:r>
            <a:endParaRPr kumimoji="1" lang="en-US" altLang="ja-JP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kumimoji="1" lang="en-US" altLang="ja-JP" sz="2400" dirty="0" smtClean="0">
              <a:solidFill>
                <a:schemeClr val="bg1"/>
              </a:solidFill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841529" y="2682859"/>
            <a:ext cx="1663744" cy="3619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ノード（装置）</a:t>
            </a:r>
          </a:p>
        </p:txBody>
      </p:sp>
      <p:sp>
        <p:nvSpPr>
          <p:cNvPr id="19" name="フリーフォーム 18"/>
          <p:cNvSpPr/>
          <p:nvPr/>
        </p:nvSpPr>
        <p:spPr>
          <a:xfrm>
            <a:off x="841529" y="3602022"/>
            <a:ext cx="1813888" cy="3619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ノード（実行環境）</a:t>
            </a:r>
          </a:p>
        </p:txBody>
      </p:sp>
      <p:cxnSp>
        <p:nvCxnSpPr>
          <p:cNvPr id="20" name="直線コネクタ 19"/>
          <p:cNvCxnSpPr>
            <a:stCxn id="18" idx="1"/>
          </p:cNvCxnSpPr>
          <p:nvPr/>
        </p:nvCxnSpPr>
        <p:spPr>
          <a:xfrm>
            <a:off x="2505273" y="2863834"/>
            <a:ext cx="1202631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2538461" y="3782997"/>
            <a:ext cx="737395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2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配置図のコンポーネント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コンポーネントには型とインスタンスがあるが　　　　　</a:t>
            </a:r>
            <a:r>
              <a:rPr lang="ja-JP" altLang="en-US" sz="2800" dirty="0" smtClean="0">
                <a:solidFill>
                  <a:schemeClr val="bg1"/>
                </a:solidFill>
              </a:rPr>
              <a:t>コンポーネント図</a:t>
            </a:r>
            <a:r>
              <a:rPr lang="ja-JP" altLang="en-US" sz="2800" dirty="0">
                <a:solidFill>
                  <a:schemeClr val="bg1"/>
                </a:solidFill>
              </a:rPr>
              <a:t>で</a:t>
            </a:r>
            <a:r>
              <a:rPr lang="ja-JP" altLang="en-US" sz="2800" dirty="0" smtClean="0">
                <a:solidFill>
                  <a:schemeClr val="bg1"/>
                </a:solidFill>
              </a:rPr>
              <a:t>はコンポーネント型しか　　　　　　使用しなかった．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kumimoji="1" lang="en-US" altLang="ja-JP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一方，配置図ではコンポーネントの型・インスタンスの</a:t>
            </a:r>
            <a:endParaRPr kumimoji="1"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sz="2800" dirty="0" smtClean="0">
                <a:solidFill>
                  <a:schemeClr val="bg1"/>
                </a:solidFill>
              </a:rPr>
              <a:t>両方を使用できる．</a:t>
            </a:r>
            <a:endParaRPr lang="en-US" altLang="ja-JP" sz="2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直線コネクタ 68"/>
          <p:cNvCxnSpPr/>
          <p:nvPr/>
        </p:nvCxnSpPr>
        <p:spPr>
          <a:xfrm flipH="1" flipV="1">
            <a:off x="1048696" y="4351394"/>
            <a:ext cx="282944" cy="57479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 flipV="1">
            <a:off x="1048695" y="3431132"/>
            <a:ext cx="282945" cy="61477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フリーフォーム 3"/>
          <p:cNvSpPr/>
          <p:nvPr/>
        </p:nvSpPr>
        <p:spPr>
          <a:xfrm>
            <a:off x="2843808" y="692696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配置図</a:t>
            </a:r>
            <a:r>
              <a:rPr lang="ja-JP" altLang="en-US" sz="24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のコンポーネント</a:t>
            </a:r>
            <a:endParaRPr 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611560" y="1556792"/>
            <a:ext cx="6912768" cy="4475709"/>
            <a:chOff x="611560" y="1556792"/>
            <a:chExt cx="6912768" cy="4475709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611560" y="1556792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1475656" y="1566581"/>
              <a:ext cx="6048672" cy="42699"/>
              <a:chOff x="1835696" y="1849535"/>
              <a:chExt cx="5435495" cy="31507"/>
            </a:xfrm>
          </p:grpSpPr>
          <p:cxnSp>
            <p:nvCxnSpPr>
              <p:cNvPr id="11" name="直線コネクタ 10"/>
              <p:cNvCxnSpPr/>
              <p:nvPr/>
            </p:nvCxnSpPr>
            <p:spPr>
              <a:xfrm>
                <a:off x="1835696" y="188104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1835696" y="1849535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 rot="5400000">
              <a:off x="-1449279" y="3914896"/>
              <a:ext cx="4187675" cy="47536"/>
              <a:chOff x="1988096" y="3309456"/>
              <a:chExt cx="5435496" cy="47536"/>
            </a:xfrm>
          </p:grpSpPr>
          <p:cxnSp>
            <p:nvCxnSpPr>
              <p:cNvPr id="9" name="直線コネクタ 8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1988096" y="3309456"/>
                <a:ext cx="5435496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フリーフォーム 12"/>
          <p:cNvSpPr/>
          <p:nvPr/>
        </p:nvSpPr>
        <p:spPr>
          <a:xfrm>
            <a:off x="1331640" y="2041376"/>
            <a:ext cx="6515571" cy="1819672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2012355" y="2695426"/>
            <a:ext cx="18732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1691680" y="3298676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1691680" y="2893864"/>
            <a:ext cx="698500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2390180" y="2954189"/>
            <a:ext cx="1495425" cy="5508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member.exe</a:t>
            </a:r>
          </a:p>
        </p:txBody>
      </p:sp>
      <p:sp>
        <p:nvSpPr>
          <p:cNvPr id="23" name="直線コネクタ 22"/>
          <p:cNvSpPr/>
          <p:nvPr/>
        </p:nvSpPr>
        <p:spPr>
          <a:xfrm flipH="1">
            <a:off x="5001195" y="2996307"/>
            <a:ext cx="723900" cy="1588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6044183" y="2694682"/>
            <a:ext cx="1404937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9" name="フリーフォーム 18"/>
          <p:cNvSpPr/>
          <p:nvPr/>
        </p:nvSpPr>
        <p:spPr>
          <a:xfrm>
            <a:off x="5724279" y="3271391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5723508" y="2893120"/>
            <a:ext cx="698500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6371208" y="3018532"/>
            <a:ext cx="1079500" cy="3381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：会員</a:t>
            </a:r>
            <a:r>
              <a:rPr lang="en-US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DB</a:t>
            </a:r>
          </a:p>
        </p:txBody>
      </p:sp>
      <p:sp>
        <p:nvSpPr>
          <p:cNvPr id="22" name="フリーフォーム 21"/>
          <p:cNvSpPr/>
          <p:nvPr/>
        </p:nvSpPr>
        <p:spPr>
          <a:xfrm>
            <a:off x="1455465" y="2282676"/>
            <a:ext cx="3114675" cy="3365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サーバ１号機：</a:t>
            </a:r>
            <a:r>
              <a:rPr lang="en-US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Server</a:t>
            </a:r>
          </a:p>
        </p:txBody>
      </p:sp>
      <p:sp>
        <p:nvSpPr>
          <p:cNvPr id="24" name="フリーフォーム 23"/>
          <p:cNvSpPr/>
          <p:nvPr/>
        </p:nvSpPr>
        <p:spPr>
          <a:xfrm>
            <a:off x="4644008" y="2835970"/>
            <a:ext cx="360362" cy="36036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5" name="フリーフォーム 24"/>
          <p:cNvSpPr/>
          <p:nvPr/>
        </p:nvSpPr>
        <p:spPr>
          <a:xfrm flipH="1" flipV="1">
            <a:off x="3914197" y="3229621"/>
            <a:ext cx="909989" cy="319880"/>
          </a:xfrm>
          <a:custGeom>
            <a:avLst/>
            <a:gdLst>
              <a:gd name="f0" fmla="val 0"/>
              <a:gd name="f1" fmla="val 1100"/>
              <a:gd name="f2" fmla="val 100"/>
              <a:gd name="f3" fmla="val 28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101" h="2801">
                <a:moveTo>
                  <a:pt x="f1" y="f0"/>
                </a:moveTo>
                <a:lnTo>
                  <a:pt x="f2" y="f0"/>
                </a:lnTo>
                <a:lnTo>
                  <a:pt x="f0" y="f0"/>
                </a:lnTo>
                <a:lnTo>
                  <a:pt x="f0" y="f3"/>
                </a:lnTo>
              </a:path>
            </a:pathLst>
          </a:cu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6" name="フリーフォーム 25"/>
          <p:cNvSpPr/>
          <p:nvPr/>
        </p:nvSpPr>
        <p:spPr>
          <a:xfrm>
            <a:off x="3923928" y="2564904"/>
            <a:ext cx="1800225" cy="2762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updateMembers</a:t>
            </a:r>
            <a:endParaRPr lang="en-US" sz="12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9" name="フリーフォーム 28"/>
          <p:cNvSpPr/>
          <p:nvPr/>
        </p:nvSpPr>
        <p:spPr>
          <a:xfrm>
            <a:off x="1923901" y="5105649"/>
            <a:ext cx="18732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0" name="フリーフォーム 29"/>
          <p:cNvSpPr/>
          <p:nvPr/>
        </p:nvSpPr>
        <p:spPr>
          <a:xfrm>
            <a:off x="1603226" y="5708899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1" name="フリーフォーム 30"/>
          <p:cNvSpPr/>
          <p:nvPr/>
        </p:nvSpPr>
        <p:spPr>
          <a:xfrm>
            <a:off x="1603226" y="5304087"/>
            <a:ext cx="698500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2" name="フリーフォーム 31"/>
          <p:cNvSpPr/>
          <p:nvPr/>
        </p:nvSpPr>
        <p:spPr>
          <a:xfrm>
            <a:off x="2301726" y="5364412"/>
            <a:ext cx="1495425" cy="5508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:client.exe</a:t>
            </a:r>
          </a:p>
        </p:txBody>
      </p:sp>
      <p:sp>
        <p:nvSpPr>
          <p:cNvPr id="33" name="フリーフォーム 32"/>
          <p:cNvSpPr/>
          <p:nvPr/>
        </p:nvSpPr>
        <p:spPr>
          <a:xfrm>
            <a:off x="5396731" y="5099076"/>
            <a:ext cx="201930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4" name="フリーフォーム 33"/>
          <p:cNvSpPr/>
          <p:nvPr/>
        </p:nvSpPr>
        <p:spPr>
          <a:xfrm>
            <a:off x="5076056" y="5702326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5" name="フリーフォーム 34"/>
          <p:cNvSpPr/>
          <p:nvPr/>
        </p:nvSpPr>
        <p:spPr>
          <a:xfrm>
            <a:off x="5076056" y="5297514"/>
            <a:ext cx="698500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6" name="フリーフォーム 35"/>
          <p:cNvSpPr/>
          <p:nvPr/>
        </p:nvSpPr>
        <p:spPr>
          <a:xfrm>
            <a:off x="5796781" y="5357839"/>
            <a:ext cx="1619250" cy="5508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&lt;&lt;file&gt;&gt;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:</a:t>
            </a:r>
            <a:r>
              <a:rPr lang="ja-JP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ヘルプファイル</a:t>
            </a:r>
          </a:p>
        </p:txBody>
      </p:sp>
      <p:sp>
        <p:nvSpPr>
          <p:cNvPr id="37" name="フリーフォーム 36"/>
          <p:cNvSpPr/>
          <p:nvPr/>
        </p:nvSpPr>
        <p:spPr>
          <a:xfrm>
            <a:off x="1331641" y="4365104"/>
            <a:ext cx="6515570" cy="1933625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8" name="フリーフォーム 37"/>
          <p:cNvSpPr/>
          <p:nvPr/>
        </p:nvSpPr>
        <p:spPr>
          <a:xfrm>
            <a:off x="1401614" y="4588049"/>
            <a:ext cx="2395537" cy="33813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田中さんのマシン：</a:t>
            </a:r>
            <a:r>
              <a:rPr lang="en-US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</a:p>
        </p:txBody>
      </p:sp>
      <p:sp>
        <p:nvSpPr>
          <p:cNvPr id="43" name="直線コネクタ 42"/>
          <p:cNvSpPr/>
          <p:nvPr/>
        </p:nvSpPr>
        <p:spPr>
          <a:xfrm rot="5400000" flipH="1">
            <a:off x="2823456" y="4408424"/>
            <a:ext cx="1381301" cy="2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4" name="直線コネクタ 43"/>
          <p:cNvSpPr/>
          <p:nvPr/>
        </p:nvSpPr>
        <p:spPr>
          <a:xfrm rot="10800000" flipH="1" flipV="1">
            <a:off x="3797150" y="5429025"/>
            <a:ext cx="1278905" cy="1268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340" y="2907332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21" y="3311175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652" y="2906515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655" y="3285059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522" y="5310358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580" y="5716289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086" y="5318943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910" y="5723432"/>
            <a:ext cx="682848" cy="2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フリーフォーム 53"/>
          <p:cNvSpPr/>
          <p:nvPr/>
        </p:nvSpPr>
        <p:spPr>
          <a:xfrm>
            <a:off x="4860032" y="3963974"/>
            <a:ext cx="2740818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コンポーネントインスタンス</a:t>
            </a:r>
            <a:endParaRPr lang="en-US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5" name="フリーフォーム 54"/>
          <p:cNvSpPr/>
          <p:nvPr/>
        </p:nvSpPr>
        <p:spPr>
          <a:xfrm>
            <a:off x="268263" y="4018384"/>
            <a:ext cx="1495425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</a:t>
            </a:r>
            <a:endParaRPr lang="en-US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6" name="フリーフォーム 55"/>
          <p:cNvSpPr/>
          <p:nvPr/>
        </p:nvSpPr>
        <p:spPr>
          <a:xfrm>
            <a:off x="2578546" y="1613942"/>
            <a:ext cx="1849438" cy="3619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コンポーネント型</a:t>
            </a:r>
            <a:endParaRPr lang="ja-JP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 flipV="1">
            <a:off x="3707904" y="1928267"/>
            <a:ext cx="0" cy="76641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V="1">
            <a:off x="6606406" y="3717777"/>
            <a:ext cx="0" cy="24619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flipV="1">
            <a:off x="6606406" y="4287628"/>
            <a:ext cx="0" cy="81144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V="1">
            <a:off x="3707904" y="4287628"/>
            <a:ext cx="1440160" cy="81144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55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1565920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成果物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フリーフォーム 4"/>
          <p:cNvSpPr/>
          <p:nvPr/>
        </p:nvSpPr>
        <p:spPr>
          <a:xfrm>
            <a:off x="2843808" y="692696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配置図</a:t>
            </a:r>
            <a:r>
              <a:rPr lang="ja-JP" altLang="en-US" sz="24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のコンポーネント</a:t>
            </a:r>
            <a:endParaRPr 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708920"/>
            <a:ext cx="8219256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dirty="0" smtClean="0">
                <a:solidFill>
                  <a:schemeClr val="bg1"/>
                </a:solidFill>
              </a:rPr>
              <a:t>UML2.x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ではコンポーネントの代わりに　　　　　　　　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成果物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を配置する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611560" y="3754143"/>
            <a:ext cx="6912768" cy="2339156"/>
            <a:chOff x="611560" y="3754143"/>
            <a:chExt cx="6912768" cy="2339156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611560" y="3754143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UML2.x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1475656" y="3763960"/>
              <a:ext cx="6048672" cy="91167"/>
              <a:chOff x="1835696" y="1849561"/>
              <a:chExt cx="5435495" cy="67271"/>
            </a:xfrm>
          </p:grpSpPr>
          <p:cxnSp>
            <p:nvCxnSpPr>
              <p:cNvPr id="13" name="直線コネクタ 12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グループ化 9"/>
            <p:cNvGrpSpPr/>
            <p:nvPr/>
          </p:nvGrpSpPr>
          <p:grpSpPr>
            <a:xfrm rot="5400000">
              <a:off x="-366420" y="5034102"/>
              <a:ext cx="2051122" cy="67272"/>
              <a:chOff x="1988096" y="3289721"/>
              <a:chExt cx="5435495" cy="67271"/>
            </a:xfrm>
          </p:grpSpPr>
          <p:cxnSp>
            <p:nvCxnSpPr>
              <p:cNvPr id="11" name="直線コネクタ 10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フリーフォーム 14"/>
          <p:cNvSpPr/>
          <p:nvPr/>
        </p:nvSpPr>
        <p:spPr>
          <a:xfrm>
            <a:off x="1547664" y="4509120"/>
            <a:ext cx="1843087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1720701" y="4758357"/>
            <a:ext cx="1495425" cy="5207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&lt;&lt;artifact&gt;&gt;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member.exe</a:t>
            </a:r>
          </a:p>
        </p:txBody>
      </p:sp>
      <p:sp>
        <p:nvSpPr>
          <p:cNvPr id="17" name="フリーフォーム 16"/>
          <p:cNvSpPr/>
          <p:nvPr/>
        </p:nvSpPr>
        <p:spPr>
          <a:xfrm>
            <a:off x="5148114" y="4509120"/>
            <a:ext cx="1843087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5190976" y="4869482"/>
            <a:ext cx="1439863" cy="3079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member.exe</a:t>
            </a:r>
          </a:p>
        </p:txBody>
      </p:sp>
      <p:sp>
        <p:nvSpPr>
          <p:cNvPr id="19" name="フリーフォーム 18"/>
          <p:cNvSpPr/>
          <p:nvPr/>
        </p:nvSpPr>
        <p:spPr>
          <a:xfrm flipV="1">
            <a:off x="6529239" y="4601195"/>
            <a:ext cx="360362" cy="411162"/>
          </a:xfrm>
          <a:custGeom>
            <a:avLst>
              <a:gd name="f0" fmla="val 1629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pin 10800 f0 21600"/>
              <a:gd name="f15" fmla="*/ f11 f1 1"/>
              <a:gd name="f16" fmla="val f14"/>
              <a:gd name="f17" fmla="*/ f14 f12 1"/>
              <a:gd name="f18" fmla="*/ f7 f13 1"/>
              <a:gd name="f19" fmla="*/ 0 f12 1"/>
              <a:gd name="f20" fmla="*/ 21600 f12 1"/>
              <a:gd name="f21" fmla="*/ 0 f13 1"/>
              <a:gd name="f22" fmla="*/ 10800 f12 1"/>
              <a:gd name="f23" fmla="*/ f15 1 f3"/>
              <a:gd name="f24" fmla="*/ 10800 f13 1"/>
              <a:gd name="f25" fmla="*/ 21600 f13 1"/>
              <a:gd name="f26" fmla="+- 21600 0 f16"/>
              <a:gd name="f27" fmla="+- f23 0 f2"/>
              <a:gd name="f28" fmla="*/ f26 8000 1"/>
              <a:gd name="f29" fmla="*/ f26 1 2"/>
              <a:gd name="f30" fmla="*/ f26 1 4"/>
              <a:gd name="f31" fmla="*/ f26 1 7"/>
              <a:gd name="f32" fmla="*/ f26 1 16"/>
              <a:gd name="f33" fmla="*/ f28 1 10800"/>
              <a:gd name="f34" fmla="+- f16 f31 0"/>
              <a:gd name="f35" fmla="+- 21600 0 f29"/>
              <a:gd name="f36" fmla="+- f16 f32 0"/>
              <a:gd name="f37" fmla="+- 21600 0 f33"/>
              <a:gd name="f38" fmla="*/ f36 f13 1"/>
              <a:gd name="f39" fmla="+- f37 f30 0"/>
            </a:gdLst>
            <a:ahLst>
              <a:ahXY gdRefX="f0" minX="f8" maxX="f7">
                <a:pos x="f17" y="f1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2" y="f21"/>
              </a:cxn>
              <a:cxn ang="f27">
                <a:pos x="f19" y="f24"/>
              </a:cxn>
              <a:cxn ang="f27">
                <a:pos x="f22" y="f25"/>
              </a:cxn>
              <a:cxn ang="f27">
                <a:pos x="f20" y="f24"/>
              </a:cxn>
            </a:cxnLst>
            <a:rect l="f19" t="f21" r="f20" b="f38"/>
            <a:pathLst>
              <a:path w="21600" h="21600">
                <a:moveTo>
                  <a:pt x="f6" y="f6"/>
                </a:moveTo>
                <a:lnTo>
                  <a:pt x="f7" y="f6"/>
                </a:lnTo>
                <a:lnTo>
                  <a:pt x="f7" y="f16"/>
                </a:lnTo>
                <a:lnTo>
                  <a:pt x="f16" y="f7"/>
                </a:lnTo>
                <a:lnTo>
                  <a:pt x="f6" y="f7"/>
                </a:lnTo>
                <a:close/>
              </a:path>
              <a:path w="21600" h="21600">
                <a:moveTo>
                  <a:pt x="f16" y="f7"/>
                </a:moveTo>
                <a:lnTo>
                  <a:pt x="f37" y="f16"/>
                </a:lnTo>
                <a:cubicBezTo>
                  <a:pt x="f39" y="f34"/>
                  <a:pt x="f35" y="f36"/>
                  <a:pt x="f7" y="f16"/>
                </a:cubicBezTo>
                <a:close/>
              </a:path>
            </a:pathLst>
          </a:custGeom>
          <a:noFill/>
          <a:ln w="1905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50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889868"/>
            <a:ext cx="8568952" cy="59491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</a:rPr>
              <a:t>物理的側面を表現する図とは？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108012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>
                <a:solidFill>
                  <a:schemeClr val="bg1"/>
                </a:solidFill>
              </a:rPr>
              <a:t>クラス図・オブジェクト図・　　　　　　　　　　　　パッケージ図・ユーズケース図など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46856" y="40770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dirty="0" smtClean="0">
                <a:solidFill>
                  <a:schemeClr val="bg1"/>
                </a:solidFill>
              </a:rPr>
              <a:t>コンポーネント図・配置図など</a:t>
            </a: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32040" y="3284984"/>
            <a:ext cx="2376264" cy="578882"/>
          </a:xfrm>
          <a:prstGeom prst="flowChartAlternateProcess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論理的な側面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32040" y="4941168"/>
            <a:ext cx="2376264" cy="578882"/>
          </a:xfrm>
          <a:prstGeom prst="flowChartAlternateProcess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物理的な側面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3568" y="4941168"/>
            <a:ext cx="1884339" cy="408623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使用するファイル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59669" y="4938955"/>
            <a:ext cx="1140143" cy="408623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実行環境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756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25505" y="1052736"/>
            <a:ext cx="6912768" cy="5146756"/>
            <a:chOff x="625505" y="1052736"/>
            <a:chExt cx="6912768" cy="514675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625505" y="1052736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UML2.x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489601" y="1062553"/>
              <a:ext cx="6048672" cy="91167"/>
              <a:chOff x="1835696" y="1849561"/>
              <a:chExt cx="5435495" cy="67271"/>
            </a:xfrm>
          </p:grpSpPr>
          <p:cxnSp>
            <p:nvCxnSpPr>
              <p:cNvPr id="10" name="直線コネクタ 9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" name="グループ化 6"/>
            <p:cNvGrpSpPr/>
            <p:nvPr/>
          </p:nvGrpSpPr>
          <p:grpSpPr>
            <a:xfrm rot="5400000">
              <a:off x="-1761038" y="3736495"/>
              <a:ext cx="4858722" cy="67272"/>
              <a:chOff x="1988096" y="3289721"/>
              <a:chExt cx="5435495" cy="67271"/>
            </a:xfrm>
          </p:grpSpPr>
          <p:cxnSp>
            <p:nvCxnSpPr>
              <p:cNvPr id="8" name="直線コネクタ 7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フリーフォーム 11"/>
          <p:cNvSpPr/>
          <p:nvPr/>
        </p:nvSpPr>
        <p:spPr>
          <a:xfrm>
            <a:off x="2843808" y="260648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配置図</a:t>
            </a:r>
            <a:r>
              <a:rPr lang="ja-JP" altLang="en-US" sz="24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のコンポーネント</a:t>
            </a:r>
            <a:endParaRPr lang="en-US" altLang="ja-JP" sz="24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1512242" y="1412777"/>
            <a:ext cx="6156102" cy="2376264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1913484" y="2700741"/>
            <a:ext cx="1728787" cy="9064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1835696" y="2886478"/>
            <a:ext cx="1519238" cy="5508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&lt;&lt;artifact&gt;&gt;</a:t>
            </a:r>
            <a:endParaRPr lang="en-US" sz="14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member.exe</a:t>
            </a:r>
          </a:p>
        </p:txBody>
      </p:sp>
      <p:sp>
        <p:nvSpPr>
          <p:cNvPr id="17" name="フリーフォーム 16"/>
          <p:cNvSpPr/>
          <p:nvPr/>
        </p:nvSpPr>
        <p:spPr>
          <a:xfrm>
            <a:off x="5222652" y="2705851"/>
            <a:ext cx="1725612" cy="90135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5112097" y="2923339"/>
            <a:ext cx="1908175" cy="33813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：会員</a:t>
            </a:r>
            <a:r>
              <a:rPr lang="en-US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DB</a:t>
            </a:r>
          </a:p>
        </p:txBody>
      </p:sp>
      <p:sp>
        <p:nvSpPr>
          <p:cNvPr id="19" name="フリーフォーム 18"/>
          <p:cNvSpPr/>
          <p:nvPr/>
        </p:nvSpPr>
        <p:spPr>
          <a:xfrm>
            <a:off x="2915816" y="1533424"/>
            <a:ext cx="3114675" cy="5810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&lt;&lt;device&gt;&gt;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サーバ１号機：</a:t>
            </a:r>
            <a:r>
              <a:rPr lang="en-US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Server</a:t>
            </a:r>
          </a:p>
        </p:txBody>
      </p:sp>
      <p:sp>
        <p:nvSpPr>
          <p:cNvPr id="20" name="フリーフォーム 19"/>
          <p:cNvSpPr/>
          <p:nvPr/>
        </p:nvSpPr>
        <p:spPr>
          <a:xfrm>
            <a:off x="3491880" y="2798119"/>
            <a:ext cx="1800225" cy="2762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updateMembers</a:t>
            </a:r>
            <a:endParaRPr lang="en-US" sz="12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 flipV="1">
            <a:off x="6573614" y="2785226"/>
            <a:ext cx="280988" cy="330200"/>
          </a:xfrm>
          <a:custGeom>
            <a:avLst>
              <a:gd name="f0" fmla="val 1629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pin 10800 f0 21600"/>
              <a:gd name="f15" fmla="*/ f11 f1 1"/>
              <a:gd name="f16" fmla="val f14"/>
              <a:gd name="f17" fmla="*/ f14 f12 1"/>
              <a:gd name="f18" fmla="*/ f7 f13 1"/>
              <a:gd name="f19" fmla="*/ 0 f12 1"/>
              <a:gd name="f20" fmla="*/ 21600 f12 1"/>
              <a:gd name="f21" fmla="*/ 0 f13 1"/>
              <a:gd name="f22" fmla="*/ 10800 f12 1"/>
              <a:gd name="f23" fmla="*/ f15 1 f3"/>
              <a:gd name="f24" fmla="*/ 10800 f13 1"/>
              <a:gd name="f25" fmla="*/ 21600 f13 1"/>
              <a:gd name="f26" fmla="+- 21600 0 f16"/>
              <a:gd name="f27" fmla="+- f23 0 f2"/>
              <a:gd name="f28" fmla="*/ f26 8000 1"/>
              <a:gd name="f29" fmla="*/ f26 1 2"/>
              <a:gd name="f30" fmla="*/ f26 1 4"/>
              <a:gd name="f31" fmla="*/ f26 1 7"/>
              <a:gd name="f32" fmla="*/ f26 1 16"/>
              <a:gd name="f33" fmla="*/ f28 1 10800"/>
              <a:gd name="f34" fmla="+- f16 f31 0"/>
              <a:gd name="f35" fmla="+- 21600 0 f29"/>
              <a:gd name="f36" fmla="+- f16 f32 0"/>
              <a:gd name="f37" fmla="+- 21600 0 f33"/>
              <a:gd name="f38" fmla="*/ f36 f13 1"/>
              <a:gd name="f39" fmla="+- f37 f30 0"/>
            </a:gdLst>
            <a:ahLst>
              <a:ahXY gdRefX="f0" minX="f8" maxX="f7">
                <a:pos x="f17" y="f1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2" y="f21"/>
              </a:cxn>
              <a:cxn ang="f27">
                <a:pos x="f19" y="f24"/>
              </a:cxn>
              <a:cxn ang="f27">
                <a:pos x="f22" y="f25"/>
              </a:cxn>
              <a:cxn ang="f27">
                <a:pos x="f20" y="f24"/>
              </a:cxn>
            </a:cxnLst>
            <a:rect l="f19" t="f21" r="f20" b="f38"/>
            <a:pathLst>
              <a:path w="21600" h="21600">
                <a:moveTo>
                  <a:pt x="f6" y="f6"/>
                </a:moveTo>
                <a:lnTo>
                  <a:pt x="f7" y="f6"/>
                </a:lnTo>
                <a:lnTo>
                  <a:pt x="f7" y="f16"/>
                </a:lnTo>
                <a:lnTo>
                  <a:pt x="f16" y="f7"/>
                </a:lnTo>
                <a:lnTo>
                  <a:pt x="f6" y="f7"/>
                </a:lnTo>
                <a:close/>
              </a:path>
              <a:path w="21600" h="21600">
                <a:moveTo>
                  <a:pt x="f16" y="f7"/>
                </a:moveTo>
                <a:lnTo>
                  <a:pt x="f37" y="f16"/>
                </a:lnTo>
                <a:cubicBezTo>
                  <a:pt x="f39" y="f34"/>
                  <a:pt x="f35" y="f36"/>
                  <a:pt x="f7" y="f16"/>
                </a:cubicBezTo>
                <a:close/>
              </a:path>
            </a:pathLst>
          </a:custGeom>
          <a:noFill/>
          <a:ln w="1905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3" name="フリーフォーム 22"/>
          <p:cNvSpPr/>
          <p:nvPr/>
        </p:nvSpPr>
        <p:spPr>
          <a:xfrm>
            <a:off x="1693216" y="2080305"/>
            <a:ext cx="5543079" cy="1636728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4" name="フリーフォーム 23"/>
          <p:cNvSpPr/>
          <p:nvPr/>
        </p:nvSpPr>
        <p:spPr>
          <a:xfrm>
            <a:off x="2843808" y="2143156"/>
            <a:ext cx="3114675" cy="5810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</a:t>
            </a:r>
            <a:r>
              <a:rPr lang="en-US" sz="16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executionEnvironment</a:t>
            </a: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:</a:t>
            </a:r>
            <a:r>
              <a:rPr lang="en-US" sz="1600" u="sng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UnixOS</a:t>
            </a:r>
            <a:endParaRPr lang="en-US" sz="16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5" name="フリーフォーム 24"/>
          <p:cNvSpPr/>
          <p:nvPr/>
        </p:nvSpPr>
        <p:spPr>
          <a:xfrm flipV="1">
            <a:off x="3273971" y="2781703"/>
            <a:ext cx="280988" cy="330200"/>
          </a:xfrm>
          <a:custGeom>
            <a:avLst>
              <a:gd name="f0" fmla="val 1629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pin 10800 f0 21600"/>
              <a:gd name="f15" fmla="*/ f11 f1 1"/>
              <a:gd name="f16" fmla="val f14"/>
              <a:gd name="f17" fmla="*/ f14 f12 1"/>
              <a:gd name="f18" fmla="*/ f7 f13 1"/>
              <a:gd name="f19" fmla="*/ 0 f12 1"/>
              <a:gd name="f20" fmla="*/ 21600 f12 1"/>
              <a:gd name="f21" fmla="*/ 0 f13 1"/>
              <a:gd name="f22" fmla="*/ 10800 f12 1"/>
              <a:gd name="f23" fmla="*/ f15 1 f3"/>
              <a:gd name="f24" fmla="*/ 10800 f13 1"/>
              <a:gd name="f25" fmla="*/ 21600 f13 1"/>
              <a:gd name="f26" fmla="+- 21600 0 f16"/>
              <a:gd name="f27" fmla="+- f23 0 f2"/>
              <a:gd name="f28" fmla="*/ f26 8000 1"/>
              <a:gd name="f29" fmla="*/ f26 1 2"/>
              <a:gd name="f30" fmla="*/ f26 1 4"/>
              <a:gd name="f31" fmla="*/ f26 1 7"/>
              <a:gd name="f32" fmla="*/ f26 1 16"/>
              <a:gd name="f33" fmla="*/ f28 1 10800"/>
              <a:gd name="f34" fmla="+- f16 f31 0"/>
              <a:gd name="f35" fmla="+- 21600 0 f29"/>
              <a:gd name="f36" fmla="+- f16 f32 0"/>
              <a:gd name="f37" fmla="+- 21600 0 f33"/>
              <a:gd name="f38" fmla="*/ f36 f13 1"/>
              <a:gd name="f39" fmla="+- f37 f30 0"/>
            </a:gdLst>
            <a:ahLst>
              <a:ahXY gdRefX="f0" minX="f8" maxX="f7">
                <a:pos x="f17" y="f1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2" y="f21"/>
              </a:cxn>
              <a:cxn ang="f27">
                <a:pos x="f19" y="f24"/>
              </a:cxn>
              <a:cxn ang="f27">
                <a:pos x="f22" y="f25"/>
              </a:cxn>
              <a:cxn ang="f27">
                <a:pos x="f20" y="f24"/>
              </a:cxn>
            </a:cxnLst>
            <a:rect l="f19" t="f21" r="f20" b="f38"/>
            <a:pathLst>
              <a:path w="21600" h="21600">
                <a:moveTo>
                  <a:pt x="f6" y="f6"/>
                </a:moveTo>
                <a:lnTo>
                  <a:pt x="f7" y="f6"/>
                </a:lnTo>
                <a:lnTo>
                  <a:pt x="f7" y="f16"/>
                </a:lnTo>
                <a:lnTo>
                  <a:pt x="f16" y="f7"/>
                </a:lnTo>
                <a:lnTo>
                  <a:pt x="f6" y="f7"/>
                </a:lnTo>
                <a:close/>
              </a:path>
              <a:path w="21600" h="21600">
                <a:moveTo>
                  <a:pt x="f16" y="f7"/>
                </a:moveTo>
                <a:lnTo>
                  <a:pt x="f37" y="f16"/>
                </a:lnTo>
                <a:cubicBezTo>
                  <a:pt x="f39" y="f34"/>
                  <a:pt x="f35" y="f36"/>
                  <a:pt x="f7" y="f16"/>
                </a:cubicBezTo>
                <a:close/>
              </a:path>
            </a:pathLst>
          </a:custGeom>
          <a:noFill/>
          <a:ln w="1905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0" name="直線コネクタ 29"/>
          <p:cNvSpPr/>
          <p:nvPr/>
        </p:nvSpPr>
        <p:spPr>
          <a:xfrm>
            <a:off x="3642270" y="3120347"/>
            <a:ext cx="1580381" cy="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9" name="フリーフォーム 38"/>
          <p:cNvSpPr/>
          <p:nvPr/>
        </p:nvSpPr>
        <p:spPr>
          <a:xfrm>
            <a:off x="1512242" y="4005064"/>
            <a:ext cx="6156102" cy="2376264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0" name="フリーフォーム 39"/>
          <p:cNvSpPr/>
          <p:nvPr/>
        </p:nvSpPr>
        <p:spPr>
          <a:xfrm>
            <a:off x="1913484" y="5293028"/>
            <a:ext cx="1728787" cy="9064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1" name="フリーフォーム 40"/>
          <p:cNvSpPr/>
          <p:nvPr/>
        </p:nvSpPr>
        <p:spPr>
          <a:xfrm>
            <a:off x="1835696" y="5478765"/>
            <a:ext cx="1519238" cy="53694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&lt;&lt;artifact&gt;&gt;</a:t>
            </a:r>
            <a:endParaRPr lang="en-US" sz="14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client</a:t>
            </a: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.exe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2" name="フリーフォーム 41"/>
          <p:cNvSpPr/>
          <p:nvPr/>
        </p:nvSpPr>
        <p:spPr>
          <a:xfrm>
            <a:off x="5222652" y="5298138"/>
            <a:ext cx="1725612" cy="90135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4" name="フリーフォーム 43"/>
          <p:cNvSpPr/>
          <p:nvPr/>
        </p:nvSpPr>
        <p:spPr>
          <a:xfrm>
            <a:off x="2915816" y="4125711"/>
            <a:ext cx="3114675" cy="59721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</a:t>
            </a:r>
            <a:r>
              <a:rPr lang="en-US" altLang="ja-JP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device</a:t>
            </a: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&gt;&gt;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田中さんのマシン</a:t>
            </a:r>
            <a:r>
              <a:rPr lang="ja-JP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：</a:t>
            </a:r>
            <a:r>
              <a:rPr lang="en-US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PC</a:t>
            </a:r>
            <a:endParaRPr lang="en-US" sz="16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6" name="フリーフォーム 45"/>
          <p:cNvSpPr/>
          <p:nvPr/>
        </p:nvSpPr>
        <p:spPr>
          <a:xfrm flipV="1">
            <a:off x="6573614" y="5377513"/>
            <a:ext cx="280988" cy="330200"/>
          </a:xfrm>
          <a:custGeom>
            <a:avLst>
              <a:gd name="f0" fmla="val 1629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pin 10800 f0 21600"/>
              <a:gd name="f15" fmla="*/ f11 f1 1"/>
              <a:gd name="f16" fmla="val f14"/>
              <a:gd name="f17" fmla="*/ f14 f12 1"/>
              <a:gd name="f18" fmla="*/ f7 f13 1"/>
              <a:gd name="f19" fmla="*/ 0 f12 1"/>
              <a:gd name="f20" fmla="*/ 21600 f12 1"/>
              <a:gd name="f21" fmla="*/ 0 f13 1"/>
              <a:gd name="f22" fmla="*/ 10800 f12 1"/>
              <a:gd name="f23" fmla="*/ f15 1 f3"/>
              <a:gd name="f24" fmla="*/ 10800 f13 1"/>
              <a:gd name="f25" fmla="*/ 21600 f13 1"/>
              <a:gd name="f26" fmla="+- 21600 0 f16"/>
              <a:gd name="f27" fmla="+- f23 0 f2"/>
              <a:gd name="f28" fmla="*/ f26 8000 1"/>
              <a:gd name="f29" fmla="*/ f26 1 2"/>
              <a:gd name="f30" fmla="*/ f26 1 4"/>
              <a:gd name="f31" fmla="*/ f26 1 7"/>
              <a:gd name="f32" fmla="*/ f26 1 16"/>
              <a:gd name="f33" fmla="*/ f28 1 10800"/>
              <a:gd name="f34" fmla="+- f16 f31 0"/>
              <a:gd name="f35" fmla="+- 21600 0 f29"/>
              <a:gd name="f36" fmla="+- f16 f32 0"/>
              <a:gd name="f37" fmla="+- 21600 0 f33"/>
              <a:gd name="f38" fmla="*/ f36 f13 1"/>
              <a:gd name="f39" fmla="+- f37 f30 0"/>
            </a:gdLst>
            <a:ahLst>
              <a:ahXY gdRefX="f0" minX="f8" maxX="f7">
                <a:pos x="f17" y="f1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2" y="f21"/>
              </a:cxn>
              <a:cxn ang="f27">
                <a:pos x="f19" y="f24"/>
              </a:cxn>
              <a:cxn ang="f27">
                <a:pos x="f22" y="f25"/>
              </a:cxn>
              <a:cxn ang="f27">
                <a:pos x="f20" y="f24"/>
              </a:cxn>
            </a:cxnLst>
            <a:rect l="f19" t="f21" r="f20" b="f38"/>
            <a:pathLst>
              <a:path w="21600" h="21600">
                <a:moveTo>
                  <a:pt x="f6" y="f6"/>
                </a:moveTo>
                <a:lnTo>
                  <a:pt x="f7" y="f6"/>
                </a:lnTo>
                <a:lnTo>
                  <a:pt x="f7" y="f16"/>
                </a:lnTo>
                <a:lnTo>
                  <a:pt x="f16" y="f7"/>
                </a:lnTo>
                <a:lnTo>
                  <a:pt x="f6" y="f7"/>
                </a:lnTo>
                <a:close/>
              </a:path>
              <a:path w="21600" h="21600">
                <a:moveTo>
                  <a:pt x="f16" y="f7"/>
                </a:moveTo>
                <a:lnTo>
                  <a:pt x="f37" y="f16"/>
                </a:lnTo>
                <a:cubicBezTo>
                  <a:pt x="f39" y="f34"/>
                  <a:pt x="f35" y="f36"/>
                  <a:pt x="f7" y="f16"/>
                </a:cubicBezTo>
                <a:close/>
              </a:path>
            </a:pathLst>
          </a:custGeom>
          <a:noFill/>
          <a:ln w="1905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7" name="フリーフォーム 46"/>
          <p:cNvSpPr/>
          <p:nvPr/>
        </p:nvSpPr>
        <p:spPr>
          <a:xfrm>
            <a:off x="1693216" y="4672592"/>
            <a:ext cx="5543079" cy="1636728"/>
          </a:xfrm>
          <a:custGeom>
            <a:avLst>
              <a:gd name="f0" fmla="val 132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8" name="フリーフォーム 47"/>
          <p:cNvSpPr/>
          <p:nvPr/>
        </p:nvSpPr>
        <p:spPr>
          <a:xfrm>
            <a:off x="2843808" y="4735443"/>
            <a:ext cx="3114675" cy="5810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</a:t>
            </a:r>
            <a:r>
              <a:rPr lang="en-US" sz="1600" dirty="0" err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executionEnvironment</a:t>
            </a: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:Windows</a:t>
            </a:r>
            <a:endParaRPr lang="en-US" sz="1600" u="sng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49" name="フリーフォーム 48"/>
          <p:cNvSpPr/>
          <p:nvPr/>
        </p:nvSpPr>
        <p:spPr>
          <a:xfrm flipV="1">
            <a:off x="3273971" y="5373990"/>
            <a:ext cx="280988" cy="330200"/>
          </a:xfrm>
          <a:custGeom>
            <a:avLst>
              <a:gd name="f0" fmla="val 16291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pin 10800 f0 21600"/>
              <a:gd name="f15" fmla="*/ f11 f1 1"/>
              <a:gd name="f16" fmla="val f14"/>
              <a:gd name="f17" fmla="*/ f14 f12 1"/>
              <a:gd name="f18" fmla="*/ f7 f13 1"/>
              <a:gd name="f19" fmla="*/ 0 f12 1"/>
              <a:gd name="f20" fmla="*/ 21600 f12 1"/>
              <a:gd name="f21" fmla="*/ 0 f13 1"/>
              <a:gd name="f22" fmla="*/ 10800 f12 1"/>
              <a:gd name="f23" fmla="*/ f15 1 f3"/>
              <a:gd name="f24" fmla="*/ 10800 f13 1"/>
              <a:gd name="f25" fmla="*/ 21600 f13 1"/>
              <a:gd name="f26" fmla="+- 21600 0 f16"/>
              <a:gd name="f27" fmla="+- f23 0 f2"/>
              <a:gd name="f28" fmla="*/ f26 8000 1"/>
              <a:gd name="f29" fmla="*/ f26 1 2"/>
              <a:gd name="f30" fmla="*/ f26 1 4"/>
              <a:gd name="f31" fmla="*/ f26 1 7"/>
              <a:gd name="f32" fmla="*/ f26 1 16"/>
              <a:gd name="f33" fmla="*/ f28 1 10800"/>
              <a:gd name="f34" fmla="+- f16 f31 0"/>
              <a:gd name="f35" fmla="+- 21600 0 f29"/>
              <a:gd name="f36" fmla="+- f16 f32 0"/>
              <a:gd name="f37" fmla="+- 21600 0 f33"/>
              <a:gd name="f38" fmla="*/ f36 f13 1"/>
              <a:gd name="f39" fmla="+- f37 f30 0"/>
            </a:gdLst>
            <a:ahLst>
              <a:ahXY gdRefX="f0" minX="f8" maxX="f7">
                <a:pos x="f17" y="f1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2" y="f21"/>
              </a:cxn>
              <a:cxn ang="f27">
                <a:pos x="f19" y="f24"/>
              </a:cxn>
              <a:cxn ang="f27">
                <a:pos x="f22" y="f25"/>
              </a:cxn>
              <a:cxn ang="f27">
                <a:pos x="f20" y="f24"/>
              </a:cxn>
            </a:cxnLst>
            <a:rect l="f19" t="f21" r="f20" b="f38"/>
            <a:pathLst>
              <a:path w="21600" h="21600">
                <a:moveTo>
                  <a:pt x="f6" y="f6"/>
                </a:moveTo>
                <a:lnTo>
                  <a:pt x="f7" y="f6"/>
                </a:lnTo>
                <a:lnTo>
                  <a:pt x="f7" y="f16"/>
                </a:lnTo>
                <a:lnTo>
                  <a:pt x="f16" y="f7"/>
                </a:lnTo>
                <a:lnTo>
                  <a:pt x="f6" y="f7"/>
                </a:lnTo>
                <a:close/>
              </a:path>
              <a:path w="21600" h="21600">
                <a:moveTo>
                  <a:pt x="f16" y="f7"/>
                </a:moveTo>
                <a:lnTo>
                  <a:pt x="f37" y="f16"/>
                </a:lnTo>
                <a:cubicBezTo>
                  <a:pt x="f39" y="f34"/>
                  <a:pt x="f35" y="f36"/>
                  <a:pt x="f7" y="f16"/>
                </a:cubicBezTo>
                <a:close/>
              </a:path>
            </a:pathLst>
          </a:custGeom>
          <a:noFill/>
          <a:ln w="1905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0" name="直線コネクタ 49"/>
          <p:cNvSpPr/>
          <p:nvPr/>
        </p:nvSpPr>
        <p:spPr>
          <a:xfrm>
            <a:off x="3642270" y="5712634"/>
            <a:ext cx="1580381" cy="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1" name="フリーフォーム 50"/>
          <p:cNvSpPr/>
          <p:nvPr/>
        </p:nvSpPr>
        <p:spPr>
          <a:xfrm>
            <a:off x="5285010" y="5474617"/>
            <a:ext cx="1519238" cy="53437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&lt;&lt;artifact&gt;&gt;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ヘルプファイル</a:t>
            </a:r>
            <a:endParaRPr lang="en-US" sz="14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2" name="フリーフォーム 51"/>
          <p:cNvSpPr/>
          <p:nvPr/>
        </p:nvSpPr>
        <p:spPr>
          <a:xfrm>
            <a:off x="268263" y="3521087"/>
            <a:ext cx="1495425" cy="62799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</a:t>
            </a:r>
            <a:endParaRPr lang="en-US" altLang="ja-JP" sz="1600" dirty="0" smtClean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（実行環境）</a:t>
            </a:r>
            <a:endParaRPr lang="en-US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3" name="フリーフォーム 52"/>
          <p:cNvSpPr/>
          <p:nvPr/>
        </p:nvSpPr>
        <p:spPr>
          <a:xfrm>
            <a:off x="268263" y="2060848"/>
            <a:ext cx="1495425" cy="62799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ノード</a:t>
            </a:r>
            <a:endParaRPr lang="en-US" altLang="ja-JP" sz="1600" dirty="0" smtClean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（装置）</a:t>
            </a:r>
            <a:endParaRPr lang="en-US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54" name="直線コネクタ 53"/>
          <p:cNvCxnSpPr/>
          <p:nvPr/>
        </p:nvCxnSpPr>
        <p:spPr>
          <a:xfrm flipV="1">
            <a:off x="1269148" y="1823936"/>
            <a:ext cx="220453" cy="23691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>
            <a:endCxn id="23" idx="6"/>
          </p:cNvCxnSpPr>
          <p:nvPr/>
        </p:nvCxnSpPr>
        <p:spPr>
          <a:xfrm flipV="1">
            <a:off x="1379374" y="2948718"/>
            <a:ext cx="313842" cy="76831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1379374" y="4149080"/>
            <a:ext cx="1032386" cy="52351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1269148" y="2700741"/>
            <a:ext cx="1142612" cy="130432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フリーフォーム 63"/>
          <p:cNvSpPr/>
          <p:nvPr/>
        </p:nvSpPr>
        <p:spPr>
          <a:xfrm>
            <a:off x="7308304" y="3645024"/>
            <a:ext cx="1495425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成果物</a:t>
            </a:r>
            <a:endParaRPr lang="en-US" sz="16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65" name="直線コネクタ 64"/>
          <p:cNvCxnSpPr/>
          <p:nvPr/>
        </p:nvCxnSpPr>
        <p:spPr>
          <a:xfrm flipH="1" flipV="1">
            <a:off x="3059832" y="3645024"/>
            <a:ext cx="4478441" cy="18062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3642272" y="3933056"/>
            <a:ext cx="3896001" cy="165618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flipH="1">
            <a:off x="6372200" y="4085456"/>
            <a:ext cx="1318474" cy="120757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H="1" flipV="1">
            <a:off x="6948264" y="3352902"/>
            <a:ext cx="894810" cy="29212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直線コネクタ 44"/>
          <p:cNvSpPr/>
          <p:nvPr/>
        </p:nvSpPr>
        <p:spPr>
          <a:xfrm rot="5400000" flipH="1">
            <a:off x="1784874" y="4450115"/>
            <a:ext cx="1685825" cy="0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9341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6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 4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Chapter6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　まとめ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1152128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システムの物理的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側面を表現するには　　　　　　　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コンポーネント図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と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配置図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を利用する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67544" y="2492896"/>
            <a:ext cx="8219256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 smtClean="0">
                <a:solidFill>
                  <a:schemeClr val="bg1"/>
                </a:solidFill>
              </a:rPr>
              <a:t>コンポーネント図は</a:t>
            </a:r>
            <a:r>
              <a:rPr lang="ja-JP" altLang="en-US" sz="2800" dirty="0" smtClean="0">
                <a:solidFill>
                  <a:srgbClr val="FFFF00"/>
                </a:solidFill>
              </a:rPr>
              <a:t>ソフトウェア</a:t>
            </a:r>
            <a:r>
              <a:rPr lang="ja-JP" altLang="en-US" sz="2800" dirty="0" smtClean="0">
                <a:solidFill>
                  <a:schemeClr val="bg1"/>
                </a:solidFill>
              </a:rPr>
              <a:t>コンポーネントの構成を表現する</a:t>
            </a:r>
            <a:endParaRPr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467544" y="3717032"/>
            <a:ext cx="8219256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 smtClean="0">
                <a:solidFill>
                  <a:schemeClr val="bg1"/>
                </a:solidFill>
              </a:rPr>
              <a:t>配置図は</a:t>
            </a:r>
            <a:r>
              <a:rPr lang="ja-JP" altLang="en-US" sz="2800" dirty="0" smtClean="0">
                <a:solidFill>
                  <a:srgbClr val="FFFF00"/>
                </a:solidFill>
              </a:rPr>
              <a:t>ハードウェア</a:t>
            </a:r>
            <a:r>
              <a:rPr lang="ja-JP" altLang="en-US" sz="2800" dirty="0" smtClean="0">
                <a:solidFill>
                  <a:schemeClr val="bg1"/>
                </a:solidFill>
              </a:rPr>
              <a:t>構成を表現する</a:t>
            </a:r>
            <a:endParaRPr lang="en-US" altLang="ja-JP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4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リーフォーム 4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	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練習問題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テキスト プレースホルダー 2"/>
          <p:cNvSpPr txBox="1">
            <a:spLocks/>
          </p:cNvSpPr>
          <p:nvPr/>
        </p:nvSpPr>
        <p:spPr>
          <a:xfrm>
            <a:off x="457200" y="1600200"/>
            <a:ext cx="8229600" cy="96949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800" kern="1200">
                <a:solidFill>
                  <a:srgbClr val="FFFFF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indent="0">
              <a:buClr>
                <a:srgbClr val="A6EF63"/>
              </a:buClr>
              <a:buNone/>
            </a:pPr>
            <a:r>
              <a:rPr lang="ja-JP" altLang="en-US" dirty="0" smtClean="0"/>
              <a:t>問題１</a:t>
            </a:r>
          </a:p>
          <a:p>
            <a:pPr marL="0" lvl="1" indent="0">
              <a:spcBef>
                <a:spcPts val="600"/>
              </a:spcBef>
              <a:buClr>
                <a:srgbClr val="A6EF63"/>
              </a:buClr>
              <a:buNone/>
            </a:pPr>
            <a:r>
              <a:rPr lang="ja-JP" altLang="en-US" sz="2400" dirty="0" smtClean="0">
                <a:solidFill>
                  <a:srgbClr val="FFFFFF"/>
                </a:solidFill>
              </a:rPr>
              <a:t>ノードアイコンを選択しなさい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1800225" y="2879725"/>
            <a:ext cx="1800225" cy="1260475"/>
          </a:xfrm>
          <a:custGeom>
            <a:avLst>
              <a:gd name="f0" fmla="val 2409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val -2147483647"/>
              <a:gd name="f9" fmla="val 2147483647"/>
              <a:gd name="f10" fmla="val 21600"/>
              <a:gd name="f11" fmla="+- 0 0 0"/>
              <a:gd name="f12" fmla="abs f4"/>
              <a:gd name="f13" fmla="abs f5"/>
              <a:gd name="f14" fmla="abs f6"/>
              <a:gd name="f15" fmla="pin 0 f0 21600"/>
              <a:gd name="f16" fmla="*/ f11 f1 1"/>
              <a:gd name="f17" fmla="?: f12 f4 1"/>
              <a:gd name="f18" fmla="?: f13 f5 1"/>
              <a:gd name="f19" fmla="?: f14 f6 1"/>
              <a:gd name="f20" fmla="val f15"/>
              <a:gd name="f21" fmla="*/ f16 1 f3"/>
              <a:gd name="f22" fmla="*/ f17 1 21600"/>
              <a:gd name="f23" fmla="*/ f18 1 21600"/>
              <a:gd name="f24" fmla="*/ 21600 f17 1"/>
              <a:gd name="f25" fmla="*/ 21600 f18 1"/>
              <a:gd name="f26" fmla="+- f7 f20 0"/>
              <a:gd name="f27" fmla="+- f21 0 f2"/>
              <a:gd name="f28" fmla="min f23 f22"/>
              <a:gd name="f29" fmla="*/ f24 1 f19"/>
              <a:gd name="f30" fmla="*/ f25 1 f19"/>
              <a:gd name="f31" fmla="+- f30 0 f20"/>
              <a:gd name="f32" fmla="+- f29 0 f20"/>
              <a:gd name="f33" fmla="+- f29 0 f26"/>
              <a:gd name="f34" fmla="+- f30 0 f26"/>
              <a:gd name="f35" fmla="val f29"/>
              <a:gd name="f36" fmla="val f30"/>
              <a:gd name="f37" fmla="*/ f7 f28 1"/>
              <a:gd name="f38" fmla="*/ f15 f28 1"/>
              <a:gd name="f39" fmla="*/ f26 f28 1"/>
              <a:gd name="f40" fmla="*/ f30 f28 1"/>
              <a:gd name="f41" fmla="*/ f29 f28 1"/>
              <a:gd name="f42" fmla="*/ f33 1 2"/>
              <a:gd name="f43" fmla="*/ f34 1 2"/>
              <a:gd name="f44" fmla="*/ f32 f28 1"/>
              <a:gd name="f45" fmla="*/ f36 f28 1"/>
              <a:gd name="f46" fmla="*/ f35 f28 1"/>
              <a:gd name="f47" fmla="*/ f31 f28 1"/>
              <a:gd name="f48" fmla="+- f26 f42 0"/>
              <a:gd name="f49" fmla="+- f26 f43 0"/>
              <a:gd name="f50" fmla="*/ f42 f28 1"/>
              <a:gd name="f51" fmla="*/ f43 f28 1"/>
              <a:gd name="f52" fmla="*/ f48 f28 1"/>
              <a:gd name="f53" fmla="*/ f49 f28 1"/>
            </a:gdLst>
            <a:ahLst>
              <a:ahXY gdRefY="f0" minY="f7" maxY="f10">
                <a:pos x="f37" y="f38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52" y="f37"/>
              </a:cxn>
              <a:cxn ang="f27">
                <a:pos x="f50" y="f39"/>
              </a:cxn>
              <a:cxn ang="f27">
                <a:pos x="f37" y="f53"/>
              </a:cxn>
              <a:cxn ang="f27">
                <a:pos x="f50" y="f40"/>
              </a:cxn>
              <a:cxn ang="f27">
                <a:pos x="f44" y="f53"/>
              </a:cxn>
              <a:cxn ang="f27">
                <a:pos x="f41" y="f51"/>
              </a:cxn>
            </a:cxnLst>
            <a:rect l="f37" t="f39" r="f44" b="f45"/>
            <a:pathLst>
              <a:path>
                <a:moveTo>
                  <a:pt x="f37" y="f45"/>
                </a:moveTo>
                <a:lnTo>
                  <a:pt x="f37" y="f39"/>
                </a:lnTo>
                <a:lnTo>
                  <a:pt x="f39" y="f37"/>
                </a:lnTo>
                <a:lnTo>
                  <a:pt x="f46" y="f37"/>
                </a:lnTo>
                <a:lnTo>
                  <a:pt x="f46" y="f47"/>
                </a:lnTo>
                <a:lnTo>
                  <a:pt x="f44" y="f45"/>
                </a:lnTo>
                <a:close/>
              </a:path>
              <a:path>
                <a:moveTo>
                  <a:pt x="f37" y="f39"/>
                </a:moveTo>
                <a:lnTo>
                  <a:pt x="f39" y="f37"/>
                </a:lnTo>
                <a:lnTo>
                  <a:pt x="f46" y="f37"/>
                </a:lnTo>
                <a:lnTo>
                  <a:pt x="f44" y="f39"/>
                </a:lnTo>
                <a:close/>
              </a:path>
              <a:path>
                <a:moveTo>
                  <a:pt x="f44" y="f45"/>
                </a:moveTo>
                <a:lnTo>
                  <a:pt x="f44" y="f39"/>
                </a:lnTo>
                <a:lnTo>
                  <a:pt x="f46" y="f37"/>
                </a:lnTo>
                <a:lnTo>
                  <a:pt x="f46" y="f47"/>
                </a:lnTo>
                <a:close/>
              </a:path>
            </a:pathLst>
          </a:custGeom>
          <a:noFill/>
          <a:ln w="28800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8" name="フリーフォーム 7"/>
          <p:cNvSpPr/>
          <p:nvPr/>
        </p:nvSpPr>
        <p:spPr>
          <a:xfrm>
            <a:off x="5324475" y="3117850"/>
            <a:ext cx="16954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5003800" y="3721100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0" name="フリーフォーム 9"/>
          <p:cNvSpPr/>
          <p:nvPr/>
        </p:nvSpPr>
        <p:spPr>
          <a:xfrm>
            <a:off x="5006975" y="3316288"/>
            <a:ext cx="695325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1" name="フリーフォーム 10"/>
          <p:cNvSpPr/>
          <p:nvPr/>
        </p:nvSpPr>
        <p:spPr>
          <a:xfrm>
            <a:off x="1800225" y="5040313"/>
            <a:ext cx="16954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2" name="フリーフォーム 11"/>
          <p:cNvSpPr/>
          <p:nvPr/>
        </p:nvSpPr>
        <p:spPr>
          <a:xfrm>
            <a:off x="1800225" y="4679950"/>
            <a:ext cx="615950" cy="3603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5040313" y="4859338"/>
            <a:ext cx="1979612" cy="10795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1260475" y="2879725"/>
            <a:ext cx="539750" cy="4286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2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①</a:t>
            </a:r>
          </a:p>
        </p:txBody>
      </p:sp>
      <p:sp>
        <p:nvSpPr>
          <p:cNvPr id="15" name="フリーフォーム 14"/>
          <p:cNvSpPr/>
          <p:nvPr/>
        </p:nvSpPr>
        <p:spPr>
          <a:xfrm>
            <a:off x="4630737" y="2879724"/>
            <a:ext cx="409575" cy="4286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2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②</a:t>
            </a:r>
          </a:p>
        </p:txBody>
      </p:sp>
      <p:sp>
        <p:nvSpPr>
          <p:cNvPr id="16" name="フリーフォーム 15"/>
          <p:cNvSpPr/>
          <p:nvPr/>
        </p:nvSpPr>
        <p:spPr>
          <a:xfrm>
            <a:off x="1325562" y="4860131"/>
            <a:ext cx="409575" cy="4286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2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③</a:t>
            </a:r>
          </a:p>
        </p:txBody>
      </p:sp>
      <p:sp>
        <p:nvSpPr>
          <p:cNvPr id="17" name="フリーフォーム 16"/>
          <p:cNvSpPr/>
          <p:nvPr/>
        </p:nvSpPr>
        <p:spPr>
          <a:xfrm>
            <a:off x="4630738" y="4859338"/>
            <a:ext cx="409575" cy="4286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2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④</a:t>
            </a:r>
          </a:p>
        </p:txBody>
      </p:sp>
      <p:sp>
        <p:nvSpPr>
          <p:cNvPr id="18" name="フリーフォーム 17"/>
          <p:cNvSpPr/>
          <p:nvPr/>
        </p:nvSpPr>
        <p:spPr>
          <a:xfrm>
            <a:off x="1260475" y="2798763"/>
            <a:ext cx="539750" cy="590550"/>
          </a:xfrm>
          <a:custGeom>
            <a:avLst/>
            <a:gdLst>
              <a:gd name="f0" fmla="val 0"/>
              <a:gd name="f1" fmla="val 707"/>
              <a:gd name="f2" fmla="val 799"/>
              <a:gd name="f3" fmla="val 637"/>
              <a:gd name="f4" fmla="val 408"/>
              <a:gd name="f5" fmla="val 402"/>
              <a:gd name="f6" fmla="val 631"/>
              <a:gd name="f7" fmla="val 626"/>
              <a:gd name="f8" fmla="val 620"/>
              <a:gd name="f9" fmla="val 396"/>
              <a:gd name="f10" fmla="val 390"/>
              <a:gd name="f11" fmla="val 678"/>
              <a:gd name="f12" fmla="val 354"/>
              <a:gd name="f13" fmla="val 702"/>
              <a:gd name="f14" fmla="val 306"/>
              <a:gd name="f15" fmla="val 252"/>
              <a:gd name="f16" fmla="val 684"/>
              <a:gd name="f17" fmla="val 198"/>
              <a:gd name="f18" fmla="val 655"/>
              <a:gd name="f19" fmla="val 156"/>
              <a:gd name="f20" fmla="val 608"/>
              <a:gd name="f21" fmla="val 132"/>
              <a:gd name="f22" fmla="val 555"/>
              <a:gd name="f23" fmla="val 503"/>
              <a:gd name="f24" fmla="val 150"/>
              <a:gd name="f25" fmla="val 497"/>
              <a:gd name="f26" fmla="val 491"/>
              <a:gd name="f27" fmla="val 162"/>
              <a:gd name="f28" fmla="val 144"/>
              <a:gd name="f29" fmla="val 479"/>
              <a:gd name="f30" fmla="val 96"/>
              <a:gd name="f31" fmla="val 462"/>
              <a:gd name="f32" fmla="val 60"/>
              <a:gd name="f33" fmla="val 433"/>
              <a:gd name="f34" fmla="val 30"/>
              <a:gd name="f35" fmla="val 398"/>
              <a:gd name="f36" fmla="val 6"/>
              <a:gd name="f37" fmla="val 357"/>
              <a:gd name="f38" fmla="val 310"/>
              <a:gd name="f39" fmla="val 275"/>
              <a:gd name="f40" fmla="val 245"/>
              <a:gd name="f41" fmla="val 228"/>
              <a:gd name="f42" fmla="val 222"/>
              <a:gd name="f43" fmla="val 216"/>
              <a:gd name="f44" fmla="val 210"/>
              <a:gd name="f45" fmla="val 205"/>
              <a:gd name="f46" fmla="val 152"/>
              <a:gd name="f47" fmla="val 99"/>
              <a:gd name="f48" fmla="val 52"/>
              <a:gd name="f49" fmla="val 23"/>
              <a:gd name="f50" fmla="val 29"/>
              <a:gd name="f51" fmla="val 70"/>
              <a:gd name="f52" fmla="val 76"/>
              <a:gd name="f53" fmla="val 82"/>
              <a:gd name="f54" fmla="val 88"/>
              <a:gd name="f55" fmla="val 444"/>
              <a:gd name="f56" fmla="val 493"/>
              <a:gd name="f57" fmla="val 541"/>
              <a:gd name="f58" fmla="val 595"/>
              <a:gd name="f59" fmla="val 661"/>
              <a:gd name="f60" fmla="val 667"/>
              <a:gd name="f61" fmla="val 649"/>
              <a:gd name="f62" fmla="val 643"/>
              <a:gd name="f63" fmla="val 703"/>
              <a:gd name="f64" fmla="val 739"/>
              <a:gd name="f65" fmla="val 769"/>
              <a:gd name="f66" fmla="val 793"/>
              <a:gd name="f67" fmla="val 258"/>
              <a:gd name="f68" fmla="val 269"/>
              <a:gd name="f69" fmla="val 282"/>
              <a:gd name="f70" fmla="val 234"/>
              <a:gd name="f71" fmla="val 312"/>
              <a:gd name="f72" fmla="val 487"/>
              <a:gd name="f73" fmla="val 517"/>
              <a:gd name="f74" fmla="val 547"/>
              <a:gd name="f75" fmla="val 438"/>
              <a:gd name="f76" fmla="val 47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07" h="799">
                <a:moveTo>
                  <a:pt x="f3" y="f4"/>
                </a:moveTo>
                <a:lnTo>
                  <a:pt x="f3" y="f5"/>
                </a:lnTo>
                <a:lnTo>
                  <a:pt x="f6" y="f5"/>
                </a:lnTo>
                <a:lnTo>
                  <a:pt x="f7" y="f5"/>
                </a:lnTo>
                <a:lnTo>
                  <a:pt x="f8" y="f9"/>
                </a:lnTo>
                <a:lnTo>
                  <a:pt x="f7" y="f9"/>
                </a:lnTo>
                <a:lnTo>
                  <a:pt x="f6" y="f9"/>
                </a:lnTo>
                <a:lnTo>
                  <a:pt x="f3" y="f9"/>
                </a:lnTo>
                <a:lnTo>
                  <a:pt x="f3" y="f10"/>
                </a:lnTo>
                <a:lnTo>
                  <a:pt x="f11" y="f12"/>
                </a:lnTo>
                <a:lnTo>
                  <a:pt x="f13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4"/>
                </a:lnTo>
                <a:lnTo>
                  <a:pt x="f25" y="f19"/>
                </a:lnTo>
                <a:lnTo>
                  <a:pt x="f26" y="f19"/>
                </a:lnTo>
                <a:lnTo>
                  <a:pt x="f26" y="f27"/>
                </a:lnTo>
                <a:lnTo>
                  <a:pt x="f26" y="f19"/>
                </a:lnTo>
                <a:lnTo>
                  <a:pt x="f26" y="f24"/>
                </a:lnTo>
                <a:lnTo>
                  <a:pt x="f26" y="f24"/>
                </a:lnTo>
                <a:lnTo>
                  <a:pt x="f26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0"/>
                </a:lnTo>
                <a:lnTo>
                  <a:pt x="f38" y="f36"/>
                </a:lnTo>
                <a:lnTo>
                  <a:pt x="f39" y="f34"/>
                </a:lnTo>
                <a:lnTo>
                  <a:pt x="f40" y="f32"/>
                </a:lnTo>
                <a:lnTo>
                  <a:pt x="f41" y="f30"/>
                </a:lnTo>
                <a:lnTo>
                  <a:pt x="f42" y="f28"/>
                </a:lnTo>
                <a:lnTo>
                  <a:pt x="f42" y="f24"/>
                </a:lnTo>
                <a:lnTo>
                  <a:pt x="f42" y="f24"/>
                </a:lnTo>
                <a:lnTo>
                  <a:pt x="f42" y="f19"/>
                </a:lnTo>
                <a:lnTo>
                  <a:pt x="f42" y="f27"/>
                </a:lnTo>
                <a:lnTo>
                  <a:pt x="f43" y="f19"/>
                </a:lnTo>
                <a:lnTo>
                  <a:pt x="f44" y="f19"/>
                </a:lnTo>
                <a:lnTo>
                  <a:pt x="f45" y="f24"/>
                </a:lnTo>
                <a:lnTo>
                  <a:pt x="f45" y="f24"/>
                </a:lnTo>
                <a:lnTo>
                  <a:pt x="f46" y="f21"/>
                </a:lnTo>
                <a:lnTo>
                  <a:pt x="f47" y="f21"/>
                </a:lnTo>
                <a:lnTo>
                  <a:pt x="f48" y="f19"/>
                </a:lnTo>
                <a:lnTo>
                  <a:pt x="f49" y="f17"/>
                </a:lnTo>
                <a:lnTo>
                  <a:pt x="f0" y="f15"/>
                </a:lnTo>
                <a:lnTo>
                  <a:pt x="f36" y="f14"/>
                </a:lnTo>
                <a:lnTo>
                  <a:pt x="f50" y="f12"/>
                </a:lnTo>
                <a:lnTo>
                  <a:pt x="f51" y="f10"/>
                </a:lnTo>
                <a:lnTo>
                  <a:pt x="f51" y="f9"/>
                </a:lnTo>
                <a:lnTo>
                  <a:pt x="f52" y="f9"/>
                </a:lnTo>
                <a:lnTo>
                  <a:pt x="f53" y="f9"/>
                </a:lnTo>
                <a:lnTo>
                  <a:pt x="f54" y="f9"/>
                </a:lnTo>
                <a:lnTo>
                  <a:pt x="f53" y="f5"/>
                </a:lnTo>
                <a:lnTo>
                  <a:pt x="f52" y="f5"/>
                </a:lnTo>
                <a:lnTo>
                  <a:pt x="f51" y="f5"/>
                </a:lnTo>
                <a:lnTo>
                  <a:pt x="f51" y="f4"/>
                </a:lnTo>
                <a:lnTo>
                  <a:pt x="f50" y="f55"/>
                </a:lnTo>
                <a:lnTo>
                  <a:pt x="f36" y="f56"/>
                </a:lnTo>
                <a:lnTo>
                  <a:pt x="f0" y="f57"/>
                </a:lnTo>
                <a:lnTo>
                  <a:pt x="f49" y="f58"/>
                </a:lnTo>
                <a:lnTo>
                  <a:pt x="f48" y="f3"/>
                </a:lnTo>
                <a:lnTo>
                  <a:pt x="f47" y="f59"/>
                </a:lnTo>
                <a:lnTo>
                  <a:pt x="f46" y="f60"/>
                </a:lnTo>
                <a:lnTo>
                  <a:pt x="f45" y="f61"/>
                </a:lnTo>
                <a:lnTo>
                  <a:pt x="f45" y="f62"/>
                </a:lnTo>
                <a:lnTo>
                  <a:pt x="f44" y="f62"/>
                </a:lnTo>
                <a:lnTo>
                  <a:pt x="f43" y="f62"/>
                </a:lnTo>
                <a:lnTo>
                  <a:pt x="f42" y="f3"/>
                </a:lnTo>
                <a:lnTo>
                  <a:pt x="f42" y="f62"/>
                </a:lnTo>
                <a:lnTo>
                  <a:pt x="f42" y="f61"/>
                </a:lnTo>
                <a:lnTo>
                  <a:pt x="f42" y="f61"/>
                </a:lnTo>
                <a:lnTo>
                  <a:pt x="f42" y="f18"/>
                </a:lnTo>
                <a:lnTo>
                  <a:pt x="f41" y="f63"/>
                </a:lnTo>
                <a:lnTo>
                  <a:pt x="f40" y="f64"/>
                </a:lnTo>
                <a:lnTo>
                  <a:pt x="f39" y="f65"/>
                </a:lnTo>
                <a:lnTo>
                  <a:pt x="f38" y="f66"/>
                </a:lnTo>
                <a:lnTo>
                  <a:pt x="f37" y="f2"/>
                </a:lnTo>
                <a:lnTo>
                  <a:pt x="f35" y="f66"/>
                </a:lnTo>
                <a:lnTo>
                  <a:pt x="f33" y="f65"/>
                </a:lnTo>
                <a:lnTo>
                  <a:pt x="f31" y="f64"/>
                </a:lnTo>
                <a:lnTo>
                  <a:pt x="f29" y="f63"/>
                </a:lnTo>
                <a:lnTo>
                  <a:pt x="f26" y="f18"/>
                </a:lnTo>
                <a:lnTo>
                  <a:pt x="f26" y="f61"/>
                </a:lnTo>
                <a:lnTo>
                  <a:pt x="f26" y="f61"/>
                </a:lnTo>
                <a:lnTo>
                  <a:pt x="f26" y="f62"/>
                </a:lnTo>
                <a:lnTo>
                  <a:pt x="f26" y="f3"/>
                </a:lnTo>
                <a:lnTo>
                  <a:pt x="f26" y="f62"/>
                </a:lnTo>
                <a:lnTo>
                  <a:pt x="f25" y="f62"/>
                </a:lnTo>
                <a:lnTo>
                  <a:pt x="f25" y="f62"/>
                </a:lnTo>
                <a:lnTo>
                  <a:pt x="f23" y="f61"/>
                </a:lnTo>
                <a:lnTo>
                  <a:pt x="f22" y="f60"/>
                </a:lnTo>
                <a:lnTo>
                  <a:pt x="f20" y="f59"/>
                </a:lnTo>
                <a:lnTo>
                  <a:pt x="f18" y="f3"/>
                </a:lnTo>
                <a:lnTo>
                  <a:pt x="f16" y="f58"/>
                </a:lnTo>
                <a:lnTo>
                  <a:pt x="f1" y="f57"/>
                </a:lnTo>
                <a:lnTo>
                  <a:pt x="f13" y="f56"/>
                </a:lnTo>
                <a:lnTo>
                  <a:pt x="f11" y="f55"/>
                </a:lnTo>
                <a:lnTo>
                  <a:pt x="f3" y="f4"/>
                </a:lnTo>
                <a:close/>
                <a:moveTo>
                  <a:pt x="f37" y="f15"/>
                </a:moveTo>
                <a:lnTo>
                  <a:pt x="f38" y="f67"/>
                </a:lnTo>
                <a:lnTo>
                  <a:pt x="f68" y="f69"/>
                </a:lnTo>
                <a:lnTo>
                  <a:pt x="f70" y="f71"/>
                </a:lnTo>
                <a:lnTo>
                  <a:pt x="f43" y="f12"/>
                </a:lnTo>
                <a:lnTo>
                  <a:pt x="f44" y="f5"/>
                </a:lnTo>
                <a:lnTo>
                  <a:pt x="f43" y="f55"/>
                </a:lnTo>
                <a:lnTo>
                  <a:pt x="f70" y="f72"/>
                </a:lnTo>
                <a:lnTo>
                  <a:pt x="f68" y="f73"/>
                </a:lnTo>
                <a:lnTo>
                  <a:pt x="f38" y="f57"/>
                </a:lnTo>
                <a:lnTo>
                  <a:pt x="f37" y="f74"/>
                </a:lnTo>
                <a:lnTo>
                  <a:pt x="f35" y="f57"/>
                </a:lnTo>
                <a:lnTo>
                  <a:pt x="f75" y="f73"/>
                </a:lnTo>
                <a:lnTo>
                  <a:pt x="f76" y="f72"/>
                </a:lnTo>
                <a:lnTo>
                  <a:pt x="f26" y="f55"/>
                </a:lnTo>
                <a:lnTo>
                  <a:pt x="f23" y="f5"/>
                </a:lnTo>
                <a:lnTo>
                  <a:pt x="f26" y="f12"/>
                </a:lnTo>
                <a:lnTo>
                  <a:pt x="f76" y="f71"/>
                </a:lnTo>
                <a:lnTo>
                  <a:pt x="f75" y="f69"/>
                </a:lnTo>
                <a:lnTo>
                  <a:pt x="f35" y="f67"/>
                </a:lnTo>
                <a:lnTo>
                  <a:pt x="f37" y="f1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656" y="3342134"/>
            <a:ext cx="626243" cy="215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148" y="3746501"/>
            <a:ext cx="626243" cy="211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721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2"/>
          <p:cNvSpPr txBox="1">
            <a:spLocks/>
          </p:cNvSpPr>
          <p:nvPr/>
        </p:nvSpPr>
        <p:spPr>
          <a:xfrm>
            <a:off x="457200" y="1600200"/>
            <a:ext cx="8229600" cy="392588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800" kern="1200">
                <a:solidFill>
                  <a:srgbClr val="FFFFF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indent="0">
              <a:buClr>
                <a:srgbClr val="A6EF63"/>
              </a:buClr>
              <a:buNone/>
            </a:pPr>
            <a:r>
              <a:rPr lang="ja-JP" altLang="en-US" dirty="0" smtClean="0"/>
              <a:t>問題</a:t>
            </a:r>
            <a:r>
              <a:rPr lang="en-US" altLang="ja-JP" dirty="0" smtClean="0"/>
              <a:t>2</a:t>
            </a:r>
          </a:p>
          <a:p>
            <a:pPr marL="0" lvl="1" indent="0">
              <a:spcBef>
                <a:spcPts val="600"/>
              </a:spcBef>
              <a:buClr>
                <a:srgbClr val="A6EF63"/>
              </a:buClr>
              <a:buNone/>
            </a:pPr>
            <a:r>
              <a:rPr lang="ja-JP" altLang="en-US" sz="2400" dirty="0" smtClean="0">
                <a:solidFill>
                  <a:srgbClr val="FFFFFF"/>
                </a:solidFill>
              </a:rPr>
              <a:t>コンポーネント図に関係ないものを選択しなさい。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①　コンポーネント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②　依存関係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③　ノード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④　パッケージ</a:t>
            </a:r>
          </a:p>
        </p:txBody>
      </p:sp>
      <p:sp>
        <p:nvSpPr>
          <p:cNvPr id="5" name="フリーフォーム 4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	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練習問題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フリーフォーム 5"/>
          <p:cNvSpPr/>
          <p:nvPr/>
        </p:nvSpPr>
        <p:spPr>
          <a:xfrm>
            <a:off x="1258888" y="4154488"/>
            <a:ext cx="717550" cy="787400"/>
          </a:xfrm>
          <a:custGeom>
            <a:avLst/>
            <a:gdLst>
              <a:gd name="f0" fmla="val 0"/>
              <a:gd name="f1" fmla="val 707"/>
              <a:gd name="f2" fmla="val 799"/>
              <a:gd name="f3" fmla="val 637"/>
              <a:gd name="f4" fmla="val 408"/>
              <a:gd name="f5" fmla="val 402"/>
              <a:gd name="f6" fmla="val 631"/>
              <a:gd name="f7" fmla="val 626"/>
              <a:gd name="f8" fmla="val 620"/>
              <a:gd name="f9" fmla="val 396"/>
              <a:gd name="f10" fmla="val 390"/>
              <a:gd name="f11" fmla="val 678"/>
              <a:gd name="f12" fmla="val 354"/>
              <a:gd name="f13" fmla="val 702"/>
              <a:gd name="f14" fmla="val 306"/>
              <a:gd name="f15" fmla="val 252"/>
              <a:gd name="f16" fmla="val 684"/>
              <a:gd name="f17" fmla="val 198"/>
              <a:gd name="f18" fmla="val 655"/>
              <a:gd name="f19" fmla="val 156"/>
              <a:gd name="f20" fmla="val 608"/>
              <a:gd name="f21" fmla="val 132"/>
              <a:gd name="f22" fmla="val 555"/>
              <a:gd name="f23" fmla="val 503"/>
              <a:gd name="f24" fmla="val 150"/>
              <a:gd name="f25" fmla="val 497"/>
              <a:gd name="f26" fmla="val 491"/>
              <a:gd name="f27" fmla="val 162"/>
              <a:gd name="f28" fmla="val 144"/>
              <a:gd name="f29" fmla="val 479"/>
              <a:gd name="f30" fmla="val 96"/>
              <a:gd name="f31" fmla="val 462"/>
              <a:gd name="f32" fmla="val 60"/>
              <a:gd name="f33" fmla="val 433"/>
              <a:gd name="f34" fmla="val 30"/>
              <a:gd name="f35" fmla="val 398"/>
              <a:gd name="f36" fmla="val 6"/>
              <a:gd name="f37" fmla="val 357"/>
              <a:gd name="f38" fmla="val 310"/>
              <a:gd name="f39" fmla="val 275"/>
              <a:gd name="f40" fmla="val 245"/>
              <a:gd name="f41" fmla="val 228"/>
              <a:gd name="f42" fmla="val 222"/>
              <a:gd name="f43" fmla="val 216"/>
              <a:gd name="f44" fmla="val 210"/>
              <a:gd name="f45" fmla="val 205"/>
              <a:gd name="f46" fmla="val 152"/>
              <a:gd name="f47" fmla="val 99"/>
              <a:gd name="f48" fmla="val 52"/>
              <a:gd name="f49" fmla="val 23"/>
              <a:gd name="f50" fmla="val 29"/>
              <a:gd name="f51" fmla="val 70"/>
              <a:gd name="f52" fmla="val 76"/>
              <a:gd name="f53" fmla="val 82"/>
              <a:gd name="f54" fmla="val 88"/>
              <a:gd name="f55" fmla="val 444"/>
              <a:gd name="f56" fmla="val 493"/>
              <a:gd name="f57" fmla="val 541"/>
              <a:gd name="f58" fmla="val 595"/>
              <a:gd name="f59" fmla="val 661"/>
              <a:gd name="f60" fmla="val 667"/>
              <a:gd name="f61" fmla="val 649"/>
              <a:gd name="f62" fmla="val 643"/>
              <a:gd name="f63" fmla="val 703"/>
              <a:gd name="f64" fmla="val 739"/>
              <a:gd name="f65" fmla="val 769"/>
              <a:gd name="f66" fmla="val 793"/>
              <a:gd name="f67" fmla="val 258"/>
              <a:gd name="f68" fmla="val 269"/>
              <a:gd name="f69" fmla="val 282"/>
              <a:gd name="f70" fmla="val 234"/>
              <a:gd name="f71" fmla="val 312"/>
              <a:gd name="f72" fmla="val 487"/>
              <a:gd name="f73" fmla="val 517"/>
              <a:gd name="f74" fmla="val 547"/>
              <a:gd name="f75" fmla="val 438"/>
              <a:gd name="f76" fmla="val 47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07" h="799">
                <a:moveTo>
                  <a:pt x="f3" y="f4"/>
                </a:moveTo>
                <a:lnTo>
                  <a:pt x="f3" y="f5"/>
                </a:lnTo>
                <a:lnTo>
                  <a:pt x="f6" y="f5"/>
                </a:lnTo>
                <a:lnTo>
                  <a:pt x="f7" y="f5"/>
                </a:lnTo>
                <a:lnTo>
                  <a:pt x="f8" y="f9"/>
                </a:lnTo>
                <a:lnTo>
                  <a:pt x="f7" y="f9"/>
                </a:lnTo>
                <a:lnTo>
                  <a:pt x="f6" y="f9"/>
                </a:lnTo>
                <a:lnTo>
                  <a:pt x="f3" y="f9"/>
                </a:lnTo>
                <a:lnTo>
                  <a:pt x="f3" y="f10"/>
                </a:lnTo>
                <a:lnTo>
                  <a:pt x="f11" y="f12"/>
                </a:lnTo>
                <a:lnTo>
                  <a:pt x="f13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4"/>
                </a:lnTo>
                <a:lnTo>
                  <a:pt x="f25" y="f19"/>
                </a:lnTo>
                <a:lnTo>
                  <a:pt x="f26" y="f19"/>
                </a:lnTo>
                <a:lnTo>
                  <a:pt x="f26" y="f27"/>
                </a:lnTo>
                <a:lnTo>
                  <a:pt x="f26" y="f19"/>
                </a:lnTo>
                <a:lnTo>
                  <a:pt x="f26" y="f24"/>
                </a:lnTo>
                <a:lnTo>
                  <a:pt x="f26" y="f24"/>
                </a:lnTo>
                <a:lnTo>
                  <a:pt x="f26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0"/>
                </a:lnTo>
                <a:lnTo>
                  <a:pt x="f38" y="f36"/>
                </a:lnTo>
                <a:lnTo>
                  <a:pt x="f39" y="f34"/>
                </a:lnTo>
                <a:lnTo>
                  <a:pt x="f40" y="f32"/>
                </a:lnTo>
                <a:lnTo>
                  <a:pt x="f41" y="f30"/>
                </a:lnTo>
                <a:lnTo>
                  <a:pt x="f42" y="f28"/>
                </a:lnTo>
                <a:lnTo>
                  <a:pt x="f42" y="f24"/>
                </a:lnTo>
                <a:lnTo>
                  <a:pt x="f42" y="f24"/>
                </a:lnTo>
                <a:lnTo>
                  <a:pt x="f42" y="f19"/>
                </a:lnTo>
                <a:lnTo>
                  <a:pt x="f42" y="f27"/>
                </a:lnTo>
                <a:lnTo>
                  <a:pt x="f43" y="f19"/>
                </a:lnTo>
                <a:lnTo>
                  <a:pt x="f44" y="f19"/>
                </a:lnTo>
                <a:lnTo>
                  <a:pt x="f45" y="f24"/>
                </a:lnTo>
                <a:lnTo>
                  <a:pt x="f45" y="f24"/>
                </a:lnTo>
                <a:lnTo>
                  <a:pt x="f46" y="f21"/>
                </a:lnTo>
                <a:lnTo>
                  <a:pt x="f47" y="f21"/>
                </a:lnTo>
                <a:lnTo>
                  <a:pt x="f48" y="f19"/>
                </a:lnTo>
                <a:lnTo>
                  <a:pt x="f49" y="f17"/>
                </a:lnTo>
                <a:lnTo>
                  <a:pt x="f0" y="f15"/>
                </a:lnTo>
                <a:lnTo>
                  <a:pt x="f36" y="f14"/>
                </a:lnTo>
                <a:lnTo>
                  <a:pt x="f50" y="f12"/>
                </a:lnTo>
                <a:lnTo>
                  <a:pt x="f51" y="f10"/>
                </a:lnTo>
                <a:lnTo>
                  <a:pt x="f51" y="f9"/>
                </a:lnTo>
                <a:lnTo>
                  <a:pt x="f52" y="f9"/>
                </a:lnTo>
                <a:lnTo>
                  <a:pt x="f53" y="f9"/>
                </a:lnTo>
                <a:lnTo>
                  <a:pt x="f54" y="f9"/>
                </a:lnTo>
                <a:lnTo>
                  <a:pt x="f53" y="f5"/>
                </a:lnTo>
                <a:lnTo>
                  <a:pt x="f52" y="f5"/>
                </a:lnTo>
                <a:lnTo>
                  <a:pt x="f51" y="f5"/>
                </a:lnTo>
                <a:lnTo>
                  <a:pt x="f51" y="f4"/>
                </a:lnTo>
                <a:lnTo>
                  <a:pt x="f50" y="f55"/>
                </a:lnTo>
                <a:lnTo>
                  <a:pt x="f36" y="f56"/>
                </a:lnTo>
                <a:lnTo>
                  <a:pt x="f0" y="f57"/>
                </a:lnTo>
                <a:lnTo>
                  <a:pt x="f49" y="f58"/>
                </a:lnTo>
                <a:lnTo>
                  <a:pt x="f48" y="f3"/>
                </a:lnTo>
                <a:lnTo>
                  <a:pt x="f47" y="f59"/>
                </a:lnTo>
                <a:lnTo>
                  <a:pt x="f46" y="f60"/>
                </a:lnTo>
                <a:lnTo>
                  <a:pt x="f45" y="f61"/>
                </a:lnTo>
                <a:lnTo>
                  <a:pt x="f45" y="f62"/>
                </a:lnTo>
                <a:lnTo>
                  <a:pt x="f44" y="f62"/>
                </a:lnTo>
                <a:lnTo>
                  <a:pt x="f43" y="f62"/>
                </a:lnTo>
                <a:lnTo>
                  <a:pt x="f42" y="f3"/>
                </a:lnTo>
                <a:lnTo>
                  <a:pt x="f42" y="f62"/>
                </a:lnTo>
                <a:lnTo>
                  <a:pt x="f42" y="f61"/>
                </a:lnTo>
                <a:lnTo>
                  <a:pt x="f42" y="f61"/>
                </a:lnTo>
                <a:lnTo>
                  <a:pt x="f42" y="f18"/>
                </a:lnTo>
                <a:lnTo>
                  <a:pt x="f41" y="f63"/>
                </a:lnTo>
                <a:lnTo>
                  <a:pt x="f40" y="f64"/>
                </a:lnTo>
                <a:lnTo>
                  <a:pt x="f39" y="f65"/>
                </a:lnTo>
                <a:lnTo>
                  <a:pt x="f38" y="f66"/>
                </a:lnTo>
                <a:lnTo>
                  <a:pt x="f37" y="f2"/>
                </a:lnTo>
                <a:lnTo>
                  <a:pt x="f35" y="f66"/>
                </a:lnTo>
                <a:lnTo>
                  <a:pt x="f33" y="f65"/>
                </a:lnTo>
                <a:lnTo>
                  <a:pt x="f31" y="f64"/>
                </a:lnTo>
                <a:lnTo>
                  <a:pt x="f29" y="f63"/>
                </a:lnTo>
                <a:lnTo>
                  <a:pt x="f26" y="f18"/>
                </a:lnTo>
                <a:lnTo>
                  <a:pt x="f26" y="f61"/>
                </a:lnTo>
                <a:lnTo>
                  <a:pt x="f26" y="f61"/>
                </a:lnTo>
                <a:lnTo>
                  <a:pt x="f26" y="f62"/>
                </a:lnTo>
                <a:lnTo>
                  <a:pt x="f26" y="f3"/>
                </a:lnTo>
                <a:lnTo>
                  <a:pt x="f26" y="f62"/>
                </a:lnTo>
                <a:lnTo>
                  <a:pt x="f25" y="f62"/>
                </a:lnTo>
                <a:lnTo>
                  <a:pt x="f25" y="f62"/>
                </a:lnTo>
                <a:lnTo>
                  <a:pt x="f23" y="f61"/>
                </a:lnTo>
                <a:lnTo>
                  <a:pt x="f22" y="f60"/>
                </a:lnTo>
                <a:lnTo>
                  <a:pt x="f20" y="f59"/>
                </a:lnTo>
                <a:lnTo>
                  <a:pt x="f18" y="f3"/>
                </a:lnTo>
                <a:lnTo>
                  <a:pt x="f16" y="f58"/>
                </a:lnTo>
                <a:lnTo>
                  <a:pt x="f1" y="f57"/>
                </a:lnTo>
                <a:lnTo>
                  <a:pt x="f13" y="f56"/>
                </a:lnTo>
                <a:lnTo>
                  <a:pt x="f11" y="f55"/>
                </a:lnTo>
                <a:lnTo>
                  <a:pt x="f3" y="f4"/>
                </a:lnTo>
                <a:close/>
                <a:moveTo>
                  <a:pt x="f37" y="f15"/>
                </a:moveTo>
                <a:lnTo>
                  <a:pt x="f38" y="f67"/>
                </a:lnTo>
                <a:lnTo>
                  <a:pt x="f68" y="f69"/>
                </a:lnTo>
                <a:lnTo>
                  <a:pt x="f70" y="f71"/>
                </a:lnTo>
                <a:lnTo>
                  <a:pt x="f43" y="f12"/>
                </a:lnTo>
                <a:lnTo>
                  <a:pt x="f44" y="f5"/>
                </a:lnTo>
                <a:lnTo>
                  <a:pt x="f43" y="f55"/>
                </a:lnTo>
                <a:lnTo>
                  <a:pt x="f70" y="f72"/>
                </a:lnTo>
                <a:lnTo>
                  <a:pt x="f68" y="f73"/>
                </a:lnTo>
                <a:lnTo>
                  <a:pt x="f38" y="f57"/>
                </a:lnTo>
                <a:lnTo>
                  <a:pt x="f37" y="f74"/>
                </a:lnTo>
                <a:lnTo>
                  <a:pt x="f35" y="f57"/>
                </a:lnTo>
                <a:lnTo>
                  <a:pt x="f75" y="f73"/>
                </a:lnTo>
                <a:lnTo>
                  <a:pt x="f76" y="f72"/>
                </a:lnTo>
                <a:lnTo>
                  <a:pt x="f26" y="f55"/>
                </a:lnTo>
                <a:lnTo>
                  <a:pt x="f23" y="f5"/>
                </a:lnTo>
                <a:lnTo>
                  <a:pt x="f26" y="f12"/>
                </a:lnTo>
                <a:lnTo>
                  <a:pt x="f76" y="f71"/>
                </a:lnTo>
                <a:lnTo>
                  <a:pt x="f75" y="f69"/>
                </a:lnTo>
                <a:lnTo>
                  <a:pt x="f35" y="f67"/>
                </a:lnTo>
                <a:lnTo>
                  <a:pt x="f37" y="f1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3255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	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練習問題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テキスト プレースホルダー 2"/>
          <p:cNvSpPr txBox="1">
            <a:spLocks/>
          </p:cNvSpPr>
          <p:nvPr/>
        </p:nvSpPr>
        <p:spPr>
          <a:xfrm>
            <a:off x="457200" y="1600200"/>
            <a:ext cx="8229600" cy="452913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defPPr marL="342720" marR="0" lvl="0" indent="-342720" algn="l" rtl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  <a:defRPr lang="en-US" sz="2800" b="0" i="0" u="none" strike="noStrike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defPPr>
            <a:lvl1pPr marL="342720" marR="0" lvl="0" indent="-342720" algn="l" defTabSz="914400" rtl="0" eaLnBrk="1" latinLnBrk="0" hangingPunct="1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Font typeface="Arial" pitchFamily="34" charset="0"/>
              <a:buNone/>
              <a:tabLst>
                <a:tab pos="342720" algn="l"/>
                <a:tab pos="448920" algn="l"/>
                <a:tab pos="898200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79" algn="l"/>
                <a:tab pos="4043160" algn="l"/>
                <a:tab pos="4492439" algn="l"/>
                <a:tab pos="4941360" algn="l"/>
                <a:tab pos="5390640" algn="l"/>
                <a:tab pos="5839920" algn="l"/>
                <a:tab pos="6289200" algn="l"/>
                <a:tab pos="6738479" algn="l"/>
                <a:tab pos="7187760" algn="l"/>
                <a:tab pos="7637039" algn="l"/>
                <a:tab pos="8086320" algn="l"/>
                <a:tab pos="8535600" algn="l"/>
                <a:tab pos="8984880" algn="l"/>
              </a:tabLst>
              <a:defRPr kumimoji="1" lang="en-US" sz="2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1pPr>
            <a:lvl2pPr marL="742680" marR="0" lvl="1" indent="-285480" algn="l" defTabSz="914400" rtl="0" eaLnBrk="1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742680" algn="l"/>
                <a:tab pos="898200" algn="l"/>
                <a:tab pos="1347480" algn="l"/>
                <a:tab pos="1796760" algn="l"/>
                <a:tab pos="2246040" algn="l"/>
                <a:tab pos="2694960" algn="l"/>
                <a:tab pos="3144240" algn="l"/>
                <a:tab pos="3593520" algn="l"/>
                <a:tab pos="4042800" algn="l"/>
                <a:tab pos="4492080" algn="l"/>
                <a:tab pos="4941360" algn="l"/>
                <a:tab pos="5390640" algn="l"/>
                <a:tab pos="5839920" algn="l"/>
                <a:tab pos="6289200" algn="l"/>
                <a:tab pos="6738480" algn="l"/>
                <a:tab pos="7187759" algn="l"/>
                <a:tab pos="7637040" algn="l"/>
                <a:tab pos="8086320" algn="l"/>
                <a:tab pos="8535600" algn="l"/>
                <a:tab pos="8984880" algn="l"/>
                <a:tab pos="9434160" algn="l"/>
              </a:tabLst>
              <a:defRPr kumimoji="1" lang="en-US" sz="24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2pPr>
            <a:lvl3pPr marL="1143000" marR="0" lvl="2" indent="-228600" algn="l" defTabSz="914400" rtl="0" eaLnBrk="1" latinLnBrk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•"/>
              <a:tabLst>
                <a:tab pos="1143000" algn="l"/>
                <a:tab pos="1347480" algn="l"/>
                <a:tab pos="1796760" algn="l"/>
                <a:tab pos="2246040" algn="l"/>
                <a:tab pos="2695319" algn="l"/>
                <a:tab pos="3144599" algn="l"/>
                <a:tab pos="3593880" algn="l"/>
                <a:tab pos="4043160" algn="l"/>
                <a:tab pos="4492440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19" algn="l"/>
                <a:tab pos="7637400" algn="l"/>
                <a:tab pos="8086679" algn="l"/>
                <a:tab pos="8535960" algn="l"/>
                <a:tab pos="8985240" algn="l"/>
                <a:tab pos="9434160" algn="l"/>
                <a:tab pos="9883440" algn="l"/>
              </a:tabLst>
              <a:defRPr kumimoji="1" lang="en-US" sz="20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3pPr>
            <a:lvl4pPr marL="1600199" marR="0" lvl="3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–"/>
              <a:tabLst>
                <a:tab pos="160020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59" algn="l"/>
                <a:tab pos="8985240" algn="l"/>
                <a:tab pos="9434160" algn="l"/>
                <a:tab pos="9883440" algn="l"/>
                <a:tab pos="1033272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4pPr>
            <a:lvl5pPr marL="2057400" marR="0" lvl="4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5pPr>
            <a:lvl6pPr marL="2057400" marR="0" lvl="5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6pPr>
            <a:lvl7pPr marL="2057400" marR="0" lvl="6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7pPr>
            <a:lvl8pPr marL="2057400" marR="0" lvl="7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8pPr>
            <a:lvl9pPr marL="2057400" marR="0" lvl="8" indent="-228600" algn="l" defTabSz="914400" rtl="0" eaLnBrk="1" latinLnBrk="0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/>
              <a:buChar char="»"/>
              <a:tabLst>
                <a:tab pos="2057400" algn="l"/>
                <a:tab pos="2246040" algn="l"/>
                <a:tab pos="2695320" algn="l"/>
                <a:tab pos="3144600" algn="l"/>
                <a:tab pos="3593880" algn="l"/>
                <a:tab pos="4043160" algn="l"/>
                <a:tab pos="4492439" algn="l"/>
                <a:tab pos="4941720" algn="l"/>
                <a:tab pos="5391000" algn="l"/>
                <a:tab pos="5840279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59" algn="l"/>
                <a:tab pos="8985240" algn="l"/>
                <a:tab pos="9434160" algn="l"/>
                <a:tab pos="9883440" algn="l"/>
                <a:tab pos="10332719" algn="l"/>
                <a:tab pos="10782000" algn="l"/>
              </a:tabLst>
              <a:defRPr kumimoji="1" lang="en-US" sz="1800" b="0" i="0" u="none" strike="noStrike" kern="1200" baseline="0">
                <a:ln>
                  <a:noFill/>
                </a:ln>
                <a:solidFill>
                  <a:srgbClr val="FFFFFF"/>
                </a:solidFill>
                <a:latin typeface="Arial" pitchFamily="2"/>
                <a:ea typeface="ＭＳ Ｐゴシック" pitchFamily="2"/>
                <a:cs typeface="ＭＳ Ｐゴシック" pitchFamily="2"/>
              </a:defRPr>
            </a:lvl9pPr>
          </a:lstStyle>
          <a:p>
            <a:pPr marL="0" indent="0">
              <a:buClr>
                <a:srgbClr val="A6EF63"/>
              </a:buClr>
              <a:buSzPct val="100000"/>
              <a:defRPr/>
            </a:pPr>
            <a:r>
              <a:rPr lang="ja-JP" altLang="en-US" dirty="0" smtClean="0">
                <a:latin typeface="" pitchFamily="16"/>
              </a:rPr>
              <a:t>問題</a:t>
            </a:r>
            <a:r>
              <a:rPr lang="en-US" altLang="ja-JP" dirty="0" smtClean="0">
                <a:latin typeface="" pitchFamily="16"/>
              </a:rPr>
              <a:t>3</a:t>
            </a:r>
          </a:p>
          <a:p>
            <a:pPr marL="0" lvl="1" indent="0">
              <a:buClr>
                <a:srgbClr val="A6EF63"/>
              </a:buClr>
              <a:buNone/>
              <a:defRPr/>
            </a:pPr>
            <a:r>
              <a:rPr lang="ja-JP" altLang="en-US" dirty="0" smtClean="0">
                <a:latin typeface="" pitchFamily="16"/>
              </a:rPr>
              <a:t>コンポーネント図のコンポ</a:t>
            </a:r>
            <a:r>
              <a:rPr lang="en-US" altLang="ja-JP" dirty="0" smtClean="0">
                <a:latin typeface="" pitchFamily="16"/>
              </a:rPr>
              <a:t>―</a:t>
            </a:r>
            <a:r>
              <a:rPr lang="ja-JP" altLang="en-US" dirty="0" smtClean="0">
                <a:latin typeface="" pitchFamily="16"/>
              </a:rPr>
              <a:t>ネントを説明した文章で正しいものを選択しなさい。</a:t>
            </a:r>
            <a:br>
              <a:rPr lang="ja-JP" altLang="en-US" dirty="0" smtClean="0">
                <a:latin typeface="" pitchFamily="16"/>
              </a:rPr>
            </a:br>
            <a:r>
              <a:rPr lang="ja-JP" altLang="en-US" dirty="0" smtClean="0">
                <a:latin typeface="" pitchFamily="16"/>
              </a:rPr>
              <a:t/>
            </a:r>
            <a:br>
              <a:rPr lang="ja-JP" altLang="en-US" dirty="0" smtClean="0">
                <a:latin typeface="" pitchFamily="16"/>
              </a:rPr>
            </a:br>
            <a:r>
              <a:rPr lang="ja-JP" altLang="en-US" dirty="0" smtClean="0">
                <a:latin typeface="" pitchFamily="16"/>
              </a:rPr>
              <a:t>	①　パッケージの中に書くことができる。</a:t>
            </a:r>
          </a:p>
          <a:p>
            <a:pPr marL="741239" lvl="1" indent="-284040">
              <a:buFont typeface="Times New Roman" pitchFamily="18"/>
              <a:buNone/>
              <a:defRPr/>
            </a:pPr>
            <a:endParaRPr lang="ja-JP" altLang="en-US" sz="1600" dirty="0" smtClean="0">
              <a:latin typeface="" pitchFamily="16"/>
            </a:endParaRPr>
          </a:p>
          <a:p>
            <a:pPr marL="741239" lvl="1" indent="-284040">
              <a:buFont typeface="Times New Roman" pitchFamily="18"/>
              <a:buNone/>
              <a:defRPr/>
            </a:pPr>
            <a:r>
              <a:rPr lang="ja-JP" altLang="en-US" dirty="0" smtClean="0">
                <a:latin typeface="" pitchFamily="16"/>
              </a:rPr>
              <a:t>	②　クラスの中に書くことができる。</a:t>
            </a:r>
          </a:p>
          <a:p>
            <a:pPr marL="741239" lvl="1" indent="-284040">
              <a:buFont typeface="Times New Roman" pitchFamily="18"/>
              <a:buNone/>
              <a:defRPr/>
            </a:pPr>
            <a:endParaRPr lang="ja-JP" altLang="en-US" sz="1600" dirty="0" smtClean="0">
              <a:latin typeface="" pitchFamily="16"/>
            </a:endParaRPr>
          </a:p>
          <a:p>
            <a:pPr marL="741239" lvl="1" indent="-284040">
              <a:buFont typeface="Times New Roman" pitchFamily="18"/>
              <a:buNone/>
              <a:defRPr/>
            </a:pPr>
            <a:r>
              <a:rPr lang="ja-JP" altLang="en-US" dirty="0" smtClean="0">
                <a:latin typeface="" pitchFamily="16"/>
              </a:rPr>
              <a:t>	③　オブジェクトの中に書くことができる。</a:t>
            </a:r>
          </a:p>
          <a:p>
            <a:pPr marL="741239" lvl="1" indent="-284040">
              <a:buFont typeface="Times New Roman" pitchFamily="18"/>
              <a:buNone/>
              <a:defRPr/>
            </a:pPr>
            <a:r>
              <a:rPr lang="ja-JP" altLang="en-US" dirty="0" smtClean="0">
                <a:latin typeface="" pitchFamily="16"/>
              </a:rPr>
              <a:t/>
            </a:r>
            <a:br>
              <a:rPr lang="ja-JP" altLang="en-US" dirty="0" smtClean="0">
                <a:latin typeface="" pitchFamily="16"/>
              </a:rPr>
            </a:br>
            <a:r>
              <a:rPr lang="ja-JP" altLang="en-US" dirty="0" smtClean="0">
                <a:latin typeface="" pitchFamily="16"/>
              </a:rPr>
              <a:t>④　アクティビティの中に書くことができる。</a:t>
            </a:r>
          </a:p>
        </p:txBody>
      </p:sp>
      <p:sp>
        <p:nvSpPr>
          <p:cNvPr id="6" name="フリーフォーム 5"/>
          <p:cNvSpPr/>
          <p:nvPr/>
        </p:nvSpPr>
        <p:spPr>
          <a:xfrm>
            <a:off x="1082675" y="3035300"/>
            <a:ext cx="717550" cy="787400"/>
          </a:xfrm>
          <a:custGeom>
            <a:avLst/>
            <a:gdLst>
              <a:gd name="f0" fmla="val 0"/>
              <a:gd name="f1" fmla="val 707"/>
              <a:gd name="f2" fmla="val 799"/>
              <a:gd name="f3" fmla="val 637"/>
              <a:gd name="f4" fmla="val 408"/>
              <a:gd name="f5" fmla="val 402"/>
              <a:gd name="f6" fmla="val 631"/>
              <a:gd name="f7" fmla="val 626"/>
              <a:gd name="f8" fmla="val 620"/>
              <a:gd name="f9" fmla="val 396"/>
              <a:gd name="f10" fmla="val 390"/>
              <a:gd name="f11" fmla="val 678"/>
              <a:gd name="f12" fmla="val 354"/>
              <a:gd name="f13" fmla="val 702"/>
              <a:gd name="f14" fmla="val 306"/>
              <a:gd name="f15" fmla="val 252"/>
              <a:gd name="f16" fmla="val 684"/>
              <a:gd name="f17" fmla="val 198"/>
              <a:gd name="f18" fmla="val 655"/>
              <a:gd name="f19" fmla="val 156"/>
              <a:gd name="f20" fmla="val 608"/>
              <a:gd name="f21" fmla="val 132"/>
              <a:gd name="f22" fmla="val 555"/>
              <a:gd name="f23" fmla="val 503"/>
              <a:gd name="f24" fmla="val 150"/>
              <a:gd name="f25" fmla="val 497"/>
              <a:gd name="f26" fmla="val 491"/>
              <a:gd name="f27" fmla="val 162"/>
              <a:gd name="f28" fmla="val 144"/>
              <a:gd name="f29" fmla="val 479"/>
              <a:gd name="f30" fmla="val 96"/>
              <a:gd name="f31" fmla="val 462"/>
              <a:gd name="f32" fmla="val 60"/>
              <a:gd name="f33" fmla="val 433"/>
              <a:gd name="f34" fmla="val 30"/>
              <a:gd name="f35" fmla="val 398"/>
              <a:gd name="f36" fmla="val 6"/>
              <a:gd name="f37" fmla="val 357"/>
              <a:gd name="f38" fmla="val 310"/>
              <a:gd name="f39" fmla="val 275"/>
              <a:gd name="f40" fmla="val 245"/>
              <a:gd name="f41" fmla="val 228"/>
              <a:gd name="f42" fmla="val 222"/>
              <a:gd name="f43" fmla="val 216"/>
              <a:gd name="f44" fmla="val 210"/>
              <a:gd name="f45" fmla="val 205"/>
              <a:gd name="f46" fmla="val 152"/>
              <a:gd name="f47" fmla="val 99"/>
              <a:gd name="f48" fmla="val 52"/>
              <a:gd name="f49" fmla="val 23"/>
              <a:gd name="f50" fmla="val 29"/>
              <a:gd name="f51" fmla="val 70"/>
              <a:gd name="f52" fmla="val 76"/>
              <a:gd name="f53" fmla="val 82"/>
              <a:gd name="f54" fmla="val 88"/>
              <a:gd name="f55" fmla="val 444"/>
              <a:gd name="f56" fmla="val 493"/>
              <a:gd name="f57" fmla="val 541"/>
              <a:gd name="f58" fmla="val 595"/>
              <a:gd name="f59" fmla="val 661"/>
              <a:gd name="f60" fmla="val 667"/>
              <a:gd name="f61" fmla="val 649"/>
              <a:gd name="f62" fmla="val 643"/>
              <a:gd name="f63" fmla="val 703"/>
              <a:gd name="f64" fmla="val 739"/>
              <a:gd name="f65" fmla="val 769"/>
              <a:gd name="f66" fmla="val 793"/>
              <a:gd name="f67" fmla="val 258"/>
              <a:gd name="f68" fmla="val 269"/>
              <a:gd name="f69" fmla="val 282"/>
              <a:gd name="f70" fmla="val 234"/>
              <a:gd name="f71" fmla="val 312"/>
              <a:gd name="f72" fmla="val 487"/>
              <a:gd name="f73" fmla="val 517"/>
              <a:gd name="f74" fmla="val 547"/>
              <a:gd name="f75" fmla="val 438"/>
              <a:gd name="f76" fmla="val 47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07" h="799">
                <a:moveTo>
                  <a:pt x="f3" y="f4"/>
                </a:moveTo>
                <a:lnTo>
                  <a:pt x="f3" y="f5"/>
                </a:lnTo>
                <a:lnTo>
                  <a:pt x="f6" y="f5"/>
                </a:lnTo>
                <a:lnTo>
                  <a:pt x="f7" y="f5"/>
                </a:lnTo>
                <a:lnTo>
                  <a:pt x="f8" y="f9"/>
                </a:lnTo>
                <a:lnTo>
                  <a:pt x="f7" y="f9"/>
                </a:lnTo>
                <a:lnTo>
                  <a:pt x="f6" y="f9"/>
                </a:lnTo>
                <a:lnTo>
                  <a:pt x="f3" y="f9"/>
                </a:lnTo>
                <a:lnTo>
                  <a:pt x="f3" y="f10"/>
                </a:lnTo>
                <a:lnTo>
                  <a:pt x="f11" y="f12"/>
                </a:lnTo>
                <a:lnTo>
                  <a:pt x="f13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4"/>
                </a:lnTo>
                <a:lnTo>
                  <a:pt x="f25" y="f19"/>
                </a:lnTo>
                <a:lnTo>
                  <a:pt x="f26" y="f19"/>
                </a:lnTo>
                <a:lnTo>
                  <a:pt x="f26" y="f27"/>
                </a:lnTo>
                <a:lnTo>
                  <a:pt x="f26" y="f19"/>
                </a:lnTo>
                <a:lnTo>
                  <a:pt x="f26" y="f24"/>
                </a:lnTo>
                <a:lnTo>
                  <a:pt x="f26" y="f24"/>
                </a:lnTo>
                <a:lnTo>
                  <a:pt x="f26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0"/>
                </a:lnTo>
                <a:lnTo>
                  <a:pt x="f38" y="f36"/>
                </a:lnTo>
                <a:lnTo>
                  <a:pt x="f39" y="f34"/>
                </a:lnTo>
                <a:lnTo>
                  <a:pt x="f40" y="f32"/>
                </a:lnTo>
                <a:lnTo>
                  <a:pt x="f41" y="f30"/>
                </a:lnTo>
                <a:lnTo>
                  <a:pt x="f42" y="f28"/>
                </a:lnTo>
                <a:lnTo>
                  <a:pt x="f42" y="f24"/>
                </a:lnTo>
                <a:lnTo>
                  <a:pt x="f42" y="f24"/>
                </a:lnTo>
                <a:lnTo>
                  <a:pt x="f42" y="f19"/>
                </a:lnTo>
                <a:lnTo>
                  <a:pt x="f42" y="f27"/>
                </a:lnTo>
                <a:lnTo>
                  <a:pt x="f43" y="f19"/>
                </a:lnTo>
                <a:lnTo>
                  <a:pt x="f44" y="f19"/>
                </a:lnTo>
                <a:lnTo>
                  <a:pt x="f45" y="f24"/>
                </a:lnTo>
                <a:lnTo>
                  <a:pt x="f45" y="f24"/>
                </a:lnTo>
                <a:lnTo>
                  <a:pt x="f46" y="f21"/>
                </a:lnTo>
                <a:lnTo>
                  <a:pt x="f47" y="f21"/>
                </a:lnTo>
                <a:lnTo>
                  <a:pt x="f48" y="f19"/>
                </a:lnTo>
                <a:lnTo>
                  <a:pt x="f49" y="f17"/>
                </a:lnTo>
                <a:lnTo>
                  <a:pt x="f0" y="f15"/>
                </a:lnTo>
                <a:lnTo>
                  <a:pt x="f36" y="f14"/>
                </a:lnTo>
                <a:lnTo>
                  <a:pt x="f50" y="f12"/>
                </a:lnTo>
                <a:lnTo>
                  <a:pt x="f51" y="f10"/>
                </a:lnTo>
                <a:lnTo>
                  <a:pt x="f51" y="f9"/>
                </a:lnTo>
                <a:lnTo>
                  <a:pt x="f52" y="f9"/>
                </a:lnTo>
                <a:lnTo>
                  <a:pt x="f53" y="f9"/>
                </a:lnTo>
                <a:lnTo>
                  <a:pt x="f54" y="f9"/>
                </a:lnTo>
                <a:lnTo>
                  <a:pt x="f53" y="f5"/>
                </a:lnTo>
                <a:lnTo>
                  <a:pt x="f52" y="f5"/>
                </a:lnTo>
                <a:lnTo>
                  <a:pt x="f51" y="f5"/>
                </a:lnTo>
                <a:lnTo>
                  <a:pt x="f51" y="f4"/>
                </a:lnTo>
                <a:lnTo>
                  <a:pt x="f50" y="f55"/>
                </a:lnTo>
                <a:lnTo>
                  <a:pt x="f36" y="f56"/>
                </a:lnTo>
                <a:lnTo>
                  <a:pt x="f0" y="f57"/>
                </a:lnTo>
                <a:lnTo>
                  <a:pt x="f49" y="f58"/>
                </a:lnTo>
                <a:lnTo>
                  <a:pt x="f48" y="f3"/>
                </a:lnTo>
                <a:lnTo>
                  <a:pt x="f47" y="f59"/>
                </a:lnTo>
                <a:lnTo>
                  <a:pt x="f46" y="f60"/>
                </a:lnTo>
                <a:lnTo>
                  <a:pt x="f45" y="f61"/>
                </a:lnTo>
                <a:lnTo>
                  <a:pt x="f45" y="f62"/>
                </a:lnTo>
                <a:lnTo>
                  <a:pt x="f44" y="f62"/>
                </a:lnTo>
                <a:lnTo>
                  <a:pt x="f43" y="f62"/>
                </a:lnTo>
                <a:lnTo>
                  <a:pt x="f42" y="f3"/>
                </a:lnTo>
                <a:lnTo>
                  <a:pt x="f42" y="f62"/>
                </a:lnTo>
                <a:lnTo>
                  <a:pt x="f42" y="f61"/>
                </a:lnTo>
                <a:lnTo>
                  <a:pt x="f42" y="f61"/>
                </a:lnTo>
                <a:lnTo>
                  <a:pt x="f42" y="f18"/>
                </a:lnTo>
                <a:lnTo>
                  <a:pt x="f41" y="f63"/>
                </a:lnTo>
                <a:lnTo>
                  <a:pt x="f40" y="f64"/>
                </a:lnTo>
                <a:lnTo>
                  <a:pt x="f39" y="f65"/>
                </a:lnTo>
                <a:lnTo>
                  <a:pt x="f38" y="f66"/>
                </a:lnTo>
                <a:lnTo>
                  <a:pt x="f37" y="f2"/>
                </a:lnTo>
                <a:lnTo>
                  <a:pt x="f35" y="f66"/>
                </a:lnTo>
                <a:lnTo>
                  <a:pt x="f33" y="f65"/>
                </a:lnTo>
                <a:lnTo>
                  <a:pt x="f31" y="f64"/>
                </a:lnTo>
                <a:lnTo>
                  <a:pt x="f29" y="f63"/>
                </a:lnTo>
                <a:lnTo>
                  <a:pt x="f26" y="f18"/>
                </a:lnTo>
                <a:lnTo>
                  <a:pt x="f26" y="f61"/>
                </a:lnTo>
                <a:lnTo>
                  <a:pt x="f26" y="f61"/>
                </a:lnTo>
                <a:lnTo>
                  <a:pt x="f26" y="f62"/>
                </a:lnTo>
                <a:lnTo>
                  <a:pt x="f26" y="f3"/>
                </a:lnTo>
                <a:lnTo>
                  <a:pt x="f26" y="f62"/>
                </a:lnTo>
                <a:lnTo>
                  <a:pt x="f25" y="f62"/>
                </a:lnTo>
                <a:lnTo>
                  <a:pt x="f25" y="f62"/>
                </a:lnTo>
                <a:lnTo>
                  <a:pt x="f23" y="f61"/>
                </a:lnTo>
                <a:lnTo>
                  <a:pt x="f22" y="f60"/>
                </a:lnTo>
                <a:lnTo>
                  <a:pt x="f20" y="f59"/>
                </a:lnTo>
                <a:lnTo>
                  <a:pt x="f18" y="f3"/>
                </a:lnTo>
                <a:lnTo>
                  <a:pt x="f16" y="f58"/>
                </a:lnTo>
                <a:lnTo>
                  <a:pt x="f1" y="f57"/>
                </a:lnTo>
                <a:lnTo>
                  <a:pt x="f13" y="f56"/>
                </a:lnTo>
                <a:lnTo>
                  <a:pt x="f11" y="f55"/>
                </a:lnTo>
                <a:lnTo>
                  <a:pt x="f3" y="f4"/>
                </a:lnTo>
                <a:close/>
                <a:moveTo>
                  <a:pt x="f37" y="f15"/>
                </a:moveTo>
                <a:lnTo>
                  <a:pt x="f38" y="f67"/>
                </a:lnTo>
                <a:lnTo>
                  <a:pt x="f68" y="f69"/>
                </a:lnTo>
                <a:lnTo>
                  <a:pt x="f70" y="f71"/>
                </a:lnTo>
                <a:lnTo>
                  <a:pt x="f43" y="f12"/>
                </a:lnTo>
                <a:lnTo>
                  <a:pt x="f44" y="f5"/>
                </a:lnTo>
                <a:lnTo>
                  <a:pt x="f43" y="f55"/>
                </a:lnTo>
                <a:lnTo>
                  <a:pt x="f70" y="f72"/>
                </a:lnTo>
                <a:lnTo>
                  <a:pt x="f68" y="f73"/>
                </a:lnTo>
                <a:lnTo>
                  <a:pt x="f38" y="f57"/>
                </a:lnTo>
                <a:lnTo>
                  <a:pt x="f37" y="f74"/>
                </a:lnTo>
                <a:lnTo>
                  <a:pt x="f35" y="f57"/>
                </a:lnTo>
                <a:lnTo>
                  <a:pt x="f75" y="f73"/>
                </a:lnTo>
                <a:lnTo>
                  <a:pt x="f76" y="f72"/>
                </a:lnTo>
                <a:lnTo>
                  <a:pt x="f26" y="f55"/>
                </a:lnTo>
                <a:lnTo>
                  <a:pt x="f23" y="f5"/>
                </a:lnTo>
                <a:lnTo>
                  <a:pt x="f26" y="f12"/>
                </a:lnTo>
                <a:lnTo>
                  <a:pt x="f76" y="f71"/>
                </a:lnTo>
                <a:lnTo>
                  <a:pt x="f75" y="f69"/>
                </a:lnTo>
                <a:lnTo>
                  <a:pt x="f35" y="f67"/>
                </a:lnTo>
                <a:lnTo>
                  <a:pt x="f37" y="f1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510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	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練習問題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テキスト プレースホルダー 2"/>
          <p:cNvSpPr txBox="1">
            <a:spLocks/>
          </p:cNvSpPr>
          <p:nvPr/>
        </p:nvSpPr>
        <p:spPr>
          <a:xfrm>
            <a:off x="457200" y="1600200"/>
            <a:ext cx="8229600" cy="4295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800" kern="1200">
                <a:solidFill>
                  <a:srgbClr val="FFFFF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indent="0">
              <a:buClr>
                <a:srgbClr val="A6EF63"/>
              </a:buClr>
              <a:buNone/>
            </a:pPr>
            <a:r>
              <a:rPr lang="ja-JP" altLang="en-US" dirty="0" smtClean="0"/>
              <a:t>問題</a:t>
            </a:r>
            <a:r>
              <a:rPr lang="en-US" altLang="ja-JP" dirty="0" smtClean="0"/>
              <a:t>4</a:t>
            </a:r>
          </a:p>
          <a:p>
            <a:pPr marL="0" lvl="1" indent="0">
              <a:spcBef>
                <a:spcPts val="600"/>
              </a:spcBef>
              <a:buClr>
                <a:srgbClr val="A6EF63"/>
              </a:buClr>
              <a:buNone/>
            </a:pPr>
            <a:r>
              <a:rPr lang="ja-JP" altLang="en-US" sz="2400" dirty="0" smtClean="0">
                <a:solidFill>
                  <a:srgbClr val="FFFFFF"/>
                </a:solidFill>
              </a:rPr>
              <a:t>コンポーネントの提供インタフェースとして正しいもの</a:t>
            </a:r>
            <a:r>
              <a:rPr lang="ja-JP" altLang="en-US" sz="2400" dirty="0" smtClean="0">
                <a:solidFill>
                  <a:srgbClr val="FFFFFF"/>
                </a:solidFill>
              </a:rPr>
              <a:t>を　　　　　選択</a:t>
            </a:r>
            <a:r>
              <a:rPr lang="ja-JP" altLang="en-US" sz="2400" dirty="0" smtClean="0">
                <a:solidFill>
                  <a:srgbClr val="FFFFFF"/>
                </a:solidFill>
              </a:rPr>
              <a:t>しなさい。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①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②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③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④</a:t>
            </a:r>
          </a:p>
        </p:txBody>
      </p:sp>
      <p:sp>
        <p:nvSpPr>
          <p:cNvPr id="6" name="直線コネクタ 5"/>
          <p:cNvSpPr/>
          <p:nvPr/>
        </p:nvSpPr>
        <p:spPr>
          <a:xfrm>
            <a:off x="2627313" y="3419475"/>
            <a:ext cx="1260475" cy="1588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7" name="直線コネクタ 6"/>
          <p:cNvSpPr/>
          <p:nvPr/>
        </p:nvSpPr>
        <p:spPr>
          <a:xfrm>
            <a:off x="2627313" y="4140200"/>
            <a:ext cx="1260475" cy="1588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8" name="直線コネクタ 7"/>
          <p:cNvSpPr/>
          <p:nvPr/>
        </p:nvSpPr>
        <p:spPr>
          <a:xfrm>
            <a:off x="2703513" y="4859338"/>
            <a:ext cx="1182687" cy="1587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2159000" y="3168650"/>
            <a:ext cx="466725" cy="49053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0" name="フリーフォーム 9"/>
          <p:cNvSpPr/>
          <p:nvPr/>
        </p:nvSpPr>
        <p:spPr>
          <a:xfrm>
            <a:off x="2265363" y="3951288"/>
            <a:ext cx="360362" cy="360362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1" name="フリーフォーム 10"/>
          <p:cNvSpPr/>
          <p:nvPr/>
        </p:nvSpPr>
        <p:spPr>
          <a:xfrm>
            <a:off x="2195513" y="4679950"/>
            <a:ext cx="539750" cy="36036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7" y="f5"/>
                </a:move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lnTo>
                  <a:pt x="f7" y="f5"/>
                </a:lnTo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2" name="フリーフォーム 11"/>
          <p:cNvSpPr/>
          <p:nvPr/>
        </p:nvSpPr>
        <p:spPr>
          <a:xfrm>
            <a:off x="2266950" y="5368925"/>
            <a:ext cx="720725" cy="42703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00"/>
              <a:gd name="f8" fmla="+- 0 0 0"/>
              <a:gd name="f9" fmla="*/ f3 1 21600"/>
              <a:gd name="f10" fmla="*/ f4 1 21600"/>
              <a:gd name="f11" fmla="*/ f8 f0 1"/>
              <a:gd name="f12" fmla="*/ 5400 f9 1"/>
              <a:gd name="f13" fmla="*/ 16200 f9 1"/>
              <a:gd name="f14" fmla="*/ 16200 f10 1"/>
              <a:gd name="f15" fmla="*/ 5400 f10 1"/>
              <a:gd name="f16" fmla="*/ 10800 f9 1"/>
              <a:gd name="f17" fmla="*/ 0 f10 1"/>
              <a:gd name="f18" fmla="*/ f11 1 f2"/>
              <a:gd name="f19" fmla="*/ 0 f9 1"/>
              <a:gd name="f20" fmla="*/ 10800 f10 1"/>
              <a:gd name="f21" fmla="*/ 21600 f10 1"/>
              <a:gd name="f22" fmla="*/ 21600 f9 1"/>
              <a:gd name="f23" fmla="+- f18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16" y="f17"/>
              </a:cxn>
              <a:cxn ang="f23">
                <a:pos x="f19" y="f20"/>
              </a:cxn>
              <a:cxn ang="f23">
                <a:pos x="f16" y="f21"/>
              </a:cxn>
              <a:cxn ang="f23">
                <a:pos x="f22" y="f20"/>
              </a:cxn>
            </a:cxnLst>
            <a:rect l="f12" t="f15" r="f13" b="f14"/>
            <a:pathLst>
              <a:path w="21600" h="21600">
                <a:moveTo>
                  <a:pt x="f7" y="f5"/>
                </a:moveTo>
                <a:lnTo>
                  <a:pt x="f6" y="f7"/>
                </a:lnTo>
                <a:lnTo>
                  <a:pt x="f7" y="f6"/>
                </a:lnTo>
                <a:lnTo>
                  <a:pt x="f5" y="f7"/>
                </a:lnTo>
                <a:lnTo>
                  <a:pt x="f7" y="f5"/>
                </a:lnTo>
                <a:close/>
              </a:path>
            </a:pathLst>
          </a:cu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直線コネクタ 14"/>
          <p:cNvSpPr/>
          <p:nvPr/>
        </p:nvSpPr>
        <p:spPr>
          <a:xfrm>
            <a:off x="2627313" y="5365750"/>
            <a:ext cx="1587" cy="430213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1258888" y="3760788"/>
            <a:ext cx="717550" cy="787400"/>
          </a:xfrm>
          <a:custGeom>
            <a:avLst/>
            <a:gdLst>
              <a:gd name="f0" fmla="val 0"/>
              <a:gd name="f1" fmla="val 707"/>
              <a:gd name="f2" fmla="val 799"/>
              <a:gd name="f3" fmla="val 637"/>
              <a:gd name="f4" fmla="val 408"/>
              <a:gd name="f5" fmla="val 402"/>
              <a:gd name="f6" fmla="val 631"/>
              <a:gd name="f7" fmla="val 626"/>
              <a:gd name="f8" fmla="val 620"/>
              <a:gd name="f9" fmla="val 396"/>
              <a:gd name="f10" fmla="val 390"/>
              <a:gd name="f11" fmla="val 678"/>
              <a:gd name="f12" fmla="val 354"/>
              <a:gd name="f13" fmla="val 702"/>
              <a:gd name="f14" fmla="val 306"/>
              <a:gd name="f15" fmla="val 252"/>
              <a:gd name="f16" fmla="val 684"/>
              <a:gd name="f17" fmla="val 198"/>
              <a:gd name="f18" fmla="val 655"/>
              <a:gd name="f19" fmla="val 156"/>
              <a:gd name="f20" fmla="val 608"/>
              <a:gd name="f21" fmla="val 132"/>
              <a:gd name="f22" fmla="val 555"/>
              <a:gd name="f23" fmla="val 503"/>
              <a:gd name="f24" fmla="val 150"/>
              <a:gd name="f25" fmla="val 497"/>
              <a:gd name="f26" fmla="val 491"/>
              <a:gd name="f27" fmla="val 162"/>
              <a:gd name="f28" fmla="val 144"/>
              <a:gd name="f29" fmla="val 479"/>
              <a:gd name="f30" fmla="val 96"/>
              <a:gd name="f31" fmla="val 462"/>
              <a:gd name="f32" fmla="val 60"/>
              <a:gd name="f33" fmla="val 433"/>
              <a:gd name="f34" fmla="val 30"/>
              <a:gd name="f35" fmla="val 398"/>
              <a:gd name="f36" fmla="val 6"/>
              <a:gd name="f37" fmla="val 357"/>
              <a:gd name="f38" fmla="val 310"/>
              <a:gd name="f39" fmla="val 275"/>
              <a:gd name="f40" fmla="val 245"/>
              <a:gd name="f41" fmla="val 228"/>
              <a:gd name="f42" fmla="val 222"/>
              <a:gd name="f43" fmla="val 216"/>
              <a:gd name="f44" fmla="val 210"/>
              <a:gd name="f45" fmla="val 205"/>
              <a:gd name="f46" fmla="val 152"/>
              <a:gd name="f47" fmla="val 99"/>
              <a:gd name="f48" fmla="val 52"/>
              <a:gd name="f49" fmla="val 23"/>
              <a:gd name="f50" fmla="val 29"/>
              <a:gd name="f51" fmla="val 70"/>
              <a:gd name="f52" fmla="val 76"/>
              <a:gd name="f53" fmla="val 82"/>
              <a:gd name="f54" fmla="val 88"/>
              <a:gd name="f55" fmla="val 444"/>
              <a:gd name="f56" fmla="val 493"/>
              <a:gd name="f57" fmla="val 541"/>
              <a:gd name="f58" fmla="val 595"/>
              <a:gd name="f59" fmla="val 661"/>
              <a:gd name="f60" fmla="val 667"/>
              <a:gd name="f61" fmla="val 649"/>
              <a:gd name="f62" fmla="val 643"/>
              <a:gd name="f63" fmla="val 703"/>
              <a:gd name="f64" fmla="val 739"/>
              <a:gd name="f65" fmla="val 769"/>
              <a:gd name="f66" fmla="val 793"/>
              <a:gd name="f67" fmla="val 258"/>
              <a:gd name="f68" fmla="val 269"/>
              <a:gd name="f69" fmla="val 282"/>
              <a:gd name="f70" fmla="val 234"/>
              <a:gd name="f71" fmla="val 312"/>
              <a:gd name="f72" fmla="val 487"/>
              <a:gd name="f73" fmla="val 517"/>
              <a:gd name="f74" fmla="val 547"/>
              <a:gd name="f75" fmla="val 438"/>
              <a:gd name="f76" fmla="val 47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07" h="799">
                <a:moveTo>
                  <a:pt x="f3" y="f4"/>
                </a:moveTo>
                <a:lnTo>
                  <a:pt x="f3" y="f5"/>
                </a:lnTo>
                <a:lnTo>
                  <a:pt x="f6" y="f5"/>
                </a:lnTo>
                <a:lnTo>
                  <a:pt x="f7" y="f5"/>
                </a:lnTo>
                <a:lnTo>
                  <a:pt x="f8" y="f9"/>
                </a:lnTo>
                <a:lnTo>
                  <a:pt x="f7" y="f9"/>
                </a:lnTo>
                <a:lnTo>
                  <a:pt x="f6" y="f9"/>
                </a:lnTo>
                <a:lnTo>
                  <a:pt x="f3" y="f9"/>
                </a:lnTo>
                <a:lnTo>
                  <a:pt x="f3" y="f10"/>
                </a:lnTo>
                <a:lnTo>
                  <a:pt x="f11" y="f12"/>
                </a:lnTo>
                <a:lnTo>
                  <a:pt x="f13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4"/>
                </a:lnTo>
                <a:lnTo>
                  <a:pt x="f25" y="f19"/>
                </a:lnTo>
                <a:lnTo>
                  <a:pt x="f26" y="f19"/>
                </a:lnTo>
                <a:lnTo>
                  <a:pt x="f26" y="f27"/>
                </a:lnTo>
                <a:lnTo>
                  <a:pt x="f26" y="f19"/>
                </a:lnTo>
                <a:lnTo>
                  <a:pt x="f26" y="f24"/>
                </a:lnTo>
                <a:lnTo>
                  <a:pt x="f26" y="f24"/>
                </a:lnTo>
                <a:lnTo>
                  <a:pt x="f26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0"/>
                </a:lnTo>
                <a:lnTo>
                  <a:pt x="f38" y="f36"/>
                </a:lnTo>
                <a:lnTo>
                  <a:pt x="f39" y="f34"/>
                </a:lnTo>
                <a:lnTo>
                  <a:pt x="f40" y="f32"/>
                </a:lnTo>
                <a:lnTo>
                  <a:pt x="f41" y="f30"/>
                </a:lnTo>
                <a:lnTo>
                  <a:pt x="f42" y="f28"/>
                </a:lnTo>
                <a:lnTo>
                  <a:pt x="f42" y="f24"/>
                </a:lnTo>
                <a:lnTo>
                  <a:pt x="f42" y="f24"/>
                </a:lnTo>
                <a:lnTo>
                  <a:pt x="f42" y="f19"/>
                </a:lnTo>
                <a:lnTo>
                  <a:pt x="f42" y="f27"/>
                </a:lnTo>
                <a:lnTo>
                  <a:pt x="f43" y="f19"/>
                </a:lnTo>
                <a:lnTo>
                  <a:pt x="f44" y="f19"/>
                </a:lnTo>
                <a:lnTo>
                  <a:pt x="f45" y="f24"/>
                </a:lnTo>
                <a:lnTo>
                  <a:pt x="f45" y="f24"/>
                </a:lnTo>
                <a:lnTo>
                  <a:pt x="f46" y="f21"/>
                </a:lnTo>
                <a:lnTo>
                  <a:pt x="f47" y="f21"/>
                </a:lnTo>
                <a:lnTo>
                  <a:pt x="f48" y="f19"/>
                </a:lnTo>
                <a:lnTo>
                  <a:pt x="f49" y="f17"/>
                </a:lnTo>
                <a:lnTo>
                  <a:pt x="f0" y="f15"/>
                </a:lnTo>
                <a:lnTo>
                  <a:pt x="f36" y="f14"/>
                </a:lnTo>
                <a:lnTo>
                  <a:pt x="f50" y="f12"/>
                </a:lnTo>
                <a:lnTo>
                  <a:pt x="f51" y="f10"/>
                </a:lnTo>
                <a:lnTo>
                  <a:pt x="f51" y="f9"/>
                </a:lnTo>
                <a:lnTo>
                  <a:pt x="f52" y="f9"/>
                </a:lnTo>
                <a:lnTo>
                  <a:pt x="f53" y="f9"/>
                </a:lnTo>
                <a:lnTo>
                  <a:pt x="f54" y="f9"/>
                </a:lnTo>
                <a:lnTo>
                  <a:pt x="f53" y="f5"/>
                </a:lnTo>
                <a:lnTo>
                  <a:pt x="f52" y="f5"/>
                </a:lnTo>
                <a:lnTo>
                  <a:pt x="f51" y="f5"/>
                </a:lnTo>
                <a:lnTo>
                  <a:pt x="f51" y="f4"/>
                </a:lnTo>
                <a:lnTo>
                  <a:pt x="f50" y="f55"/>
                </a:lnTo>
                <a:lnTo>
                  <a:pt x="f36" y="f56"/>
                </a:lnTo>
                <a:lnTo>
                  <a:pt x="f0" y="f57"/>
                </a:lnTo>
                <a:lnTo>
                  <a:pt x="f49" y="f58"/>
                </a:lnTo>
                <a:lnTo>
                  <a:pt x="f48" y="f3"/>
                </a:lnTo>
                <a:lnTo>
                  <a:pt x="f47" y="f59"/>
                </a:lnTo>
                <a:lnTo>
                  <a:pt x="f46" y="f60"/>
                </a:lnTo>
                <a:lnTo>
                  <a:pt x="f45" y="f61"/>
                </a:lnTo>
                <a:lnTo>
                  <a:pt x="f45" y="f62"/>
                </a:lnTo>
                <a:lnTo>
                  <a:pt x="f44" y="f62"/>
                </a:lnTo>
                <a:lnTo>
                  <a:pt x="f43" y="f62"/>
                </a:lnTo>
                <a:lnTo>
                  <a:pt x="f42" y="f3"/>
                </a:lnTo>
                <a:lnTo>
                  <a:pt x="f42" y="f62"/>
                </a:lnTo>
                <a:lnTo>
                  <a:pt x="f42" y="f61"/>
                </a:lnTo>
                <a:lnTo>
                  <a:pt x="f42" y="f61"/>
                </a:lnTo>
                <a:lnTo>
                  <a:pt x="f42" y="f18"/>
                </a:lnTo>
                <a:lnTo>
                  <a:pt x="f41" y="f63"/>
                </a:lnTo>
                <a:lnTo>
                  <a:pt x="f40" y="f64"/>
                </a:lnTo>
                <a:lnTo>
                  <a:pt x="f39" y="f65"/>
                </a:lnTo>
                <a:lnTo>
                  <a:pt x="f38" y="f66"/>
                </a:lnTo>
                <a:lnTo>
                  <a:pt x="f37" y="f2"/>
                </a:lnTo>
                <a:lnTo>
                  <a:pt x="f35" y="f66"/>
                </a:lnTo>
                <a:lnTo>
                  <a:pt x="f33" y="f65"/>
                </a:lnTo>
                <a:lnTo>
                  <a:pt x="f31" y="f64"/>
                </a:lnTo>
                <a:lnTo>
                  <a:pt x="f29" y="f63"/>
                </a:lnTo>
                <a:lnTo>
                  <a:pt x="f26" y="f18"/>
                </a:lnTo>
                <a:lnTo>
                  <a:pt x="f26" y="f61"/>
                </a:lnTo>
                <a:lnTo>
                  <a:pt x="f26" y="f61"/>
                </a:lnTo>
                <a:lnTo>
                  <a:pt x="f26" y="f62"/>
                </a:lnTo>
                <a:lnTo>
                  <a:pt x="f26" y="f3"/>
                </a:lnTo>
                <a:lnTo>
                  <a:pt x="f26" y="f62"/>
                </a:lnTo>
                <a:lnTo>
                  <a:pt x="f25" y="f62"/>
                </a:lnTo>
                <a:lnTo>
                  <a:pt x="f25" y="f62"/>
                </a:lnTo>
                <a:lnTo>
                  <a:pt x="f23" y="f61"/>
                </a:lnTo>
                <a:lnTo>
                  <a:pt x="f22" y="f60"/>
                </a:lnTo>
                <a:lnTo>
                  <a:pt x="f20" y="f59"/>
                </a:lnTo>
                <a:lnTo>
                  <a:pt x="f18" y="f3"/>
                </a:lnTo>
                <a:lnTo>
                  <a:pt x="f16" y="f58"/>
                </a:lnTo>
                <a:lnTo>
                  <a:pt x="f1" y="f57"/>
                </a:lnTo>
                <a:lnTo>
                  <a:pt x="f13" y="f56"/>
                </a:lnTo>
                <a:lnTo>
                  <a:pt x="f11" y="f55"/>
                </a:lnTo>
                <a:lnTo>
                  <a:pt x="f3" y="f4"/>
                </a:lnTo>
                <a:close/>
                <a:moveTo>
                  <a:pt x="f37" y="f15"/>
                </a:moveTo>
                <a:lnTo>
                  <a:pt x="f38" y="f67"/>
                </a:lnTo>
                <a:lnTo>
                  <a:pt x="f68" y="f69"/>
                </a:lnTo>
                <a:lnTo>
                  <a:pt x="f70" y="f71"/>
                </a:lnTo>
                <a:lnTo>
                  <a:pt x="f43" y="f12"/>
                </a:lnTo>
                <a:lnTo>
                  <a:pt x="f44" y="f5"/>
                </a:lnTo>
                <a:lnTo>
                  <a:pt x="f43" y="f55"/>
                </a:lnTo>
                <a:lnTo>
                  <a:pt x="f70" y="f72"/>
                </a:lnTo>
                <a:lnTo>
                  <a:pt x="f68" y="f73"/>
                </a:lnTo>
                <a:lnTo>
                  <a:pt x="f38" y="f57"/>
                </a:lnTo>
                <a:lnTo>
                  <a:pt x="f37" y="f74"/>
                </a:lnTo>
                <a:lnTo>
                  <a:pt x="f35" y="f57"/>
                </a:lnTo>
                <a:lnTo>
                  <a:pt x="f75" y="f73"/>
                </a:lnTo>
                <a:lnTo>
                  <a:pt x="f76" y="f72"/>
                </a:lnTo>
                <a:lnTo>
                  <a:pt x="f26" y="f55"/>
                </a:lnTo>
                <a:lnTo>
                  <a:pt x="f23" y="f5"/>
                </a:lnTo>
                <a:lnTo>
                  <a:pt x="f26" y="f12"/>
                </a:lnTo>
                <a:lnTo>
                  <a:pt x="f76" y="f71"/>
                </a:lnTo>
                <a:lnTo>
                  <a:pt x="f75" y="f69"/>
                </a:lnTo>
                <a:lnTo>
                  <a:pt x="f35" y="f67"/>
                </a:lnTo>
                <a:lnTo>
                  <a:pt x="f37" y="f1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725" y="5229200"/>
            <a:ext cx="434107" cy="6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直線コネクタ 13"/>
          <p:cNvSpPr/>
          <p:nvPr/>
        </p:nvSpPr>
        <p:spPr>
          <a:xfrm flipV="1">
            <a:off x="2625726" y="5581650"/>
            <a:ext cx="1296988" cy="794"/>
          </a:xfrm>
          <a:prstGeom prst="line">
            <a:avLst/>
          </a:prstGeom>
          <a:noFill/>
          <a:ln w="36000">
            <a:solidFill>
              <a:srgbClr val="FFFFFF"/>
            </a:solidFill>
            <a:prstDash val="solid"/>
            <a:round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312" y="3128169"/>
            <a:ext cx="2476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524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2"/>
          <p:cNvSpPr txBox="1">
            <a:spLocks/>
          </p:cNvSpPr>
          <p:nvPr/>
        </p:nvSpPr>
        <p:spPr>
          <a:xfrm>
            <a:off x="457200" y="1600200"/>
            <a:ext cx="8229600" cy="3925888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800" kern="1200">
                <a:solidFill>
                  <a:srgbClr val="FFFFF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indent="0">
              <a:buClr>
                <a:srgbClr val="A6EF63"/>
              </a:buClr>
              <a:buNone/>
            </a:pPr>
            <a:r>
              <a:rPr lang="ja-JP" altLang="en-US" dirty="0" smtClean="0"/>
              <a:t>問題</a:t>
            </a:r>
            <a:r>
              <a:rPr lang="en-US" altLang="ja-JP" dirty="0" smtClean="0"/>
              <a:t>5</a:t>
            </a:r>
          </a:p>
          <a:p>
            <a:pPr marL="0" lvl="1" indent="0">
              <a:spcBef>
                <a:spcPts val="600"/>
              </a:spcBef>
              <a:buClr>
                <a:srgbClr val="A6EF63"/>
              </a:buClr>
              <a:buNone/>
            </a:pPr>
            <a:r>
              <a:rPr lang="ja-JP" altLang="en-US" sz="2400" dirty="0" smtClean="0">
                <a:solidFill>
                  <a:srgbClr val="FFFFFF"/>
                </a:solidFill>
              </a:rPr>
              <a:t>ノードについての説明で不適切なものを選択しなさい。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①　ノードはなんらかの処理機能を持つ。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②　ノードはプロセスである。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③　ノードは物理的に存在するものである。</a:t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/>
            </a:r>
            <a:br>
              <a:rPr lang="ja-JP" altLang="en-US" sz="2400" dirty="0" smtClean="0">
                <a:solidFill>
                  <a:srgbClr val="FFFFFF"/>
                </a:solidFill>
              </a:rPr>
            </a:br>
            <a:r>
              <a:rPr lang="ja-JP" altLang="en-US" sz="2400" dirty="0" smtClean="0">
                <a:solidFill>
                  <a:srgbClr val="FFFFFF"/>
                </a:solidFill>
              </a:rPr>
              <a:t>	④　ノードはなんらかのメモリを持つ。</a:t>
            </a:r>
          </a:p>
        </p:txBody>
      </p:sp>
      <p:sp>
        <p:nvSpPr>
          <p:cNvPr id="5" name="フリーフォーム 4"/>
          <p:cNvSpPr/>
          <p:nvPr/>
        </p:nvSpPr>
        <p:spPr>
          <a:xfrm>
            <a:off x="251520" y="476672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	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練習問題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6" name="フリーフォーム 5"/>
          <p:cNvSpPr/>
          <p:nvPr/>
        </p:nvSpPr>
        <p:spPr>
          <a:xfrm>
            <a:off x="1258888" y="3408363"/>
            <a:ext cx="717550" cy="787400"/>
          </a:xfrm>
          <a:custGeom>
            <a:avLst/>
            <a:gdLst>
              <a:gd name="f0" fmla="val 0"/>
              <a:gd name="f1" fmla="val 707"/>
              <a:gd name="f2" fmla="val 799"/>
              <a:gd name="f3" fmla="val 637"/>
              <a:gd name="f4" fmla="val 408"/>
              <a:gd name="f5" fmla="val 402"/>
              <a:gd name="f6" fmla="val 631"/>
              <a:gd name="f7" fmla="val 626"/>
              <a:gd name="f8" fmla="val 620"/>
              <a:gd name="f9" fmla="val 396"/>
              <a:gd name="f10" fmla="val 390"/>
              <a:gd name="f11" fmla="val 678"/>
              <a:gd name="f12" fmla="val 354"/>
              <a:gd name="f13" fmla="val 702"/>
              <a:gd name="f14" fmla="val 306"/>
              <a:gd name="f15" fmla="val 252"/>
              <a:gd name="f16" fmla="val 684"/>
              <a:gd name="f17" fmla="val 198"/>
              <a:gd name="f18" fmla="val 655"/>
              <a:gd name="f19" fmla="val 156"/>
              <a:gd name="f20" fmla="val 608"/>
              <a:gd name="f21" fmla="val 132"/>
              <a:gd name="f22" fmla="val 555"/>
              <a:gd name="f23" fmla="val 503"/>
              <a:gd name="f24" fmla="val 150"/>
              <a:gd name="f25" fmla="val 497"/>
              <a:gd name="f26" fmla="val 491"/>
              <a:gd name="f27" fmla="val 162"/>
              <a:gd name="f28" fmla="val 144"/>
              <a:gd name="f29" fmla="val 479"/>
              <a:gd name="f30" fmla="val 96"/>
              <a:gd name="f31" fmla="val 462"/>
              <a:gd name="f32" fmla="val 60"/>
              <a:gd name="f33" fmla="val 433"/>
              <a:gd name="f34" fmla="val 30"/>
              <a:gd name="f35" fmla="val 398"/>
              <a:gd name="f36" fmla="val 6"/>
              <a:gd name="f37" fmla="val 357"/>
              <a:gd name="f38" fmla="val 310"/>
              <a:gd name="f39" fmla="val 275"/>
              <a:gd name="f40" fmla="val 245"/>
              <a:gd name="f41" fmla="val 228"/>
              <a:gd name="f42" fmla="val 222"/>
              <a:gd name="f43" fmla="val 216"/>
              <a:gd name="f44" fmla="val 210"/>
              <a:gd name="f45" fmla="val 205"/>
              <a:gd name="f46" fmla="val 152"/>
              <a:gd name="f47" fmla="val 99"/>
              <a:gd name="f48" fmla="val 52"/>
              <a:gd name="f49" fmla="val 23"/>
              <a:gd name="f50" fmla="val 29"/>
              <a:gd name="f51" fmla="val 70"/>
              <a:gd name="f52" fmla="val 76"/>
              <a:gd name="f53" fmla="val 82"/>
              <a:gd name="f54" fmla="val 88"/>
              <a:gd name="f55" fmla="val 444"/>
              <a:gd name="f56" fmla="val 493"/>
              <a:gd name="f57" fmla="val 541"/>
              <a:gd name="f58" fmla="val 595"/>
              <a:gd name="f59" fmla="val 661"/>
              <a:gd name="f60" fmla="val 667"/>
              <a:gd name="f61" fmla="val 649"/>
              <a:gd name="f62" fmla="val 643"/>
              <a:gd name="f63" fmla="val 703"/>
              <a:gd name="f64" fmla="val 739"/>
              <a:gd name="f65" fmla="val 769"/>
              <a:gd name="f66" fmla="val 793"/>
              <a:gd name="f67" fmla="val 258"/>
              <a:gd name="f68" fmla="val 269"/>
              <a:gd name="f69" fmla="val 282"/>
              <a:gd name="f70" fmla="val 234"/>
              <a:gd name="f71" fmla="val 312"/>
              <a:gd name="f72" fmla="val 487"/>
              <a:gd name="f73" fmla="val 517"/>
              <a:gd name="f74" fmla="val 547"/>
              <a:gd name="f75" fmla="val 438"/>
              <a:gd name="f76" fmla="val 47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07" h="799">
                <a:moveTo>
                  <a:pt x="f3" y="f4"/>
                </a:moveTo>
                <a:lnTo>
                  <a:pt x="f3" y="f5"/>
                </a:lnTo>
                <a:lnTo>
                  <a:pt x="f6" y="f5"/>
                </a:lnTo>
                <a:lnTo>
                  <a:pt x="f7" y="f5"/>
                </a:lnTo>
                <a:lnTo>
                  <a:pt x="f8" y="f9"/>
                </a:lnTo>
                <a:lnTo>
                  <a:pt x="f7" y="f9"/>
                </a:lnTo>
                <a:lnTo>
                  <a:pt x="f6" y="f9"/>
                </a:lnTo>
                <a:lnTo>
                  <a:pt x="f3" y="f9"/>
                </a:lnTo>
                <a:lnTo>
                  <a:pt x="f3" y="f10"/>
                </a:lnTo>
                <a:lnTo>
                  <a:pt x="f11" y="f12"/>
                </a:lnTo>
                <a:lnTo>
                  <a:pt x="f13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4"/>
                </a:lnTo>
                <a:lnTo>
                  <a:pt x="f25" y="f19"/>
                </a:lnTo>
                <a:lnTo>
                  <a:pt x="f26" y="f19"/>
                </a:lnTo>
                <a:lnTo>
                  <a:pt x="f26" y="f27"/>
                </a:lnTo>
                <a:lnTo>
                  <a:pt x="f26" y="f19"/>
                </a:lnTo>
                <a:lnTo>
                  <a:pt x="f26" y="f24"/>
                </a:lnTo>
                <a:lnTo>
                  <a:pt x="f26" y="f24"/>
                </a:lnTo>
                <a:lnTo>
                  <a:pt x="f26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0"/>
                </a:lnTo>
                <a:lnTo>
                  <a:pt x="f38" y="f36"/>
                </a:lnTo>
                <a:lnTo>
                  <a:pt x="f39" y="f34"/>
                </a:lnTo>
                <a:lnTo>
                  <a:pt x="f40" y="f32"/>
                </a:lnTo>
                <a:lnTo>
                  <a:pt x="f41" y="f30"/>
                </a:lnTo>
                <a:lnTo>
                  <a:pt x="f42" y="f28"/>
                </a:lnTo>
                <a:lnTo>
                  <a:pt x="f42" y="f24"/>
                </a:lnTo>
                <a:lnTo>
                  <a:pt x="f42" y="f24"/>
                </a:lnTo>
                <a:lnTo>
                  <a:pt x="f42" y="f19"/>
                </a:lnTo>
                <a:lnTo>
                  <a:pt x="f42" y="f27"/>
                </a:lnTo>
                <a:lnTo>
                  <a:pt x="f43" y="f19"/>
                </a:lnTo>
                <a:lnTo>
                  <a:pt x="f44" y="f19"/>
                </a:lnTo>
                <a:lnTo>
                  <a:pt x="f45" y="f24"/>
                </a:lnTo>
                <a:lnTo>
                  <a:pt x="f45" y="f24"/>
                </a:lnTo>
                <a:lnTo>
                  <a:pt x="f46" y="f21"/>
                </a:lnTo>
                <a:lnTo>
                  <a:pt x="f47" y="f21"/>
                </a:lnTo>
                <a:lnTo>
                  <a:pt x="f48" y="f19"/>
                </a:lnTo>
                <a:lnTo>
                  <a:pt x="f49" y="f17"/>
                </a:lnTo>
                <a:lnTo>
                  <a:pt x="f0" y="f15"/>
                </a:lnTo>
                <a:lnTo>
                  <a:pt x="f36" y="f14"/>
                </a:lnTo>
                <a:lnTo>
                  <a:pt x="f50" y="f12"/>
                </a:lnTo>
                <a:lnTo>
                  <a:pt x="f51" y="f10"/>
                </a:lnTo>
                <a:lnTo>
                  <a:pt x="f51" y="f9"/>
                </a:lnTo>
                <a:lnTo>
                  <a:pt x="f52" y="f9"/>
                </a:lnTo>
                <a:lnTo>
                  <a:pt x="f53" y="f9"/>
                </a:lnTo>
                <a:lnTo>
                  <a:pt x="f54" y="f9"/>
                </a:lnTo>
                <a:lnTo>
                  <a:pt x="f53" y="f5"/>
                </a:lnTo>
                <a:lnTo>
                  <a:pt x="f52" y="f5"/>
                </a:lnTo>
                <a:lnTo>
                  <a:pt x="f51" y="f5"/>
                </a:lnTo>
                <a:lnTo>
                  <a:pt x="f51" y="f4"/>
                </a:lnTo>
                <a:lnTo>
                  <a:pt x="f50" y="f55"/>
                </a:lnTo>
                <a:lnTo>
                  <a:pt x="f36" y="f56"/>
                </a:lnTo>
                <a:lnTo>
                  <a:pt x="f0" y="f57"/>
                </a:lnTo>
                <a:lnTo>
                  <a:pt x="f49" y="f58"/>
                </a:lnTo>
                <a:lnTo>
                  <a:pt x="f48" y="f3"/>
                </a:lnTo>
                <a:lnTo>
                  <a:pt x="f47" y="f59"/>
                </a:lnTo>
                <a:lnTo>
                  <a:pt x="f46" y="f60"/>
                </a:lnTo>
                <a:lnTo>
                  <a:pt x="f45" y="f61"/>
                </a:lnTo>
                <a:lnTo>
                  <a:pt x="f45" y="f62"/>
                </a:lnTo>
                <a:lnTo>
                  <a:pt x="f44" y="f62"/>
                </a:lnTo>
                <a:lnTo>
                  <a:pt x="f43" y="f62"/>
                </a:lnTo>
                <a:lnTo>
                  <a:pt x="f42" y="f3"/>
                </a:lnTo>
                <a:lnTo>
                  <a:pt x="f42" y="f62"/>
                </a:lnTo>
                <a:lnTo>
                  <a:pt x="f42" y="f61"/>
                </a:lnTo>
                <a:lnTo>
                  <a:pt x="f42" y="f61"/>
                </a:lnTo>
                <a:lnTo>
                  <a:pt x="f42" y="f18"/>
                </a:lnTo>
                <a:lnTo>
                  <a:pt x="f41" y="f63"/>
                </a:lnTo>
                <a:lnTo>
                  <a:pt x="f40" y="f64"/>
                </a:lnTo>
                <a:lnTo>
                  <a:pt x="f39" y="f65"/>
                </a:lnTo>
                <a:lnTo>
                  <a:pt x="f38" y="f66"/>
                </a:lnTo>
                <a:lnTo>
                  <a:pt x="f37" y="f2"/>
                </a:lnTo>
                <a:lnTo>
                  <a:pt x="f35" y="f66"/>
                </a:lnTo>
                <a:lnTo>
                  <a:pt x="f33" y="f65"/>
                </a:lnTo>
                <a:lnTo>
                  <a:pt x="f31" y="f64"/>
                </a:lnTo>
                <a:lnTo>
                  <a:pt x="f29" y="f63"/>
                </a:lnTo>
                <a:lnTo>
                  <a:pt x="f26" y="f18"/>
                </a:lnTo>
                <a:lnTo>
                  <a:pt x="f26" y="f61"/>
                </a:lnTo>
                <a:lnTo>
                  <a:pt x="f26" y="f61"/>
                </a:lnTo>
                <a:lnTo>
                  <a:pt x="f26" y="f62"/>
                </a:lnTo>
                <a:lnTo>
                  <a:pt x="f26" y="f3"/>
                </a:lnTo>
                <a:lnTo>
                  <a:pt x="f26" y="f62"/>
                </a:lnTo>
                <a:lnTo>
                  <a:pt x="f25" y="f62"/>
                </a:lnTo>
                <a:lnTo>
                  <a:pt x="f25" y="f62"/>
                </a:lnTo>
                <a:lnTo>
                  <a:pt x="f23" y="f61"/>
                </a:lnTo>
                <a:lnTo>
                  <a:pt x="f22" y="f60"/>
                </a:lnTo>
                <a:lnTo>
                  <a:pt x="f20" y="f59"/>
                </a:lnTo>
                <a:lnTo>
                  <a:pt x="f18" y="f3"/>
                </a:lnTo>
                <a:lnTo>
                  <a:pt x="f16" y="f58"/>
                </a:lnTo>
                <a:lnTo>
                  <a:pt x="f1" y="f57"/>
                </a:lnTo>
                <a:lnTo>
                  <a:pt x="f13" y="f56"/>
                </a:lnTo>
                <a:lnTo>
                  <a:pt x="f11" y="f55"/>
                </a:lnTo>
                <a:lnTo>
                  <a:pt x="f3" y="f4"/>
                </a:lnTo>
                <a:close/>
                <a:moveTo>
                  <a:pt x="f37" y="f15"/>
                </a:moveTo>
                <a:lnTo>
                  <a:pt x="f38" y="f67"/>
                </a:lnTo>
                <a:lnTo>
                  <a:pt x="f68" y="f69"/>
                </a:lnTo>
                <a:lnTo>
                  <a:pt x="f70" y="f71"/>
                </a:lnTo>
                <a:lnTo>
                  <a:pt x="f43" y="f12"/>
                </a:lnTo>
                <a:lnTo>
                  <a:pt x="f44" y="f5"/>
                </a:lnTo>
                <a:lnTo>
                  <a:pt x="f43" y="f55"/>
                </a:lnTo>
                <a:lnTo>
                  <a:pt x="f70" y="f72"/>
                </a:lnTo>
                <a:lnTo>
                  <a:pt x="f68" y="f73"/>
                </a:lnTo>
                <a:lnTo>
                  <a:pt x="f38" y="f57"/>
                </a:lnTo>
                <a:lnTo>
                  <a:pt x="f37" y="f74"/>
                </a:lnTo>
                <a:lnTo>
                  <a:pt x="f35" y="f57"/>
                </a:lnTo>
                <a:lnTo>
                  <a:pt x="f75" y="f73"/>
                </a:lnTo>
                <a:lnTo>
                  <a:pt x="f76" y="f72"/>
                </a:lnTo>
                <a:lnTo>
                  <a:pt x="f26" y="f55"/>
                </a:lnTo>
                <a:lnTo>
                  <a:pt x="f23" y="f5"/>
                </a:lnTo>
                <a:lnTo>
                  <a:pt x="f26" y="f12"/>
                </a:lnTo>
                <a:lnTo>
                  <a:pt x="f76" y="f71"/>
                </a:lnTo>
                <a:lnTo>
                  <a:pt x="f75" y="f69"/>
                </a:lnTo>
                <a:lnTo>
                  <a:pt x="f35" y="f67"/>
                </a:lnTo>
                <a:lnTo>
                  <a:pt x="f37" y="f15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73565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95736" y="2831772"/>
            <a:ext cx="57606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dirty="0" smtClean="0">
                <a:solidFill>
                  <a:schemeClr val="bg1"/>
                </a:solidFill>
                <a:latin typeface="めんまフォント" pitchFamily="2" charset="-128"/>
                <a:ea typeface="めんまフォント" pitchFamily="2" charset="-128"/>
              </a:rPr>
              <a:t>おしまい</a:t>
            </a:r>
            <a:endParaRPr kumimoji="1" lang="ja-JP" altLang="en-US" sz="8800" dirty="0">
              <a:solidFill>
                <a:schemeClr val="bg1"/>
              </a:solidFill>
              <a:latin typeface="めんまフォント" pitchFamily="2" charset="-128"/>
              <a:ea typeface="めんまフォント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083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792087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bg1"/>
                </a:solidFill>
              </a:rPr>
              <a:t>コンポーネント図</a:t>
            </a:r>
            <a:endParaRPr lang="en-US" altLang="ja-JP" dirty="0" smtClean="0">
              <a:solidFill>
                <a:schemeClr val="bg1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8998" y="3717032"/>
            <a:ext cx="8229600" cy="648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>
                <a:solidFill>
                  <a:schemeClr val="bg1"/>
                </a:solidFill>
              </a:rPr>
              <a:t>配置図</a:t>
            </a:r>
            <a:endParaRPr lang="en-US" altLang="ja-JP" dirty="0" smtClean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8998" y="2348881"/>
            <a:ext cx="8229600" cy="10801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600" dirty="0" smtClean="0">
                <a:solidFill>
                  <a:schemeClr val="bg1"/>
                </a:solidFill>
              </a:rPr>
              <a:t>	</a:t>
            </a:r>
            <a:r>
              <a:rPr lang="ja-JP" altLang="en-US" sz="2400" dirty="0">
                <a:solidFill>
                  <a:schemeClr val="bg1"/>
                </a:solidFill>
              </a:rPr>
              <a:t>システムを</a:t>
            </a:r>
            <a:r>
              <a:rPr lang="ja-JP" altLang="en-US" sz="2400" dirty="0" smtClean="0">
                <a:solidFill>
                  <a:schemeClr val="bg1"/>
                </a:solidFill>
              </a:rPr>
              <a:t>開発，運用</a:t>
            </a:r>
            <a:r>
              <a:rPr lang="ja-JP" altLang="en-US" sz="2400" dirty="0">
                <a:solidFill>
                  <a:schemeClr val="bg1"/>
                </a:solidFill>
              </a:rPr>
              <a:t>する上で必要な	</a:t>
            </a:r>
            <a:r>
              <a:rPr lang="en-US" altLang="ja-JP" sz="2400" dirty="0" smtClean="0">
                <a:solidFill>
                  <a:schemeClr val="bg1"/>
                </a:solidFill>
              </a:rPr>
              <a:t>	</a:t>
            </a:r>
            <a:r>
              <a:rPr lang="ja-JP" altLang="en-US" sz="2400" dirty="0">
                <a:solidFill>
                  <a:schemeClr val="bg1"/>
                </a:solidFill>
              </a:rPr>
              <a:t>	</a:t>
            </a:r>
            <a:r>
              <a:rPr lang="ja-JP" altLang="en-US" sz="2400" dirty="0" smtClean="0">
                <a:solidFill>
                  <a:schemeClr val="bg1"/>
                </a:solidFill>
              </a:rPr>
              <a:t>ソフトウェアコンポーネントの</a:t>
            </a:r>
            <a:r>
              <a:rPr lang="en-US" altLang="ja-JP" sz="2400" dirty="0" smtClean="0">
                <a:solidFill>
                  <a:schemeClr val="bg1"/>
                </a:solidFill>
              </a:rPr>
              <a:t>	</a:t>
            </a:r>
            <a:r>
              <a:rPr lang="ja-JP" altLang="en-US" sz="2400" dirty="0" smtClean="0">
                <a:solidFill>
                  <a:schemeClr val="bg1"/>
                </a:solidFill>
              </a:rPr>
              <a:t>構成を表現．</a:t>
            </a:r>
            <a:endParaRPr lang="ja-JP" alt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chemeClr val="bg1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455402" y="4581128"/>
            <a:ext cx="8229600" cy="792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400" dirty="0">
                <a:solidFill>
                  <a:schemeClr val="bg1"/>
                </a:solidFill>
              </a:rPr>
              <a:t>	</a:t>
            </a:r>
            <a:r>
              <a:rPr lang="ja-JP" altLang="en-US" sz="2400" dirty="0" smtClean="0">
                <a:solidFill>
                  <a:schemeClr val="bg1"/>
                </a:solidFill>
              </a:rPr>
              <a:t>実行時におけるシステム構成を表現．</a:t>
            </a:r>
            <a:endParaRPr lang="en-US" altLang="ja-JP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5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568952" cy="1143000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bg1"/>
                </a:solidFill>
              </a:rPr>
              <a:t>コンポーネント図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25488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dirty="0" smtClean="0">
                <a:solidFill>
                  <a:schemeClr val="bg1"/>
                </a:solidFill>
              </a:rPr>
              <a:t>コンポーネント図とは</a:t>
            </a:r>
            <a:endParaRPr kumimoji="1" lang="en-US" altLang="ja-JP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bg1"/>
                </a:solidFill>
              </a:rPr>
              <a:t>　実行ファイル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chemeClr val="bg1"/>
                </a:solidFill>
              </a:rPr>
              <a:t>　ソースコード</a:t>
            </a:r>
            <a:endParaRPr kumimoji="1" lang="en-US" altLang="ja-JP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bg1"/>
                </a:solidFill>
              </a:rPr>
              <a:t>　データベース</a:t>
            </a:r>
            <a:endParaRPr lang="en-US" altLang="ja-JP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chemeClr val="bg1"/>
                </a:solidFill>
              </a:rPr>
              <a:t>　テキストファイル</a:t>
            </a:r>
            <a:endParaRPr kumimoji="1" lang="en-US" altLang="ja-JP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bg1"/>
                </a:solidFill>
              </a:rPr>
              <a:t>　　などのソフトウェアコンポーネントの依存性を表現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446856" y="3328392"/>
            <a:ext cx="8229600" cy="2548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ja-JP" altLang="en-US" dirty="0">
              <a:solidFill>
                <a:schemeClr val="bg1"/>
              </a:solidFill>
            </a:endParaRP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455187" y="4264496"/>
            <a:ext cx="8229600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en-US" sz="2700" b="1" dirty="0" smtClean="0">
                <a:solidFill>
                  <a:schemeClr val="bg1"/>
                </a:solidFill>
              </a:rPr>
              <a:t>メリット</a:t>
            </a:r>
            <a:endParaRPr lang="en-US" altLang="ja-JP" sz="2700" b="1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ja-JP" altLang="en-US" sz="2700" dirty="0">
                <a:solidFill>
                  <a:schemeClr val="bg1"/>
                </a:solidFill>
              </a:rPr>
              <a:t>　</a:t>
            </a:r>
            <a:r>
              <a:rPr lang="ja-JP" altLang="en-US" sz="2700" dirty="0" smtClean="0">
                <a:solidFill>
                  <a:schemeClr val="bg1"/>
                </a:solidFill>
              </a:rPr>
              <a:t>コンポーネントごとに開発チームを作るなどして</a:t>
            </a:r>
            <a:endParaRPr lang="en-US" altLang="ja-JP" sz="2700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ja-JP" altLang="en-US" sz="2700" dirty="0">
                <a:solidFill>
                  <a:schemeClr val="bg1"/>
                </a:solidFill>
              </a:rPr>
              <a:t>　</a:t>
            </a:r>
            <a:r>
              <a:rPr lang="ja-JP" altLang="en-US" sz="2700" dirty="0" smtClean="0">
                <a:solidFill>
                  <a:schemeClr val="bg1"/>
                </a:solidFill>
              </a:rPr>
              <a:t>並行作業しやすくなる</a:t>
            </a:r>
            <a:endParaRPr lang="en-US" altLang="ja-JP" sz="27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0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251520" y="692696"/>
            <a:ext cx="8640960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コンポーネント図の</a:t>
            </a:r>
            <a:r>
              <a:rPr 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表記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法</a:t>
            </a:r>
            <a:endParaRPr lang="ja-JP" sz="36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971600" y="1844824"/>
            <a:ext cx="6299591" cy="3419273"/>
            <a:chOff x="971600" y="1844824"/>
            <a:chExt cx="6299591" cy="3419273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17" name="グループ化 16"/>
            <p:cNvGrpSpPr/>
            <p:nvPr/>
          </p:nvGrpSpPr>
          <p:grpSpPr>
            <a:xfrm>
              <a:off x="1835696" y="1854641"/>
              <a:ext cx="5435495" cy="67271"/>
              <a:chOff x="1835696" y="1849561"/>
              <a:chExt cx="5435495" cy="67271"/>
            </a:xfrm>
          </p:grpSpPr>
          <p:cxnSp>
            <p:nvCxnSpPr>
              <p:cNvPr id="10" name="直線コネクタ 9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グループ化 12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15" name="直線コネクタ 14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フリーフォーム 19"/>
          <p:cNvSpPr/>
          <p:nvPr/>
        </p:nvSpPr>
        <p:spPr>
          <a:xfrm>
            <a:off x="2120899" y="2339975"/>
            <a:ext cx="2432543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1800225" y="2943225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>
            <a:off x="1800225" y="2538413"/>
            <a:ext cx="698500" cy="25241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4" name="フリーフォーム 23"/>
          <p:cNvSpPr/>
          <p:nvPr/>
        </p:nvSpPr>
        <p:spPr>
          <a:xfrm>
            <a:off x="2014538" y="4077072"/>
            <a:ext cx="18732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5" name="フリーフォーム 24"/>
          <p:cNvSpPr/>
          <p:nvPr/>
        </p:nvSpPr>
        <p:spPr>
          <a:xfrm>
            <a:off x="1693863" y="4680322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6" name="フリーフォーム 25"/>
          <p:cNvSpPr/>
          <p:nvPr/>
        </p:nvSpPr>
        <p:spPr>
          <a:xfrm>
            <a:off x="1693863" y="4275509"/>
            <a:ext cx="698500" cy="2524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7" name="フリーフォーム 26"/>
          <p:cNvSpPr/>
          <p:nvPr/>
        </p:nvSpPr>
        <p:spPr>
          <a:xfrm>
            <a:off x="2393950" y="4335834"/>
            <a:ext cx="1495425" cy="5508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&lt;&lt;executable&gt;&gt;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main.exe</a:t>
            </a:r>
          </a:p>
        </p:txBody>
      </p:sp>
      <p:sp>
        <p:nvSpPr>
          <p:cNvPr id="28" name="フリーフォーム 27"/>
          <p:cNvSpPr/>
          <p:nvPr/>
        </p:nvSpPr>
        <p:spPr>
          <a:xfrm>
            <a:off x="5327650" y="4077072"/>
            <a:ext cx="1871663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9" name="フリーフォーム 28"/>
          <p:cNvSpPr/>
          <p:nvPr/>
        </p:nvSpPr>
        <p:spPr>
          <a:xfrm>
            <a:off x="5005388" y="4680322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0" name="フリーフォーム 29"/>
          <p:cNvSpPr/>
          <p:nvPr/>
        </p:nvSpPr>
        <p:spPr>
          <a:xfrm>
            <a:off x="5005388" y="4275509"/>
            <a:ext cx="698500" cy="2524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1" name="フリーフォーム 30"/>
          <p:cNvSpPr/>
          <p:nvPr/>
        </p:nvSpPr>
        <p:spPr>
          <a:xfrm>
            <a:off x="5703888" y="4335834"/>
            <a:ext cx="1495425" cy="55086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&lt;&lt;table&gt;&gt;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会員</a:t>
            </a: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.tbl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215" y="2550319"/>
            <a:ext cx="670172" cy="22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993" y="2958558"/>
            <a:ext cx="670172" cy="22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703585" y="4288359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701220" y="4691232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012745" y="4287785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011191" y="4693613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フリーフォーム 32"/>
          <p:cNvSpPr/>
          <p:nvPr/>
        </p:nvSpPr>
        <p:spPr>
          <a:xfrm>
            <a:off x="2716535" y="2741049"/>
            <a:ext cx="1495425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コンポーネント名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0016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971600" y="1844824"/>
            <a:ext cx="6299591" cy="3419273"/>
            <a:chOff x="971600" y="1844824"/>
            <a:chExt cx="6299591" cy="341927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UML2.x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835696" y="1854641"/>
              <a:ext cx="5435495" cy="67271"/>
              <a:chOff x="1835696" y="1849561"/>
              <a:chExt cx="5435495" cy="67271"/>
            </a:xfrm>
          </p:grpSpPr>
          <p:cxnSp>
            <p:nvCxnSpPr>
              <p:cNvPr id="10" name="直線コネクタ 9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" name="グループ化 6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8" name="直線コネクタ 7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" name="フリーフォーム 11"/>
          <p:cNvSpPr/>
          <p:nvPr/>
        </p:nvSpPr>
        <p:spPr>
          <a:xfrm>
            <a:off x="2843808" y="692696"/>
            <a:ext cx="5703093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コンポーネント図の</a:t>
            </a:r>
            <a:r>
              <a:rPr lang="ja-JP" sz="24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表記</a:t>
            </a:r>
            <a:r>
              <a:rPr lang="ja-JP" altLang="en-US" sz="24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法</a:t>
            </a:r>
            <a:endParaRPr 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2120900" y="2550666"/>
            <a:ext cx="16954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446463" y="2612579"/>
            <a:ext cx="277812" cy="2952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3373438" y="2790379"/>
            <a:ext cx="144462" cy="682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3373438" y="2663379"/>
            <a:ext cx="144462" cy="682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2089150" y="2891979"/>
            <a:ext cx="1497013" cy="3365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component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5108798" y="2542324"/>
            <a:ext cx="16954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>
            <a:off x="4860032" y="2708920"/>
            <a:ext cx="2194143" cy="3304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&lt;&lt;component&gt;&gt;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3" name="フリーフォーム 22"/>
          <p:cNvSpPr/>
          <p:nvPr/>
        </p:nvSpPr>
        <p:spPr>
          <a:xfrm>
            <a:off x="4860032" y="2996952"/>
            <a:ext cx="2194143" cy="3304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component</a:t>
            </a:r>
          </a:p>
        </p:txBody>
      </p:sp>
      <p:sp>
        <p:nvSpPr>
          <p:cNvPr id="25" name="フリーフォーム 24"/>
          <p:cNvSpPr/>
          <p:nvPr/>
        </p:nvSpPr>
        <p:spPr>
          <a:xfrm>
            <a:off x="2120541" y="3990826"/>
            <a:ext cx="1695450" cy="1022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6" name="フリーフォーム 25"/>
          <p:cNvSpPr/>
          <p:nvPr/>
        </p:nvSpPr>
        <p:spPr>
          <a:xfrm>
            <a:off x="3446104" y="4052739"/>
            <a:ext cx="277812" cy="2952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7" name="フリーフォーム 26"/>
          <p:cNvSpPr/>
          <p:nvPr/>
        </p:nvSpPr>
        <p:spPr>
          <a:xfrm>
            <a:off x="3373079" y="4230539"/>
            <a:ext cx="144462" cy="682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8" name="フリーフォーム 27"/>
          <p:cNvSpPr/>
          <p:nvPr/>
        </p:nvSpPr>
        <p:spPr>
          <a:xfrm>
            <a:off x="3373079" y="4103539"/>
            <a:ext cx="144462" cy="682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9" name="フリーフォーム 28"/>
          <p:cNvSpPr/>
          <p:nvPr/>
        </p:nvSpPr>
        <p:spPr>
          <a:xfrm>
            <a:off x="2210891" y="4581128"/>
            <a:ext cx="1497013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サブシステム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30" name="フリーフォーム 29"/>
          <p:cNvSpPr/>
          <p:nvPr/>
        </p:nvSpPr>
        <p:spPr>
          <a:xfrm>
            <a:off x="1801793" y="4293096"/>
            <a:ext cx="2194143" cy="3304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&lt;&lt;subsystem&gt;&gt;</a:t>
            </a:r>
            <a:endParaRPr lang="en-US" sz="1600" dirty="0">
              <a:solidFill>
                <a:srgbClr val="FFFFFF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380321" y="2663378"/>
            <a:ext cx="132284" cy="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378817" y="2791968"/>
            <a:ext cx="132284" cy="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380321" y="4105644"/>
            <a:ext cx="132284" cy="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381198" y="4232993"/>
            <a:ext cx="132284" cy="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39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グループ化 25"/>
          <p:cNvGrpSpPr/>
          <p:nvPr/>
        </p:nvGrpSpPr>
        <p:grpSpPr>
          <a:xfrm>
            <a:off x="971600" y="1844824"/>
            <a:ext cx="6840760" cy="3419273"/>
            <a:chOff x="971600" y="1844824"/>
            <a:chExt cx="6840760" cy="3419273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7" name="グループ化 6"/>
            <p:cNvGrpSpPr/>
            <p:nvPr/>
          </p:nvGrpSpPr>
          <p:grpSpPr>
            <a:xfrm>
              <a:off x="1835696" y="1854641"/>
              <a:ext cx="5976664" cy="67271"/>
              <a:chOff x="1835696" y="1849561"/>
              <a:chExt cx="5435495" cy="67271"/>
            </a:xfrm>
          </p:grpSpPr>
          <p:cxnSp>
            <p:nvCxnSpPr>
              <p:cNvPr id="11" name="直線コネクタ 10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9" name="直線コネクタ 8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フリーフォーム 12"/>
          <p:cNvSpPr/>
          <p:nvPr/>
        </p:nvSpPr>
        <p:spPr>
          <a:xfrm>
            <a:off x="467544" y="620688"/>
            <a:ext cx="820891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コンポーネント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の型とインスタンス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1940446" y="2348880"/>
            <a:ext cx="1695450" cy="10207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5" name="フリーフォーム 14"/>
          <p:cNvSpPr/>
          <p:nvPr/>
        </p:nvSpPr>
        <p:spPr>
          <a:xfrm>
            <a:off x="1618183" y="2950542"/>
            <a:ext cx="698500" cy="2524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1618183" y="2547317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2316683" y="2690192"/>
            <a:ext cx="1319213" cy="3365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main.exe</a:t>
            </a:r>
          </a:p>
        </p:txBody>
      </p:sp>
      <p:sp>
        <p:nvSpPr>
          <p:cNvPr id="18" name="フリーフォーム 17"/>
          <p:cNvSpPr/>
          <p:nvPr/>
        </p:nvSpPr>
        <p:spPr>
          <a:xfrm>
            <a:off x="2129358" y="3488705"/>
            <a:ext cx="1317625" cy="4587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400" b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型</a:t>
            </a:r>
          </a:p>
        </p:txBody>
      </p:sp>
      <p:sp>
        <p:nvSpPr>
          <p:cNvPr id="19" name="フリーフォーム 18"/>
          <p:cNvSpPr/>
          <p:nvPr/>
        </p:nvSpPr>
        <p:spPr>
          <a:xfrm>
            <a:off x="5691188" y="2320156"/>
            <a:ext cx="1693862" cy="10207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5368925" y="2921818"/>
            <a:ext cx="698500" cy="2524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フリーフォーム 20"/>
          <p:cNvSpPr/>
          <p:nvPr/>
        </p:nvSpPr>
        <p:spPr>
          <a:xfrm>
            <a:off x="5368925" y="2518593"/>
            <a:ext cx="698500" cy="250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>
            <a:off x="6067425" y="2661468"/>
            <a:ext cx="1317625" cy="3365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main.exe</a:t>
            </a:r>
          </a:p>
        </p:txBody>
      </p:sp>
      <p:sp>
        <p:nvSpPr>
          <p:cNvPr id="23" name="フリーフォーム 22"/>
          <p:cNvSpPr/>
          <p:nvPr/>
        </p:nvSpPr>
        <p:spPr>
          <a:xfrm>
            <a:off x="5643563" y="3472681"/>
            <a:ext cx="1789112" cy="46037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2400" b="1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インスタンス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31640" y="4149080"/>
            <a:ext cx="3221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一般化</a:t>
            </a:r>
            <a:r>
              <a:rPr kumimoji="1" lang="ja-JP" altLang="en-US" dirty="0" smtClean="0">
                <a:solidFill>
                  <a:schemeClr val="bg1"/>
                </a:solidFill>
              </a:rPr>
              <a:t>された記述</a:t>
            </a:r>
            <a:endParaRPr kumimoji="1" lang="en-US" altLang="ja-JP" dirty="0" smtClean="0">
              <a:solidFill>
                <a:schemeClr val="bg1"/>
              </a:solidFill>
            </a:endParaRPr>
          </a:p>
          <a:p>
            <a:r>
              <a:rPr lang="ja-JP" altLang="en-US" dirty="0">
                <a:solidFill>
                  <a:schemeClr val="bg1"/>
                </a:solidFill>
              </a:rPr>
              <a:t>この実行ファイル</a:t>
            </a:r>
            <a:r>
              <a:rPr lang="ja-JP" altLang="en-US" dirty="0" smtClean="0">
                <a:solidFill>
                  <a:schemeClr val="bg1"/>
                </a:solidFill>
              </a:rPr>
              <a:t>がどのような　　ものなのか，という定義をコン　　ポーネントの</a:t>
            </a:r>
            <a:r>
              <a:rPr lang="ja-JP" altLang="en-US" dirty="0" smtClean="0">
                <a:solidFill>
                  <a:srgbClr val="FFFF00"/>
                </a:solidFill>
              </a:rPr>
              <a:t>型</a:t>
            </a:r>
            <a:r>
              <a:rPr lang="ja-JP" altLang="en-US" dirty="0" smtClean="0">
                <a:solidFill>
                  <a:schemeClr val="bg1"/>
                </a:solidFill>
              </a:rPr>
              <a:t>という．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590557" y="4149080"/>
            <a:ext cx="32218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具体的</a:t>
            </a:r>
            <a:r>
              <a:rPr kumimoji="1" lang="ja-JP" altLang="en-US" dirty="0" smtClean="0">
                <a:solidFill>
                  <a:schemeClr val="bg1"/>
                </a:solidFill>
              </a:rPr>
              <a:t>な記述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kumimoji="1" lang="ja-JP" altLang="en-US" dirty="0" smtClean="0">
                <a:solidFill>
                  <a:schemeClr val="bg1"/>
                </a:solidFill>
              </a:rPr>
              <a:t>複数のコンピュータにそれぞれ実行ファイルを配置する時などに</a:t>
            </a:r>
            <a:r>
              <a:rPr lang="ja-JP" altLang="en-US" dirty="0" smtClean="0">
                <a:solidFill>
                  <a:schemeClr val="bg1"/>
                </a:solidFill>
              </a:rPr>
              <a:t>それぞれのファイルをコポーネントの</a:t>
            </a:r>
            <a:r>
              <a:rPr lang="ja-JP" altLang="en-US" dirty="0" smtClean="0">
                <a:solidFill>
                  <a:srgbClr val="FFFF00"/>
                </a:solidFill>
              </a:rPr>
              <a:t>インスタンス</a:t>
            </a:r>
            <a:r>
              <a:rPr lang="ja-JP" altLang="en-US" dirty="0" smtClean="0">
                <a:solidFill>
                  <a:schemeClr val="bg1"/>
                </a:solidFill>
              </a:rPr>
              <a:t>という．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372" y="2559051"/>
            <a:ext cx="670172" cy="22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339" y="2963320"/>
            <a:ext cx="670172" cy="228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375878" y="2532310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375993" y="2932432"/>
            <a:ext cx="684000" cy="234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452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467544" y="1018832"/>
            <a:ext cx="820891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コンポーネント</a:t>
            </a: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の</a:t>
            </a:r>
            <a:r>
              <a:rPr lang="ja-JP" altLang="en-US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依存関係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48272"/>
            <a:ext cx="8219256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800" dirty="0" smtClean="0">
                <a:solidFill>
                  <a:schemeClr val="bg1"/>
                </a:solidFill>
              </a:rPr>
              <a:t>コンポーネント間の関係を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依存関係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によって表現</a:t>
            </a:r>
            <a:endParaRPr kumimoji="1"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457200" y="3356992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 smtClean="0">
                <a:solidFill>
                  <a:schemeClr val="bg1"/>
                </a:solidFill>
              </a:rPr>
              <a:t>	</a:t>
            </a:r>
            <a:r>
              <a:rPr lang="ja-JP" altLang="en-US" sz="2800" dirty="0" smtClean="0">
                <a:solidFill>
                  <a:schemeClr val="bg1"/>
                </a:solidFill>
              </a:rPr>
              <a:t>・コンパイルの依存関係</a:t>
            </a:r>
            <a:endParaRPr lang="en-US" altLang="ja-JP" sz="2800" dirty="0" smtClean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57200" y="414908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 smtClean="0">
                <a:solidFill>
                  <a:schemeClr val="bg1"/>
                </a:solidFill>
              </a:rPr>
              <a:t>	</a:t>
            </a:r>
            <a:r>
              <a:rPr lang="ja-JP" altLang="en-US" sz="2800" dirty="0" smtClean="0">
                <a:solidFill>
                  <a:schemeClr val="bg1"/>
                </a:solidFill>
              </a:rPr>
              <a:t>・実行ファイルの依存関係</a:t>
            </a:r>
            <a:endParaRPr lang="en-US" altLang="ja-JP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39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>
            <a:off x="1543357" y="1893103"/>
            <a:ext cx="3028642" cy="82354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5" name="フリーフォーム 4"/>
          <p:cNvSpPr/>
          <p:nvPr/>
        </p:nvSpPr>
        <p:spPr>
          <a:xfrm>
            <a:off x="1269099" y="2378521"/>
            <a:ext cx="594448" cy="20364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6" name="フリーフォーム 5"/>
          <p:cNvSpPr/>
          <p:nvPr/>
        </p:nvSpPr>
        <p:spPr>
          <a:xfrm>
            <a:off x="1269099" y="2053201"/>
            <a:ext cx="594448" cy="2023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7" name="フリーフォーム 6"/>
          <p:cNvSpPr/>
          <p:nvPr/>
        </p:nvSpPr>
        <p:spPr>
          <a:xfrm>
            <a:off x="1575516" y="2168472"/>
            <a:ext cx="3140500" cy="3304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memberRegistrationForm.html</a:t>
            </a:r>
          </a:p>
        </p:txBody>
      </p:sp>
      <p:sp>
        <p:nvSpPr>
          <p:cNvPr id="8" name="フリーフォーム 7"/>
          <p:cNvSpPr/>
          <p:nvPr/>
        </p:nvSpPr>
        <p:spPr>
          <a:xfrm>
            <a:off x="1543357" y="3828374"/>
            <a:ext cx="1948523" cy="82354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1269099" y="4313794"/>
            <a:ext cx="594448" cy="20364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0" name="フリーフォーム 9"/>
          <p:cNvSpPr/>
          <p:nvPr/>
        </p:nvSpPr>
        <p:spPr>
          <a:xfrm>
            <a:off x="1269099" y="3988473"/>
            <a:ext cx="594448" cy="2023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1" name="フリーフォーム 10"/>
          <p:cNvSpPr/>
          <p:nvPr/>
        </p:nvSpPr>
        <p:spPr>
          <a:xfrm>
            <a:off x="1863548" y="4103744"/>
            <a:ext cx="1628332" cy="3304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blackList.java</a:t>
            </a:r>
          </a:p>
        </p:txBody>
      </p:sp>
      <p:sp>
        <p:nvSpPr>
          <p:cNvPr id="12" name="フリーフォーム 11"/>
          <p:cNvSpPr/>
          <p:nvPr/>
        </p:nvSpPr>
        <p:spPr>
          <a:xfrm>
            <a:off x="5678824" y="1893103"/>
            <a:ext cx="1903586" cy="82354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3" name="フリーフォーム 12"/>
          <p:cNvSpPr/>
          <p:nvPr/>
        </p:nvSpPr>
        <p:spPr>
          <a:xfrm>
            <a:off x="5404568" y="2064088"/>
            <a:ext cx="594448" cy="528965"/>
          </a:xfrm>
          <a:custGeom>
            <a:avLst/>
            <a:gdLst>
              <a:gd name="f0" fmla="val 0"/>
              <a:gd name="f1" fmla="val 1822"/>
              <a:gd name="f2" fmla="val 1121"/>
              <a:gd name="f3" fmla="val 1940"/>
              <a:gd name="f4" fmla="val 6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41" h="1823">
                <a:moveTo>
                  <a:pt x="f0" y="f1"/>
                </a:moveTo>
                <a:lnTo>
                  <a:pt x="f0" y="f2"/>
                </a:lnTo>
                <a:lnTo>
                  <a:pt x="f3" y="f2"/>
                </a:lnTo>
                <a:lnTo>
                  <a:pt x="f3" y="f1"/>
                </a:lnTo>
                <a:lnTo>
                  <a:pt x="f0" y="f1"/>
                </a:lnTo>
                <a:close/>
                <a:moveTo>
                  <a:pt x="f0" y="f4"/>
                </a:moveTo>
                <a:lnTo>
                  <a:pt x="f0" y="f0"/>
                </a:lnTo>
                <a:lnTo>
                  <a:pt x="f3" y="f0"/>
                </a:lnTo>
                <a:lnTo>
                  <a:pt x="f3" y="f4"/>
                </a:lnTo>
                <a:lnTo>
                  <a:pt x="f0" y="f4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6156176" y="2168472"/>
            <a:ext cx="1244289" cy="27280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member.java</a:t>
            </a:r>
          </a:p>
        </p:txBody>
      </p:sp>
      <p:sp>
        <p:nvSpPr>
          <p:cNvPr id="15" name="フリーフォーム 14"/>
          <p:cNvSpPr/>
          <p:nvPr/>
        </p:nvSpPr>
        <p:spPr>
          <a:xfrm>
            <a:off x="5678824" y="3828374"/>
            <a:ext cx="1902234" cy="82354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6" name="フリーフォーム 15"/>
          <p:cNvSpPr/>
          <p:nvPr/>
        </p:nvSpPr>
        <p:spPr>
          <a:xfrm>
            <a:off x="5404568" y="4313794"/>
            <a:ext cx="594448" cy="20364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7" name="フリーフォーム 16"/>
          <p:cNvSpPr/>
          <p:nvPr/>
        </p:nvSpPr>
        <p:spPr>
          <a:xfrm>
            <a:off x="5404568" y="3988473"/>
            <a:ext cx="594448" cy="20236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25560">
            <a:solidFill>
              <a:srgbClr val="00B0F0"/>
            </a:solidFill>
            <a:prstDash val="solid"/>
            <a:miter/>
          </a:ln>
        </p:spPr>
        <p:txBody>
          <a:bodyPr wrap="none" lIns="90000" tIns="46800" rIns="90000" bIns="468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5999016" y="4103744"/>
            <a:ext cx="1582042" cy="27280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memberList.java</a:t>
            </a:r>
          </a:p>
        </p:txBody>
      </p:sp>
      <p:sp>
        <p:nvSpPr>
          <p:cNvPr id="19" name="直線コネクタ 18"/>
          <p:cNvSpPr/>
          <p:nvPr/>
        </p:nvSpPr>
        <p:spPr>
          <a:xfrm>
            <a:off x="2526898" y="2764039"/>
            <a:ext cx="1351" cy="1016946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4571999" y="2328571"/>
            <a:ext cx="833919" cy="1743153"/>
          </a:xfrm>
          <a:custGeom>
            <a:avLst/>
            <a:gdLst>
              <a:gd name="f0" fmla="val 0"/>
              <a:gd name="f1" fmla="val 3400"/>
              <a:gd name="f2" fmla="val 6000"/>
              <a:gd name="f3" fmla="val 1900"/>
              <a:gd name="f4" fmla="val 2000"/>
              <a:gd name="f5" fmla="val 5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401" h="6001">
                <a:moveTo>
                  <a:pt x="f1" y="f2"/>
                </a:moveTo>
                <a:lnTo>
                  <a:pt x="f3" y="f2"/>
                </a:lnTo>
                <a:lnTo>
                  <a:pt x="f4" y="f2"/>
                </a:lnTo>
                <a:lnTo>
                  <a:pt x="f4" y="f5"/>
                </a:lnTo>
                <a:lnTo>
                  <a:pt x="f4" y="f0"/>
                </a:lnTo>
                <a:lnTo>
                  <a:pt x="f0" y="f0"/>
                </a:lnTo>
              </a:path>
            </a:pathLst>
          </a:cu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head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1" name="直線コネクタ 20"/>
          <p:cNvSpPr/>
          <p:nvPr/>
        </p:nvSpPr>
        <p:spPr>
          <a:xfrm flipV="1">
            <a:off x="6509701" y="2734581"/>
            <a:ext cx="1351" cy="1047685"/>
          </a:xfrm>
          <a:prstGeom prst="line">
            <a:avLst/>
          </a:prstGeom>
          <a:noFill/>
          <a:ln w="36000">
            <a:solidFill>
              <a:srgbClr val="FFFFFF"/>
            </a:solidFill>
            <a:custDash>
              <a:ds d="100000" sp="100000"/>
            </a:custDash>
            <a:round/>
            <a:tailEnd type="arrow"/>
          </a:ln>
        </p:spPr>
        <p:txBody>
          <a:bodyPr lIns="90000" tIns="46800" rIns="90000" bIns="4680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sp>
        <p:nvSpPr>
          <p:cNvPr id="22" name="フリーフォーム 21"/>
          <p:cNvSpPr/>
          <p:nvPr/>
        </p:nvSpPr>
        <p:spPr>
          <a:xfrm>
            <a:off x="994842" y="4651922"/>
            <a:ext cx="3577157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「ブラックリスト」クラスのコンポーネント</a:t>
            </a:r>
          </a:p>
        </p:txBody>
      </p:sp>
      <p:sp>
        <p:nvSpPr>
          <p:cNvPr id="23" name="フリーフォーム 22"/>
          <p:cNvSpPr/>
          <p:nvPr/>
        </p:nvSpPr>
        <p:spPr>
          <a:xfrm>
            <a:off x="1301524" y="1569063"/>
            <a:ext cx="3583576" cy="36125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 dirty="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「会員登録画面」クラスのコンポーネント</a:t>
            </a:r>
          </a:p>
        </p:txBody>
      </p:sp>
      <p:sp>
        <p:nvSpPr>
          <p:cNvPr id="24" name="フリーフォーム 23"/>
          <p:cNvSpPr/>
          <p:nvPr/>
        </p:nvSpPr>
        <p:spPr>
          <a:xfrm>
            <a:off x="5080323" y="1602364"/>
            <a:ext cx="3114098" cy="27280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「会員」クラスのコンポーネント</a:t>
            </a:r>
          </a:p>
        </p:txBody>
      </p:sp>
      <p:sp>
        <p:nvSpPr>
          <p:cNvPr id="25" name="フリーフォーム 24"/>
          <p:cNvSpPr/>
          <p:nvPr/>
        </p:nvSpPr>
        <p:spPr>
          <a:xfrm>
            <a:off x="5130311" y="4651922"/>
            <a:ext cx="3114098" cy="27152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sz="1600">
                <a:solidFill>
                  <a:srgbClr val="FFFFFF"/>
                </a:solidFill>
                <a:latin typeface="Times New Roman" pitchFamily="18"/>
                <a:ea typeface="ＭＳ Ｐ明朝" pitchFamily="2"/>
                <a:cs typeface="Tahoma" pitchFamily="2"/>
              </a:rPr>
              <a:t>「会員リスト」クラスのコンポーネント</a:t>
            </a:r>
          </a:p>
        </p:txBody>
      </p:sp>
      <p:sp>
        <p:nvSpPr>
          <p:cNvPr id="26" name="フリーフォーム 25"/>
          <p:cNvSpPr/>
          <p:nvPr/>
        </p:nvSpPr>
        <p:spPr>
          <a:xfrm>
            <a:off x="251520" y="427306"/>
            <a:ext cx="8568952" cy="9269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anchor="ctr" compatLnSpc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dirty="0" smtClean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ソースファイルの</a:t>
            </a:r>
            <a:r>
              <a:rPr lang="ja-JP" altLang="en-US" sz="36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  <a:cs typeface="Tahoma" pitchFamily="2"/>
              </a:rPr>
              <a:t>依存関係</a:t>
            </a:r>
            <a:endParaRPr lang="en-US" altLang="ja-JP" sz="3600" dirty="0" smtClean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  <a:cs typeface="Tahoma" pitchFamily="2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971600" y="1253298"/>
            <a:ext cx="6912768" cy="3419273"/>
            <a:chOff x="971600" y="1844824"/>
            <a:chExt cx="6912768" cy="3419273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971600" y="1844824"/>
              <a:ext cx="901209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chemeClr val="bg1"/>
                  </a:solidFill>
                </a:rPr>
                <a:t>UML1.x</a:t>
              </a:r>
              <a:endParaRPr kumimoji="1" lang="ja-JP" altLang="en-US" dirty="0">
                <a:solidFill>
                  <a:schemeClr val="bg1"/>
                </a:solidFill>
              </a:endParaRPr>
            </a:p>
          </p:txBody>
        </p:sp>
        <p:grpSp>
          <p:nvGrpSpPr>
            <p:cNvPr id="30" name="グループ化 29"/>
            <p:cNvGrpSpPr/>
            <p:nvPr/>
          </p:nvGrpSpPr>
          <p:grpSpPr>
            <a:xfrm>
              <a:off x="1835696" y="1854641"/>
              <a:ext cx="6048672" cy="91167"/>
              <a:chOff x="1835696" y="1849561"/>
              <a:chExt cx="5435495" cy="67271"/>
            </a:xfrm>
          </p:grpSpPr>
          <p:cxnSp>
            <p:nvCxnSpPr>
              <p:cNvPr id="34" name="直線コネクタ 33"/>
              <p:cNvCxnSpPr/>
              <p:nvPr/>
            </p:nvCxnSpPr>
            <p:spPr>
              <a:xfrm>
                <a:off x="1835696" y="191683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>
              <a:xfrm>
                <a:off x="1835696" y="184956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グループ化 30"/>
            <p:cNvGrpSpPr/>
            <p:nvPr/>
          </p:nvGrpSpPr>
          <p:grpSpPr>
            <a:xfrm rot="5400000">
              <a:off x="-546440" y="3664841"/>
              <a:ext cx="3131241" cy="67272"/>
              <a:chOff x="1988096" y="3289721"/>
              <a:chExt cx="5435495" cy="67271"/>
            </a:xfrm>
          </p:grpSpPr>
          <p:cxnSp>
            <p:nvCxnSpPr>
              <p:cNvPr id="32" name="直線コネクタ 31"/>
              <p:cNvCxnSpPr/>
              <p:nvPr/>
            </p:nvCxnSpPr>
            <p:spPr>
              <a:xfrm>
                <a:off x="1988096" y="3356992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/>
              <p:nvPr/>
            </p:nvCxnSpPr>
            <p:spPr>
              <a:xfrm>
                <a:off x="1988096" y="3289721"/>
                <a:ext cx="543549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03648" y="5128592"/>
            <a:ext cx="6491063" cy="1252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dirty="0" smtClean="0">
                <a:solidFill>
                  <a:schemeClr val="bg1"/>
                </a:solidFill>
              </a:rPr>
              <a:t>複数のソースファイルをコンパイルし１つの実行ファイルを生成する時などソースファイルの関係を依存関係で表現する．</a:t>
            </a:r>
            <a:endParaRPr kumimoji="1" lang="en-US" altLang="ja-JP" sz="2400" dirty="0" smtClean="0">
              <a:solidFill>
                <a:schemeClr val="bg1"/>
              </a:solidFill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417823" y="2078373"/>
            <a:ext cx="574050" cy="1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414667" y="2402121"/>
            <a:ext cx="574050" cy="1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415442" y="4004692"/>
            <a:ext cx="574050" cy="1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415442" y="4325891"/>
            <a:ext cx="574050" cy="1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680" y="2065610"/>
            <a:ext cx="575859" cy="18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680" y="2388577"/>
            <a:ext cx="575859" cy="18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943" y="4000104"/>
            <a:ext cx="575859" cy="18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680" y="4326633"/>
            <a:ext cx="575859" cy="18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フリーフォーム 45"/>
          <p:cNvSpPr/>
          <p:nvPr/>
        </p:nvSpPr>
        <p:spPr>
          <a:xfrm>
            <a:off x="3915441" y="3574517"/>
            <a:ext cx="1281113" cy="32791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 compatLnSpc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rgbClr val="FFFF00"/>
                </a:solidFill>
                <a:latin typeface="Times New Roman" pitchFamily="18"/>
                <a:ea typeface="ＭＳ Ｐ明朝" pitchFamily="2"/>
                <a:cs typeface="Tahoma" pitchFamily="2"/>
              </a:rPr>
              <a:t>依存関係</a:t>
            </a:r>
            <a:endParaRPr lang="ja-JP" sz="1400" dirty="0">
              <a:solidFill>
                <a:srgbClr val="FFFF00"/>
              </a:solidFill>
              <a:latin typeface="Times New Roman" pitchFamily="18"/>
              <a:ea typeface="ＭＳ Ｐ明朝" pitchFamily="2"/>
              <a:cs typeface="Tahoma" pitchFamily="2"/>
            </a:endParaRPr>
          </a:p>
        </p:txBody>
      </p:sp>
      <p:cxnSp>
        <p:nvCxnSpPr>
          <p:cNvPr id="47" name="直線コネクタ 46"/>
          <p:cNvCxnSpPr>
            <a:stCxn id="46" idx="0"/>
          </p:cNvCxnSpPr>
          <p:nvPr/>
        </p:nvCxnSpPr>
        <p:spPr>
          <a:xfrm flipV="1">
            <a:off x="4555998" y="2593053"/>
            <a:ext cx="432960" cy="98146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4988958" y="3258423"/>
            <a:ext cx="1520743" cy="4800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>
            <a:stCxn id="46" idx="3"/>
          </p:cNvCxnSpPr>
          <p:nvPr/>
        </p:nvCxnSpPr>
        <p:spPr>
          <a:xfrm flipH="1" flipV="1">
            <a:off x="2528249" y="3258423"/>
            <a:ext cx="1387192" cy="4800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4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</TotalTime>
  <Words>623</Words>
  <Application>Microsoft Office PowerPoint</Application>
  <PresentationFormat>画面に合わせる (4:3)</PresentationFormat>
  <Paragraphs>213</Paragraphs>
  <Slides>27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8" baseType="lpstr">
      <vt:lpstr>Office ​​テーマ</vt:lpstr>
      <vt:lpstr>Chapter 6</vt:lpstr>
      <vt:lpstr>物理的側面を表現する図とは？</vt:lpstr>
      <vt:lpstr>PowerPoint プレゼンテーション</vt:lpstr>
      <vt:lpstr>コンポーネント図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第４章</dc:title>
  <dc:creator>hci_120</dc:creator>
  <cp:lastModifiedBy>hci_120</cp:lastModifiedBy>
  <cp:revision>102</cp:revision>
  <dcterms:created xsi:type="dcterms:W3CDTF">2012-05-07T08:17:16Z</dcterms:created>
  <dcterms:modified xsi:type="dcterms:W3CDTF">2012-06-11T03:07:15Z</dcterms:modified>
</cp:coreProperties>
</file>