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ー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ー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CAE9CE-9C93-4BC1-A083-94C48BF339E5}" type="datetimeFigureOut">
              <a:rPr kumimoji="1" lang="ja-JP" altLang="en-US" smtClean="0"/>
              <a:t>2012/6/16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EC03F-F0D6-4AB9-8AAC-8DB4E275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ゆたココ Bold" pitchFamily="1" charset="-128"/>
                <a:ea typeface="ゆたココ Bold" pitchFamily="1" charset="-128"/>
              </a:rPr>
              <a:t>Chapter 7</a:t>
            </a:r>
          </a:p>
          <a:p>
            <a:endParaRPr kumimoji="1" lang="ja-JP" altLang="en-US" sz="4800" dirty="0">
              <a:latin typeface="ゆたココ Bold" pitchFamily="1" charset="-128"/>
              <a:ea typeface="ゆたココ Bold" pitchFamily="1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latin typeface="ゆたココ Demi Bold" pitchFamily="1" charset="-128"/>
                <a:ea typeface="ゆたココ Demi Bold" pitchFamily="1" charset="-128"/>
              </a:rPr>
              <a:t>その他の図</a:t>
            </a:r>
            <a:endParaRPr kumimoji="1" lang="ja-JP" altLang="en-US" sz="6000" b="1" dirty="0">
              <a:latin typeface="ゆたココ Demi Bold" pitchFamily="1" charset="-128"/>
              <a:ea typeface="ゆたココ Demi Bold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3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オブジェクトの属性値の表示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2087" r="2545" b="4184"/>
          <a:stretch/>
        </p:blipFill>
        <p:spPr bwMode="auto">
          <a:xfrm rot="5400000">
            <a:off x="1509711" y="1069946"/>
            <a:ext cx="5326991" cy="510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11760" y="1052736"/>
            <a:ext cx="4067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会員オブジェクト</a:t>
            </a:r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の属性値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8094" y="5805264"/>
            <a:ext cx="4067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7030A0"/>
                </a:solidFill>
              </a:rPr>
              <a:t>属性値を表示したオブジェクト</a:t>
            </a:r>
            <a:endParaRPr kumimoji="1" lang="ja-JP" alt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コンポジットオブジェクト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761" y="785906"/>
            <a:ext cx="8766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コンポジットオブジェクトとは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コンポジットクラス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のオブジェクトです。</a:t>
            </a:r>
            <a:endParaRPr lang="en-US" altLang="ja-JP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コンポジットオブジェクト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は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コンポジション集約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の関係にある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部分側のオブジェクト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が強く結びついてる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全体側のオブジェクト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のことです。</a:t>
            </a:r>
            <a:endParaRPr lang="en-US" altLang="ja-JP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kumimoji="1" lang="ja-JP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3" t="12359" r="14630" b="4342"/>
          <a:stretch/>
        </p:blipFill>
        <p:spPr bwMode="auto">
          <a:xfrm rot="16200000">
            <a:off x="2711244" y="393213"/>
            <a:ext cx="3493697" cy="711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979712" y="2327234"/>
            <a:ext cx="31185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部屋のコンポジットクラス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3848" y="2708920"/>
            <a:ext cx="20798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コンポジットクラス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9712" y="5730418"/>
            <a:ext cx="22640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7030A0"/>
                </a:solidFill>
              </a:rPr>
              <a:t>部分側のオブジェクト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576" y="321297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7030A0"/>
                </a:solidFill>
              </a:rPr>
              <a:t>全体側</a:t>
            </a:r>
            <a:r>
              <a:rPr lang="ja-JP" altLang="en-US" b="1" dirty="0" smtClean="0">
                <a:solidFill>
                  <a:srgbClr val="7030A0"/>
                </a:solidFill>
              </a:rPr>
              <a:t>の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r>
              <a:rPr lang="ja-JP" altLang="en-US" b="1" dirty="0" smtClean="0">
                <a:solidFill>
                  <a:srgbClr val="7030A0"/>
                </a:solidFill>
              </a:rPr>
              <a:t>オブジェクト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7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13283" r="20895" b="3954"/>
          <a:stretch/>
        </p:blipFill>
        <p:spPr bwMode="auto">
          <a:xfrm rot="16200000">
            <a:off x="1457902" y="-657701"/>
            <a:ext cx="5417389" cy="76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95936" y="836712"/>
            <a:ext cx="40137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部屋の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コンポジットオブジェクト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5" y="2564904"/>
            <a:ext cx="31683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コンポジットオブジェクト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88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アクティビティ図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アクティビティ図</a:t>
            </a:r>
            <a:r>
              <a:rPr lang="ja-JP" altLang="en-US" dirty="0">
                <a:solidFill>
                  <a:schemeClr val="accent3">
                    <a:lumMod val="50000"/>
                  </a:schemeClr>
                </a:solidFill>
              </a:rPr>
              <a:t>と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は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振る舞いを表現する図で、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手続きやワークフローを記述します。</a:t>
            </a:r>
            <a:endParaRPr kumimoji="1"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ステートチャート図と似ていますが意味が異なります。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" y="5010809"/>
            <a:ext cx="3543845" cy="13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4152" y="1679448"/>
            <a:ext cx="2605680" cy="66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2816" y="6341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ステートチャート図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36" y="3652150"/>
            <a:ext cx="2278719" cy="27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689936" y="6341334"/>
            <a:ext cx="227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アクティビティ図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5730" y="443749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7030A0"/>
                </a:solidFill>
              </a:rPr>
              <a:t>オブジェクトの状態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381546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7030A0"/>
                </a:solidFill>
              </a:rPr>
              <a:t>処理の流れ</a:t>
            </a:r>
            <a:r>
              <a:rPr kumimoji="1" lang="ja-JP" altLang="en-US" sz="2800" b="1" dirty="0" smtClean="0">
                <a:solidFill>
                  <a:srgbClr val="7030A0"/>
                </a:solidFill>
              </a:rPr>
              <a:t>状態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4355976" y="5229200"/>
            <a:ext cx="1584176" cy="504056"/>
          </a:xfrm>
          <a:prstGeom prst="leftRightArrow">
            <a:avLst>
              <a:gd name="adj1" fmla="val 26190"/>
              <a:gd name="adj2" fmla="val 51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9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7" t="14865" r="24975" b="10000"/>
          <a:stretch/>
        </p:blipFill>
        <p:spPr bwMode="auto">
          <a:xfrm rot="16200000">
            <a:off x="2172924" y="427477"/>
            <a:ext cx="4798005" cy="633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39752" y="935142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/>
                </a:solidFill>
              </a:rPr>
              <a:t>アクティビティ図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アクション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状態（アクション）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23528" y="836712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アクション状態（アクション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と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は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endParaRPr lang="en-US" altLang="ja-JP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　　　　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操作または操作内の一部呼び出し</a:t>
            </a:r>
            <a:endParaRPr lang="en-US" altLang="ja-JP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一連の処理の中の手続き</a:t>
            </a:r>
            <a:endParaRPr lang="en-US" altLang="ja-JP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　　　　　　　　　　　　　　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の状態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endParaRPr lang="en-US" altLang="ja-JP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17827" r="50000" b="3296"/>
          <a:stretch/>
        </p:blipFill>
        <p:spPr bwMode="auto">
          <a:xfrm rot="5400000">
            <a:off x="3168392" y="1304216"/>
            <a:ext cx="2603179" cy="714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デシジョン・マージ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23528" y="836712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7030A0"/>
                </a:solidFill>
              </a:rPr>
              <a:t>菱形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のアイコンは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デシジョン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または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マージ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を表します。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デシジョン・・・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　　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ガード条件をつけることで処理の分岐を表現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2060"/>
                </a:solidFill>
              </a:rPr>
              <a:t>　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　　　　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1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本の入力矢印と２本の出力矢印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マージ・・・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　　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複数の処理の流れの合流に使用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2060"/>
                </a:solidFill>
              </a:rPr>
              <a:t>　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　　　　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2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本以上の入力矢印</a:t>
            </a:r>
            <a:r>
              <a:rPr lang="ja-JP" altLang="en-US" sz="2400" b="1" dirty="0">
                <a:solidFill>
                  <a:srgbClr val="002060"/>
                </a:solidFill>
              </a:rPr>
              <a:t>　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　</a:t>
            </a:r>
            <a:endParaRPr lang="en-US" altLang="ja-JP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15699" r="28730" b="3441"/>
          <a:stretch/>
        </p:blipFill>
        <p:spPr bwMode="auto">
          <a:xfrm rot="5400000">
            <a:off x="3256459" y="1504181"/>
            <a:ext cx="230505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フォーク、ジョイン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23528" y="836712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フォーク・ジョインは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同期バー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と呼ばれる太い線表記します。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フォーク・・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１つの処理の流れが２つ以上の制御の流れに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　　　　　分割される時に使用します。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2060"/>
                </a:solidFill>
              </a:rPr>
              <a:t>ジョイン</a:t>
            </a:r>
            <a:r>
              <a:rPr lang="ja-JP" altLang="en-US" sz="2400" b="1" dirty="0" smtClean="0">
                <a:solidFill>
                  <a:srgbClr val="002060"/>
                </a:solidFill>
              </a:rPr>
              <a:t>・・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２つ以上の処理の流れを１つに統合する場合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　　　　　に使用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　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8387" r="4447" b="26881"/>
          <a:stretch/>
        </p:blipFill>
        <p:spPr bwMode="auto">
          <a:xfrm rot="5400000">
            <a:off x="1908845" y="1051595"/>
            <a:ext cx="5133976" cy="48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88024" y="1772816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フォーク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6056" y="4627875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ジョイン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1302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フォーク、ジョイン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860032" y="1293915"/>
            <a:ext cx="4032448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chemeClr val="accent5">
                    <a:lumMod val="50000"/>
                  </a:schemeClr>
                </a:solidFill>
              </a:rPr>
              <a:t>いくつかのアクション状態を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レーン</a:t>
            </a:r>
            <a:r>
              <a:rPr lang="ja-JP" altLang="en-US" sz="2400" dirty="0" smtClean="0">
                <a:solidFill>
                  <a:schemeClr val="accent5">
                    <a:lumMod val="50000"/>
                  </a:schemeClr>
                </a:solidFill>
              </a:rPr>
              <a:t>によりまとめることができます。レーン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を用いてアクティビティ図で</a:t>
            </a:r>
            <a:r>
              <a:rPr lang="ja-JP" altLang="en-US" sz="2400" b="1" dirty="0">
                <a:solidFill>
                  <a:srgbClr val="7030A0"/>
                </a:solidFill>
              </a:rPr>
              <a:t>ワークフロー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を記述することができます</a:t>
            </a:r>
            <a:r>
              <a:rPr lang="ja-JP" altLang="en-US" sz="2400" dirty="0" smtClean="0"/>
              <a:t>。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2115" r="5411" b="20712"/>
          <a:stretch/>
        </p:blipFill>
        <p:spPr bwMode="auto">
          <a:xfrm rot="16200000">
            <a:off x="-1194631" y="1259733"/>
            <a:ext cx="6801487" cy="44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127665"/>
            <a:ext cx="16171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レーン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758377"/>
            <a:ext cx="18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レーン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b="1" dirty="0"/>
              <a:t>オブジェクト図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b="1" dirty="0">
                <a:solidFill>
                  <a:schemeClr val="accent1"/>
                </a:solidFill>
              </a:rPr>
              <a:t>オブジェクト図</a:t>
            </a:r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</a:rPr>
              <a:t>とは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、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rgbClr val="00B0F0"/>
                </a:solidFill>
              </a:rPr>
              <a:t>クラス図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など</a:t>
            </a:r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</a:rPr>
              <a:t>で表現されたクラス構成や相互関係に対して、それを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具体化した</a:t>
            </a:r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</a:rPr>
              <a:t>レベルで表現された図です。これによりクラス設計などで、より実現がイメージしやすくなり正当性の評価も行いやすくなります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主に・</a:t>
            </a:r>
            <a:r>
              <a:rPr lang="ja-JP" altLang="en-US" sz="2800" dirty="0" smtClean="0">
                <a:solidFill>
                  <a:schemeClr val="accent1">
                    <a:lumMod val="75000"/>
                  </a:schemeClr>
                </a:solidFill>
              </a:rPr>
              <a:t>多重度を考える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　　　　　　　クラス図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・</a:t>
            </a:r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</a:rPr>
              <a:t>システムの状態の表現</a:t>
            </a:r>
            <a:endParaRPr kumimoji="1" lang="en-US" altLang="ja-JP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　の</a:t>
            </a:r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</a:rPr>
              <a:t>２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つの用途で利用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endParaRPr kumimoji="1"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2596888" cy="9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17424" r="10721" b="10607"/>
          <a:stretch/>
        </p:blipFill>
        <p:spPr bwMode="auto">
          <a:xfrm rot="16200000">
            <a:off x="2168446" y="-427784"/>
            <a:ext cx="5211421" cy="794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アクティビティ</a:t>
            </a:r>
            <a:r>
              <a:rPr lang="ja-JP" altLang="en-US" sz="2800" b="1" dirty="0" smtClean="0"/>
              <a:t>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シグナル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9552" y="1052736"/>
            <a:ext cx="8208912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7030A0"/>
                </a:solidFill>
              </a:rPr>
              <a:t>シグナル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を使用することで、処理の途中で、別のアクティビティの処理を発生させることができます。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　シグナル送信・・・凸型五角形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シグナル受信・・・凹型五角形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74480" b="85028"/>
          <a:stretch/>
        </p:blipFill>
        <p:spPr bwMode="auto">
          <a:xfrm>
            <a:off x="6638545" y="3789040"/>
            <a:ext cx="1496644" cy="8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9" r="27149" b="84169"/>
          <a:stretch/>
        </p:blipFill>
        <p:spPr bwMode="auto">
          <a:xfrm>
            <a:off x="6660232" y="2615007"/>
            <a:ext cx="1242520" cy="76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37121" r="52305" b="21321"/>
          <a:stretch/>
        </p:blipFill>
        <p:spPr bwMode="auto">
          <a:xfrm rot="5400000">
            <a:off x="775196" y="1393154"/>
            <a:ext cx="3762375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t="85065" r="53506" b="5512"/>
          <a:stretch/>
        </p:blipFill>
        <p:spPr bwMode="auto">
          <a:xfrm rot="5400000">
            <a:off x="-1195041" y="2711450"/>
            <a:ext cx="3714750" cy="8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3" t="36610" r="5411" b="22955"/>
          <a:stretch/>
        </p:blipFill>
        <p:spPr bwMode="auto">
          <a:xfrm rot="5400000">
            <a:off x="4890232" y="1846199"/>
            <a:ext cx="4506416" cy="355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5" t="84307" r="6112" b="4654"/>
          <a:stretch/>
        </p:blipFill>
        <p:spPr bwMode="auto">
          <a:xfrm rot="5400000">
            <a:off x="2654224" y="3110655"/>
            <a:ext cx="4448175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アクティビティ図</a:t>
            </a:r>
            <a:endParaRPr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シグナル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アクティビティ図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アクティビティ図のオブジェクト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1861" r="6514" b="9465"/>
          <a:stretch/>
        </p:blipFill>
        <p:spPr bwMode="auto">
          <a:xfrm rot="5400000">
            <a:off x="2917489" y="492464"/>
            <a:ext cx="605222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9512" y="980728"/>
            <a:ext cx="2736304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アクティビティ図の中でも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オブジェクト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を表現できます。各処理とオブジェクトの生成、参照、更新などの関係を表現することができます。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パッケージ図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/>
                </a:solidFill>
              </a:rPr>
              <a:t>パッケージ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パッケージの中にさらにパッケージがあるような、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パーッケージ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の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階層</a:t>
            </a:r>
            <a:r>
              <a:rPr kumimoji="1"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を表現できます。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29870" r="21543" b="20022"/>
          <a:stretch/>
        </p:blipFill>
        <p:spPr bwMode="auto">
          <a:xfrm rot="16200000">
            <a:off x="2999722" y="2408990"/>
            <a:ext cx="3648614" cy="496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012160" y="53226"/>
            <a:ext cx="310950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　パッケージ図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サブシステム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39552" y="1052736"/>
            <a:ext cx="8208912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サブシステムは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物理的な機能の単位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を示します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また、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仕様と実装に分割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できます。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つまり、ほかのサブシステムやパッケージからの呼び出しの仕様は決定しており、その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実現方法（実装）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については、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仕様と分離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して定義します。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2" t="22378" r="24460" b="32737"/>
          <a:stretch/>
        </p:blipFill>
        <p:spPr bwMode="auto">
          <a:xfrm rot="16200000">
            <a:off x="3282767" y="1863169"/>
            <a:ext cx="3082524" cy="568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595242" y="3600346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サブシステム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5407" y="4091300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分岐記号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5624736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インターフェース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/>
              <a:t>UML</a:t>
            </a:r>
            <a:r>
              <a:rPr kumimoji="1" lang="ja-JP" altLang="en-US" sz="3600" b="1" dirty="0" smtClean="0"/>
              <a:t>拡張、プロファイル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9036496" cy="45720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統一された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UML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は幅広い分野に適応可能ですが、それぞれの分野に応じて特有の表記を使用したい場合があります。このために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UML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は</a:t>
            </a:r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拡張の仕組み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（メカニズム）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を用意しています。この仕組みが</a:t>
            </a:r>
            <a:r>
              <a:rPr lang="en-US" altLang="ja-JP" b="1" dirty="0" smtClean="0">
                <a:solidFill>
                  <a:srgbClr val="FF0000"/>
                </a:solidFill>
              </a:rPr>
              <a:t>UML</a:t>
            </a:r>
            <a:r>
              <a:rPr lang="ja-JP" altLang="en-US" b="1" dirty="0" smtClean="0">
                <a:solidFill>
                  <a:srgbClr val="FF0000"/>
                </a:solidFill>
              </a:rPr>
              <a:t>プロファイル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です。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/>
          <p:cNvSpPr txBox="1">
            <a:spLocks/>
          </p:cNvSpPr>
          <p:nvPr/>
        </p:nvSpPr>
        <p:spPr>
          <a:xfrm>
            <a:off x="107504" y="188640"/>
            <a:ext cx="9036496" cy="591040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UML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プロファイル</a:t>
            </a:r>
            <a:endParaRPr lang="en-US" altLang="ja-JP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UML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プロファイルは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rgbClr val="7030A0"/>
                </a:solidFill>
              </a:rPr>
              <a:t>　　　</a:t>
            </a:r>
            <a:r>
              <a:rPr lang="ja-JP" altLang="en-US" b="1" dirty="0" smtClean="0">
                <a:solidFill>
                  <a:srgbClr val="7030A0"/>
                </a:solidFill>
              </a:rPr>
              <a:t>ステレオタイプ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7030A0"/>
                </a:solidFill>
              </a:rPr>
              <a:t>　</a:t>
            </a:r>
            <a:r>
              <a:rPr lang="ja-JP" altLang="en-US" b="1" dirty="0" smtClean="0">
                <a:solidFill>
                  <a:srgbClr val="7030A0"/>
                </a:solidFill>
              </a:rPr>
              <a:t>　　　タグ付値（メタ属性）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7030A0"/>
                </a:solidFill>
              </a:rPr>
              <a:t>　</a:t>
            </a:r>
            <a:r>
              <a:rPr lang="ja-JP" altLang="en-US" b="1" dirty="0" smtClean="0">
                <a:solidFill>
                  <a:srgbClr val="7030A0"/>
                </a:solidFill>
              </a:rPr>
              <a:t>　　　制約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　</a:t>
            </a:r>
            <a:r>
              <a:rPr lang="ja-JP" altLang="en-US" dirty="0" smtClean="0">
                <a:solidFill>
                  <a:srgbClr val="7030A0"/>
                </a:solidFill>
              </a:rPr>
              <a:t>　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　　　を用いることで必要な表記を拡張できます。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　また、プロファイルの中で</a:t>
            </a:r>
            <a:r>
              <a:rPr lang="ja-JP" altLang="en-US" b="1" dirty="0" smtClean="0">
                <a:solidFill>
                  <a:srgbClr val="7030A0"/>
                </a:solidFill>
              </a:rPr>
              <a:t>表記用アイコン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を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　　　　定義することができる。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716016" y="53226"/>
            <a:ext cx="4405653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　</a:t>
            </a:r>
            <a:r>
              <a:rPr lang="en-US" altLang="ja-JP" sz="2800" b="1" dirty="0"/>
              <a:t>UML</a:t>
            </a:r>
            <a:r>
              <a:rPr lang="ja-JP" altLang="en-US" sz="2800" b="1" dirty="0"/>
              <a:t>拡張、プロファイル</a:t>
            </a:r>
          </a:p>
        </p:txBody>
      </p:sp>
    </p:spTree>
    <p:extLst>
      <p:ext uri="{BB962C8B-B14F-4D97-AF65-F5344CB8AC3E}">
        <p14:creationId xmlns:p14="http://schemas.microsoft.com/office/powerpoint/2010/main" val="24560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t="20720" r="11994" b="15213"/>
          <a:stretch/>
        </p:blipFill>
        <p:spPr bwMode="auto">
          <a:xfrm rot="5400000">
            <a:off x="1749381" y="-161736"/>
            <a:ext cx="5521028" cy="70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716016" y="53226"/>
            <a:ext cx="4405653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　</a:t>
            </a:r>
            <a:r>
              <a:rPr lang="en-US" altLang="ja-JP" sz="2800" b="1" dirty="0"/>
              <a:t>UML</a:t>
            </a:r>
            <a:r>
              <a:rPr lang="ja-JP" altLang="en-US" sz="2800" b="1" dirty="0"/>
              <a:t>拡張、プロファイル</a:t>
            </a:r>
          </a:p>
        </p:txBody>
      </p:sp>
    </p:spTree>
    <p:extLst>
      <p:ext uri="{BB962C8B-B14F-4D97-AF65-F5344CB8AC3E}">
        <p14:creationId xmlns:p14="http://schemas.microsoft.com/office/powerpoint/2010/main" val="27549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5400" b="1" dirty="0" smtClean="0"/>
              <a:t>OCL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942656" cy="4572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chemeClr val="accent1"/>
                </a:solidFill>
              </a:rPr>
              <a:t>OCL</a:t>
            </a:r>
            <a:r>
              <a:rPr lang="ja-JP" altLang="en-US" dirty="0" smtClean="0"/>
              <a:t>は、モデルの中に成立するべき条件などを記述　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する</a:t>
            </a:r>
            <a:r>
              <a:rPr lang="ja-JP" altLang="en-US" b="1" dirty="0" smtClean="0">
                <a:solidFill>
                  <a:schemeClr val="accent1"/>
                </a:solidFill>
              </a:rPr>
              <a:t>形式言語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モデリングを行う際、</a:t>
            </a:r>
            <a:r>
              <a:rPr lang="en-US" altLang="ja-JP" dirty="0" smtClean="0"/>
              <a:t>UML</a:t>
            </a:r>
            <a:r>
              <a:rPr lang="ja-JP" altLang="en-US" dirty="0" smtClean="0"/>
              <a:t>の情報だけでは十分に対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　象領域を表現しきれないたので、制約やノートを使　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err="1" smtClean="0"/>
              <a:t>用して</a:t>
            </a:r>
            <a:r>
              <a:rPr lang="ja-JP" altLang="en-US" dirty="0" smtClean="0"/>
              <a:t>モデルに情報を追加します通常これらの自然　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言語は曖昧なところがあります。この</a:t>
            </a:r>
            <a:r>
              <a:rPr lang="ja-JP" altLang="en-US" b="1" dirty="0" smtClean="0">
                <a:solidFill>
                  <a:srgbClr val="7030A0"/>
                </a:solidFill>
              </a:rPr>
              <a:t>曖昧さを排除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するために</a:t>
            </a:r>
            <a:r>
              <a:rPr lang="en-US" altLang="ja-JP" b="1" dirty="0" smtClean="0">
                <a:solidFill>
                  <a:schemeClr val="accent1"/>
                </a:solidFill>
              </a:rPr>
              <a:t>OCL</a:t>
            </a:r>
            <a:r>
              <a:rPr lang="ja-JP" altLang="en-US" dirty="0" smtClean="0"/>
              <a:t>を使用します。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25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bjectclub.jp/technicaldoc/uml/diag/2/2_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0" y="908720"/>
            <a:ext cx="4596074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4">
                    <a:lumMod val="50000"/>
                  </a:schemeClr>
                </a:solidFill>
              </a:rPr>
              <a:t>コラボレーション図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5" y="4381242"/>
            <a:ext cx="450082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23528" y="389490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4">
                    <a:lumMod val="50000"/>
                  </a:schemeClr>
                </a:solidFill>
              </a:rPr>
              <a:t>オブジェクト図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6497" y="173147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システムの動的な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側面を表現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472514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システム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の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静的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な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側面を表現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上下矢印 10"/>
          <p:cNvSpPr/>
          <p:nvPr/>
        </p:nvSpPr>
        <p:spPr>
          <a:xfrm>
            <a:off x="6948264" y="2780928"/>
            <a:ext cx="648072" cy="1656184"/>
          </a:xfrm>
          <a:prstGeom prst="upDownArrow">
            <a:avLst>
              <a:gd name="adj1" fmla="val 340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92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092280" y="53226"/>
            <a:ext cx="202938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 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O C L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OCL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の例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51520" y="836712"/>
            <a:ext cx="871296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要素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.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選択肢                 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en-US" altLang="ja-JP" sz="2400" b="1" dirty="0" err="1" smtClean="0">
                <a:solidFill>
                  <a:schemeClr val="accent5">
                    <a:lumMod val="50000"/>
                  </a:schemeClr>
                </a:solidFill>
              </a:rPr>
              <a:t>aMember.age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 &gt; 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要素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.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操作（引数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..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）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en-US" altLang="ja-JP" sz="2400" b="1" dirty="0" err="1" smtClean="0">
                <a:solidFill>
                  <a:schemeClr val="accent5">
                    <a:lumMod val="50000"/>
                  </a:schemeClr>
                </a:solidFill>
              </a:rPr>
              <a:t>aMember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購入額（月）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集合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-&gt; size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en-US" altLang="ja-JP" sz="2400" b="1" dirty="0" err="1" smtClean="0">
                <a:solidFill>
                  <a:schemeClr val="accent5">
                    <a:lumMod val="50000"/>
                  </a:schemeClr>
                </a:solidFill>
              </a:rPr>
              <a:t>videoshop.member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-&gt;size&gt;10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self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>
                <a:solidFill>
                  <a:srgbClr val="C00000"/>
                </a:solidFill>
              </a:rPr>
              <a:t>集合 </a:t>
            </a:r>
            <a:r>
              <a:rPr lang="en-US" altLang="ja-JP" sz="2400" b="1" dirty="0">
                <a:solidFill>
                  <a:srgbClr val="C00000"/>
                </a:solidFill>
              </a:rPr>
              <a:t>-&gt;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select(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真偽式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en-US" altLang="ja-JP" sz="2400" b="1" dirty="0" err="1" smtClean="0">
                <a:solidFill>
                  <a:schemeClr val="accent5">
                    <a:lumMod val="50000"/>
                  </a:schemeClr>
                </a:solidFill>
              </a:rPr>
              <a:t>videoshop.menber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-&gt;select(</a:t>
            </a:r>
            <a:r>
              <a:rPr lang="en-US" altLang="ja-JP" sz="2400" b="1" dirty="0" err="1" smtClean="0">
                <a:solidFill>
                  <a:schemeClr val="accent5">
                    <a:lumMod val="50000"/>
                  </a:schemeClr>
                </a:solidFill>
              </a:rPr>
              <a:t>self.videotape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-&gt;size&gt;=3)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092280" y="53226"/>
            <a:ext cx="202938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 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O C L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1302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ビジネスモデリング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23528" y="908720"/>
            <a:ext cx="8712968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/>
              <a:buNone/>
            </a:pPr>
            <a:r>
              <a:rPr lang="ja-JP" altLang="en-US" dirty="0" smtClean="0"/>
              <a:t>　アクティビティ図で業務の流れを表現し、その後、ユースケース図、クラス図、コラボレーション図などを利用して業務自体を分析していきます。</a:t>
            </a:r>
            <a:endParaRPr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30690" r="15202" b="26419"/>
          <a:stretch/>
        </p:blipFill>
        <p:spPr bwMode="auto">
          <a:xfrm rot="16200000">
            <a:off x="3201228" y="2244343"/>
            <a:ext cx="2878589" cy="49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11765" r="4054" b="6650"/>
          <a:stretch/>
        </p:blipFill>
        <p:spPr bwMode="auto">
          <a:xfrm rot="16200000">
            <a:off x="1791114" y="89206"/>
            <a:ext cx="548976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7092280" y="53226"/>
            <a:ext cx="2029389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/>
              <a:t> 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O C L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27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Chapter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７まとめ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251520" y="836712"/>
            <a:ext cx="871296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>
                <a:solidFill>
                  <a:srgbClr val="C00000"/>
                </a:solidFill>
              </a:rPr>
              <a:t>オブジェクト図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                 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オブジェクト同士の関係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を表現、多重度を考えるときやシ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ステム（オブジェクト同士）の状態の表現に利用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アクティビティ図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振る舞い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を表現、手続き・ワークフローを記述。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パッケージ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図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　パッケージ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で</a:t>
            </a:r>
            <a:r>
              <a:rPr lang="en-US" altLang="ja-JP" sz="2400" b="1" dirty="0">
                <a:solidFill>
                  <a:schemeClr val="accent5">
                    <a:lumMod val="50000"/>
                  </a:schemeClr>
                </a:solidFill>
              </a:rPr>
              <a:t>UML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の要素をまとめることができる。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パッ　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ケージ</a:t>
            </a: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の中にパッケージを入れて階層を表現できる。</a:t>
            </a:r>
            <a:endParaRPr lang="en-US" altLang="ja-JP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en-US" altLang="ja-JP" sz="2400" b="1" dirty="0">
                <a:solidFill>
                  <a:srgbClr val="C00000"/>
                </a:solidFill>
              </a:rPr>
              <a:t>UML</a:t>
            </a:r>
            <a:r>
              <a:rPr lang="ja-JP" altLang="en-US" sz="2400" b="1" dirty="0">
                <a:solidFill>
                  <a:srgbClr val="C00000"/>
                </a:solidFill>
              </a:rPr>
              <a:t>拡張、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プロファイル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プロファイルを使用することで拡張が可能。拡張により、　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組み込み、リアルタイム、スケジューリング、事務処理な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ど、いろいろなシステム分野に適用できる。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Chapter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７まとめ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251520" y="836712"/>
            <a:ext cx="871296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en-US" altLang="ja-JP" sz="2400" b="1" dirty="0">
                <a:solidFill>
                  <a:srgbClr val="C00000"/>
                </a:solidFill>
              </a:rPr>
              <a:t>UML</a:t>
            </a:r>
            <a:r>
              <a:rPr lang="ja-JP" altLang="en-US" sz="2400" b="1" dirty="0">
                <a:solidFill>
                  <a:srgbClr val="C00000"/>
                </a:solidFill>
              </a:rPr>
              <a:t>拡張、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プロファイル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プロファイルは、ステレオタイプ、制約、タグ付値（メタ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属性）を使用することで作成する。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FFC000"/>
                </a:solidFill>
              </a:rPr>
              <a:t>＊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OCL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通常、製薬の記述には自然言語を使用するが、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OCL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を</a:t>
            </a:r>
            <a:r>
              <a:rPr lang="ja-JP" alt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使用す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る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ことにより曖昧さをなくすことが可能。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　</a:t>
            </a: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練習問題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215516" y="537359"/>
            <a:ext cx="871296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00B0F0"/>
                </a:solidFill>
              </a:rPr>
              <a:t>問題１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en-US" altLang="ja-JP" sz="2800" b="1" dirty="0" smtClean="0">
                <a:solidFill>
                  <a:schemeClr val="accent1"/>
                </a:solidFill>
              </a:rPr>
              <a:t>UML</a:t>
            </a:r>
            <a:r>
              <a:rPr lang="ja-JP" altLang="en-US" sz="2800" b="1" dirty="0" smtClean="0">
                <a:solidFill>
                  <a:schemeClr val="accent1"/>
                </a:solidFill>
              </a:rPr>
              <a:t>で規定されていない図を選択しなさい</a:t>
            </a:r>
            <a:endParaRPr lang="en-US" altLang="ja-JP" sz="28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①シーケンス図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②アクティビティ図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③</a:t>
            </a:r>
            <a:r>
              <a:rPr lang="en-US" altLang="ja-JP" sz="2800" b="1" dirty="0" smtClean="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図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④オブジェクト図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⑤配置図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⑥ユースケース図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練習問題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07504" y="537359"/>
            <a:ext cx="943304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00B0F0"/>
                </a:solidFill>
              </a:rPr>
              <a:t>問題２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b="1" dirty="0">
                <a:solidFill>
                  <a:schemeClr val="accent1"/>
                </a:solidFill>
              </a:rPr>
              <a:t>パッケージ間に引くことが</a:t>
            </a:r>
            <a:r>
              <a:rPr lang="ja-JP" altLang="en-US" b="1" dirty="0" smtClean="0">
                <a:solidFill>
                  <a:schemeClr val="accent1"/>
                </a:solidFill>
              </a:rPr>
              <a:t>できる関係を選択しなさい。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①依存関係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②集約関係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③</a:t>
            </a: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関連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④コンポジション集約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練習問題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07504" y="537359"/>
            <a:ext cx="943304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00B0F0"/>
                </a:solidFill>
              </a:rPr>
              <a:t>問題３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C00000"/>
                </a:solidFill>
              </a:rPr>
              <a:t> アクティビティ図の説明で正しいものを選択しなさい。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①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オブジェクトの状態の変化を表現する。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②相互作用を表現する。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③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関連システムの状態を表現する。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④処理の流れを表現する。</a:t>
            </a:r>
            <a:endParaRPr lang="en-US" altLang="ja-JP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練習問題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07504" y="537359"/>
            <a:ext cx="943304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00B0F0"/>
                </a:solidFill>
              </a:rPr>
              <a:t>問題４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C00000"/>
                </a:solidFill>
              </a:rPr>
              <a:t> オブジェクト図の説明で</a:t>
            </a:r>
            <a:r>
              <a:rPr lang="ja-JP" altLang="en-US" sz="2800" b="1" u="sng" dirty="0" smtClean="0">
                <a:solidFill>
                  <a:srgbClr val="C00000"/>
                </a:solidFill>
              </a:rPr>
              <a:t>間違っている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ものを</a:t>
            </a: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　</a:t>
            </a:r>
            <a:endParaRPr lang="en-US" altLang="ja-JP" sz="2800" b="1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選択しなさい。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</a:rPr>
              <a:t>①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</a:rPr>
              <a:t>オブジェクトどうしの関係を表現することが</a:t>
            </a:r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</a:rPr>
              <a:t>できる。</a:t>
            </a:r>
            <a:endParaRPr lang="en-US" altLang="ja-JP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</a:rPr>
              <a:t>②多重度を考えるときに利用すると便利である。</a:t>
            </a:r>
            <a:endParaRPr lang="en-US" altLang="ja-JP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</a:rPr>
              <a:t>　③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</a:rPr>
              <a:t>システムのある</a:t>
            </a:r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</a:rPr>
              <a:t>瞬間の状態を考える上で利用する。</a:t>
            </a:r>
            <a:endParaRPr lang="en-US" altLang="ja-JP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b="1" dirty="0" smtClean="0">
                <a:solidFill>
                  <a:schemeClr val="accent5">
                    <a:lumMod val="50000"/>
                  </a:schemeClr>
                </a:solidFill>
              </a:rPr>
              <a:t>④システムのハードウェア構成を考える上で利用する。</a:t>
            </a:r>
            <a:endParaRPr lang="en-US" altLang="ja-JP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139"/>
            <a:ext cx="91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</a:rPr>
              <a:t>練習問題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07504" y="537359"/>
            <a:ext cx="9433048" cy="55446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00B0F0"/>
                </a:solidFill>
              </a:rPr>
              <a:t>問題５</a:t>
            </a:r>
            <a:endParaRPr lang="en-US" altLang="ja-JP" sz="2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 smtClean="0">
                <a:solidFill>
                  <a:srgbClr val="C00000"/>
                </a:solidFill>
              </a:rPr>
              <a:t> </a:t>
            </a:r>
            <a:r>
              <a:rPr lang="ja-JP" altLang="en-US" sz="2600" b="1" dirty="0" smtClean="0">
                <a:solidFill>
                  <a:srgbClr val="C00000"/>
                </a:solidFill>
              </a:rPr>
              <a:t>パッケージ図に対する説明で正しいものを選択しなさい。</a:t>
            </a:r>
            <a:endParaRPr lang="en-US" altLang="ja-JP" sz="26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　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①パッケージは、クラスのみ入れることができる。</a:t>
            </a:r>
            <a:endParaRPr lang="en-US" altLang="ja-JP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6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②パッケージの中に、パッケージを</a:t>
            </a:r>
            <a:endParaRPr lang="en-US" altLang="ja-JP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6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　入れることはできない。</a:t>
            </a:r>
            <a:endParaRPr lang="en-US" altLang="ja-JP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6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③</a:t>
            </a:r>
            <a:r>
              <a:rPr lang="ja-JP" altLang="en-US" sz="2600" b="1" dirty="0">
                <a:solidFill>
                  <a:schemeClr val="accent5">
                    <a:lumMod val="50000"/>
                  </a:schemeClr>
                </a:solidFill>
              </a:rPr>
              <a:t>パッケージの中に入れることが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できる</a:t>
            </a:r>
            <a:endParaRPr lang="en-US" altLang="ja-JP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6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　クラス数は決まっている</a:t>
            </a:r>
            <a:endParaRPr lang="en-US" altLang="ja-JP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600" b="1" dirty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ja-JP" altLang="en-US" sz="2600" b="1" dirty="0" smtClean="0">
                <a:solidFill>
                  <a:schemeClr val="accent5">
                    <a:lumMod val="50000"/>
                  </a:schemeClr>
                </a:solidFill>
              </a:rPr>
              <a:t>④パッケージは階層的に表現できる。</a:t>
            </a:r>
            <a:endParaRPr lang="en-US" altLang="ja-JP" sz="2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4046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オブジェクト図の構成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14433" r="6524" b="3695"/>
          <a:stretch/>
        </p:blipFill>
        <p:spPr bwMode="auto">
          <a:xfrm rot="16200000">
            <a:off x="2117986" y="-237666"/>
            <a:ext cx="5328593" cy="776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28184" y="3124668"/>
            <a:ext cx="1728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オブジェクト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444887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リンク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9387" y="220486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会員リスト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8240" y="2663003"/>
            <a:ext cx="1662453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</a:t>
            </a:r>
            <a:r>
              <a:rPr lang="en-US" altLang="ja-JP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田中</a:t>
            </a:r>
            <a:endParaRPr lang="en-US" altLang="ja-JP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東京都・・・</a:t>
            </a:r>
            <a:endParaRPr lang="en-US" altLang="ja-JP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</a:t>
            </a:r>
            <a:r>
              <a:rPr lang="en-US" altLang="ja-JP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鈴木</a:t>
            </a:r>
            <a:endParaRPr lang="en-US" altLang="ja-JP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埼玉県・・・</a:t>
            </a:r>
            <a:endParaRPr lang="en-US" altLang="ja-JP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．伊藤</a:t>
            </a:r>
            <a:endParaRPr lang="en-US" altLang="ja-JP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神奈川県・・</a:t>
            </a:r>
            <a:endParaRPr lang="en-US" altLang="ja-JP" sz="13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67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5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2176" r="5007" b="4882"/>
          <a:stretch/>
        </p:blipFill>
        <p:spPr bwMode="auto">
          <a:xfrm rot="5400000">
            <a:off x="-1771" y="1536218"/>
            <a:ext cx="48990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42465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オブジェクト図を用いて多重度を考える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271181" y="2004801"/>
            <a:ext cx="4533033" cy="2570273"/>
            <a:chOff x="1254486" y="1487598"/>
            <a:chExt cx="6081623" cy="22719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3" t="18685" r="52122" b="9332"/>
            <a:stretch/>
          </p:blipFill>
          <p:spPr bwMode="auto">
            <a:xfrm rot="16200000">
              <a:off x="3229935" y="-346649"/>
              <a:ext cx="2130725" cy="6081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290119" y="1487598"/>
              <a:ext cx="5373070" cy="4939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クラス図の場合</a:t>
              </a:r>
              <a:endParaRPr kumimoji="1" lang="ja-JP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357536" y="3217867"/>
              <a:ext cx="2221975" cy="326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多重度</a:t>
              </a:r>
              <a:r>
                <a:rPr lang="ja-JP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は？</a:t>
              </a:r>
              <a:endParaRPr kumimoji="1"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55776" y="5560347"/>
            <a:ext cx="54862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オブジェクト図で考えてみよう</a:t>
            </a:r>
            <a:endParaRPr kumimoji="1" lang="ja-JP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4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4" t="18195" r="19311" b="12987"/>
          <a:stretch/>
        </p:blipFill>
        <p:spPr bwMode="auto">
          <a:xfrm rot="16200000">
            <a:off x="3938606" y="3076610"/>
            <a:ext cx="1367374" cy="514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11333" r="10131" b="17092"/>
          <a:stretch/>
        </p:blipFill>
        <p:spPr bwMode="auto">
          <a:xfrm rot="5400000">
            <a:off x="843536" y="612563"/>
            <a:ext cx="2798043" cy="35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71600" y="972670"/>
            <a:ext cx="4067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幹部社員から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部署社員への多重度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045483" y="3731068"/>
            <a:ext cx="197074" cy="360038"/>
          </a:xfrm>
          <a:prstGeom prst="downArrow">
            <a:avLst>
              <a:gd name="adj1" fmla="val 50000"/>
              <a:gd name="adj2" fmla="val 40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4149080"/>
            <a:ext cx="26042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多重度は０以上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572000" y="980728"/>
            <a:ext cx="0" cy="3568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16643" r="26128" b="15458"/>
          <a:stretch/>
        </p:blipFill>
        <p:spPr bwMode="auto">
          <a:xfrm rot="5400000">
            <a:off x="5253701" y="433912"/>
            <a:ext cx="2939490" cy="401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436097" y="950803"/>
            <a:ext cx="33843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部署から見た幹部社員の多重度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6723446" y="3731068"/>
            <a:ext cx="197074" cy="360038"/>
          </a:xfrm>
          <a:prstGeom prst="downArrow">
            <a:avLst>
              <a:gd name="adj1" fmla="val 50000"/>
              <a:gd name="adj2" fmla="val 40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8144" y="4149080"/>
            <a:ext cx="26042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多重度は必ず１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899591" y="4653136"/>
            <a:ext cx="75728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下矢印 18"/>
          <p:cNvSpPr/>
          <p:nvPr/>
        </p:nvSpPr>
        <p:spPr>
          <a:xfrm>
            <a:off x="4385348" y="4560077"/>
            <a:ext cx="373304" cy="428846"/>
          </a:xfrm>
          <a:prstGeom prst="downArrow">
            <a:avLst>
              <a:gd name="adj1" fmla="val 50000"/>
              <a:gd name="adj2" fmla="val 39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1302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</a:rPr>
              <a:t>オブジェクト図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でシステム（オブジェクト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</a:rPr>
              <a:t>同士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）</a:t>
            </a:r>
            <a:endParaRPr lang="en-US" altLang="ja-JP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の状態を表現する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928" y="980728"/>
            <a:ext cx="834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システムが稼働している、ある瞬間のオブジェクト同士の状態を表現</a:t>
            </a:r>
            <a:endParaRPr kumimoji="1" lang="en-US" altLang="ja-JP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1545" r="7034" b="15102"/>
          <a:stretch/>
        </p:blipFill>
        <p:spPr bwMode="auto">
          <a:xfrm rot="16200000">
            <a:off x="910388" y="1449246"/>
            <a:ext cx="4370960" cy="49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051720" y="5229200"/>
            <a:ext cx="86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買い物</a:t>
            </a:r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か</a:t>
            </a:r>
            <a:r>
              <a:rPr lang="ja-JP" altLang="en-US" sz="1600" b="1" dirty="0" err="1">
                <a:solidFill>
                  <a:schemeClr val="accent1">
                    <a:lumMod val="75000"/>
                  </a:schemeClr>
                </a:solidFill>
              </a:rPr>
              <a:t>ご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5229199"/>
            <a:ext cx="86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買い物</a:t>
            </a:r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か</a:t>
            </a:r>
            <a:r>
              <a:rPr lang="ja-JP" altLang="en-US" sz="1600" b="1" dirty="0" err="1">
                <a:solidFill>
                  <a:schemeClr val="accent1">
                    <a:lumMod val="75000"/>
                  </a:schemeClr>
                </a:solidFill>
              </a:rPr>
              <a:t>ご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t="12253" r="9170" b="4431"/>
          <a:stretch/>
        </p:blipFill>
        <p:spPr bwMode="auto">
          <a:xfrm rot="16200000">
            <a:off x="2215403" y="-1127172"/>
            <a:ext cx="2509561" cy="60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32040" y="169080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リンク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623375"/>
            <a:ext cx="4067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田中さんの買い物か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ごの現在の状態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12865" r="14679" b="5248"/>
          <a:stretch/>
        </p:blipFill>
        <p:spPr bwMode="auto">
          <a:xfrm rot="16200000">
            <a:off x="2141507" y="2187083"/>
            <a:ext cx="2438006" cy="57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59631" y="3789040"/>
            <a:ext cx="4067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鈴木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さんの</a:t>
            </a:r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買い物か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ごの現在の状態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15448" r="8317" b="2972"/>
          <a:stretch/>
        </p:blipFill>
        <p:spPr bwMode="auto">
          <a:xfrm rot="5400000">
            <a:off x="669799" y="152341"/>
            <a:ext cx="600420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59630" y="391145"/>
            <a:ext cx="4067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鈴木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さんの</a:t>
            </a:r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</a:rPr>
              <a:t>買い物か</a:t>
            </a:r>
            <a:r>
              <a:rPr lang="ja-JP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ごの現在の状態２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385365" y="53226"/>
            <a:ext cx="2736304" cy="5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/>
              <a:t>オブジェクト図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52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ゆたココ">
      <a:majorFont>
        <a:latin typeface="ゆたココ Demi Bold"/>
        <a:ea typeface="ゆたココ Demi Bold"/>
        <a:cs typeface=""/>
      </a:majorFont>
      <a:minorFont>
        <a:latin typeface="ゆたココ Demi Bold"/>
        <a:ea typeface="ゆたココ Demi Bold"/>
        <a:cs typeface="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1003</TotalTime>
  <Words>634</Words>
  <Application>Microsoft Office PowerPoint</Application>
  <PresentationFormat>画面に合わせる (4:3)</PresentationFormat>
  <Paragraphs>232</Paragraphs>
  <Slides>40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クール</vt:lpstr>
      <vt:lpstr>その他の図</vt:lpstr>
      <vt:lpstr>オブジェクト図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アクティビティ図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パッケージ図</vt:lpstr>
      <vt:lpstr>PowerPoint プレゼンテーション</vt:lpstr>
      <vt:lpstr>UML拡張、プロファイル</vt:lpstr>
      <vt:lpstr>PowerPoint プレゼンテーション</vt:lpstr>
      <vt:lpstr>PowerPoint プレゼンテーション</vt:lpstr>
      <vt:lpstr>OCL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その他の図</dc:title>
  <dc:creator>hci_119</dc:creator>
  <cp:lastModifiedBy>hci_119</cp:lastModifiedBy>
  <cp:revision>58</cp:revision>
  <dcterms:created xsi:type="dcterms:W3CDTF">2012-06-04T07:30:15Z</dcterms:created>
  <dcterms:modified xsi:type="dcterms:W3CDTF">2012-06-16T07:07:26Z</dcterms:modified>
</cp:coreProperties>
</file>