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5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28" autoAdjust="0"/>
  </p:normalViewPr>
  <p:slideViewPr>
    <p:cSldViewPr>
      <p:cViewPr>
        <p:scale>
          <a:sx n="50" d="100"/>
          <a:sy n="50" d="100"/>
        </p:scale>
        <p:origin x="-5292" y="-24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B216-506E-463B-9D8A-938D997EC392}" type="datetimeFigureOut">
              <a:rPr kumimoji="1" lang="ja-JP" altLang="en-US" smtClean="0"/>
              <a:t>2013/4/22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A07-7349-4AC5-AF4C-FEF366BF55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34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B216-506E-463B-9D8A-938D997EC392}" type="datetimeFigureOut">
              <a:rPr kumimoji="1" lang="ja-JP" altLang="en-US" smtClean="0"/>
              <a:t>2013/4/22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A07-7349-4AC5-AF4C-FEF366BF55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68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B216-506E-463B-9D8A-938D997EC392}" type="datetimeFigureOut">
              <a:rPr kumimoji="1" lang="ja-JP" altLang="en-US" smtClean="0"/>
              <a:t>2013/4/22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A07-7349-4AC5-AF4C-FEF366BF55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26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B216-506E-463B-9D8A-938D997EC392}" type="datetimeFigureOut">
              <a:rPr kumimoji="1" lang="ja-JP" altLang="en-US" smtClean="0"/>
              <a:t>2013/4/22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A07-7349-4AC5-AF4C-FEF366BF55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4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B216-506E-463B-9D8A-938D997EC392}" type="datetimeFigureOut">
              <a:rPr kumimoji="1" lang="ja-JP" altLang="en-US" smtClean="0"/>
              <a:t>2013/4/22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A07-7349-4AC5-AF4C-FEF366BF55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289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B216-506E-463B-9D8A-938D997EC392}" type="datetimeFigureOut">
              <a:rPr kumimoji="1" lang="ja-JP" altLang="en-US" smtClean="0"/>
              <a:t>2013/4/22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A07-7349-4AC5-AF4C-FEF366BF55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894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B216-506E-463B-9D8A-938D997EC392}" type="datetimeFigureOut">
              <a:rPr kumimoji="1" lang="ja-JP" altLang="en-US" smtClean="0"/>
              <a:t>2013/4/22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A07-7349-4AC5-AF4C-FEF366BF55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0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B216-506E-463B-9D8A-938D997EC392}" type="datetimeFigureOut">
              <a:rPr kumimoji="1" lang="ja-JP" altLang="en-US" smtClean="0"/>
              <a:t>2013/4/22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A07-7349-4AC5-AF4C-FEF366BF55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23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B216-506E-463B-9D8A-938D997EC392}" type="datetimeFigureOut">
              <a:rPr kumimoji="1" lang="ja-JP" altLang="en-US" smtClean="0"/>
              <a:t>2013/4/22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A07-7349-4AC5-AF4C-FEF366BF55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166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B216-506E-463B-9D8A-938D997EC392}" type="datetimeFigureOut">
              <a:rPr kumimoji="1" lang="ja-JP" altLang="en-US" smtClean="0"/>
              <a:t>2013/4/22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A07-7349-4AC5-AF4C-FEF366BF55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98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B216-506E-463B-9D8A-938D997EC392}" type="datetimeFigureOut">
              <a:rPr kumimoji="1" lang="ja-JP" altLang="en-US" smtClean="0"/>
              <a:t>2013/4/22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0A07-7349-4AC5-AF4C-FEF366BF55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47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B216-506E-463B-9D8A-938D997EC392}" type="datetimeFigureOut">
              <a:rPr kumimoji="1" lang="ja-JP" altLang="en-US" smtClean="0"/>
              <a:t>2013/4/22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10A07-7349-4AC5-AF4C-FEF366BF55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3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１－３　ＵＭＬの図（ダイアグラム）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コンポーネント図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システム</a:t>
            </a:r>
            <a:r>
              <a:rPr lang="ja-JP" altLang="en-US" dirty="0" smtClean="0"/>
              <a:t>の物理的な構成を表現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ソフトウェアコンポーネントの依存性を表現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ソースコード・バイナリファイル・実行ファイル</a:t>
            </a:r>
            <a:endParaRPr kumimoji="1" lang="ja-JP" altLang="en-US" dirty="0"/>
          </a:p>
        </p:txBody>
      </p:sp>
      <p:pic>
        <p:nvPicPr>
          <p:cNvPr id="6148" name="Picture 4" descr="D:\Users\Non\Desktop\uml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45000"/>
            <a:ext cx="3295650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D:\Users\Non\Desktop\uml0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445000"/>
            <a:ext cx="4127500" cy="105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996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１－３　ＵＭＬの図（ダイアグラム）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配置図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システム実行時のシステムの構成を表現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ノードを立方体で表現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メモリと中央処理装置を持つコンピュータ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ソフトウェアコンポーネント・プロセス・オブジェクト</a:t>
            </a:r>
            <a:endParaRPr kumimoji="1" lang="ja-JP" altLang="en-US" dirty="0"/>
          </a:p>
        </p:txBody>
      </p:sp>
      <p:pic>
        <p:nvPicPr>
          <p:cNvPr id="7170" name="Picture 2" descr="D:\Users\Non\Desktop\uml0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797152"/>
            <a:ext cx="25812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119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１－４　ＵＭＬの共通の要素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ノート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ＵＭＬの要素に対し，情報を付加する際に使用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コメント・制約・メソッド・タグ付値など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右上の角を折った長方形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点線（アンカ）により，対応する要素を明確に</a:t>
            </a:r>
            <a:endParaRPr kumimoji="1" lang="en-US" altLang="ja-JP" dirty="0" smtClean="0"/>
          </a:p>
        </p:txBody>
      </p:sp>
      <p:pic>
        <p:nvPicPr>
          <p:cNvPr id="4" name="Picture 2" descr="D:\Users\Non\Desktop\uml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581128"/>
            <a:ext cx="33813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91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１－４　ＵＭＬの共通の要素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型／インスタンス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ＵＭＬがモデル要素に持たせている２面性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型：</a:t>
            </a:r>
            <a:r>
              <a:rPr lang="ja-JP" altLang="en-US" dirty="0" smtClean="0"/>
              <a:t>一般的な記述　（クラス，関連）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インスタンス：具体的な記述　（オブジェクト，リンク）</a:t>
            </a:r>
            <a:endParaRPr lang="en-US" altLang="ja-JP" dirty="0"/>
          </a:p>
          <a:p>
            <a:pPr lvl="1"/>
            <a:r>
              <a:rPr kumimoji="1" lang="ja-JP" altLang="en-US" dirty="0" smtClean="0"/>
              <a:t>型要素とインスタンス要素は密接な関係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インスタンス</a:t>
            </a:r>
            <a:r>
              <a:rPr lang="ja-JP" altLang="en-US" dirty="0"/>
              <a:t>要素</a:t>
            </a:r>
            <a:r>
              <a:rPr lang="ja-JP" altLang="en-US" dirty="0" smtClean="0"/>
              <a:t>の名前と型名には下線</a:t>
            </a:r>
            <a:endParaRPr kumimoji="1" lang="en-US" altLang="ja-JP" dirty="0" smtClean="0"/>
          </a:p>
        </p:txBody>
      </p:sp>
      <p:pic>
        <p:nvPicPr>
          <p:cNvPr id="2050" name="Picture 2" descr="D:\Users\Non\Desktop\uml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590" y="4876800"/>
            <a:ext cx="337185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63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１－４　ＵＭＬの共通の要素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ステレオタイプ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ＵＭＬに用意された拡張メカニズム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システム開発の様々な分野の独自の概念に対応する</a:t>
            </a:r>
            <a:endParaRPr lang="en-US" altLang="ja-JP" dirty="0" smtClean="0"/>
          </a:p>
          <a:p>
            <a:pPr lvl="1"/>
            <a:r>
              <a:rPr lang="ja-JP" altLang="en-US" dirty="0"/>
              <a:t>既存</a:t>
            </a:r>
            <a:r>
              <a:rPr lang="ja-JP" altLang="en-US" dirty="0" smtClean="0"/>
              <a:t>のＵＭＬ要素を拡張し，新しい要素を作る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ステレオタイプ名</a:t>
            </a:r>
            <a:r>
              <a:rPr lang="ja-JP" altLang="en-US" dirty="0" smtClean="0"/>
              <a:t>は＜＜　＞＞で囲む</a:t>
            </a:r>
            <a:endParaRPr kumimoji="1" lang="ja-JP" altLang="en-US" dirty="0"/>
          </a:p>
        </p:txBody>
      </p:sp>
      <p:pic>
        <p:nvPicPr>
          <p:cNvPr id="3074" name="Picture 2" descr="D:\Users\Non\Desktop\uml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458" y="4648200"/>
            <a:ext cx="23050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35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１－４　ＵＭＬの共通の要素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パッケージ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ＵＭＬで定義されたモデル要素をまとめる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ＵＭＬのモデル要素すべてを含むことが可能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パッケージそのものを含むことにより階層化も可能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パッケージ同士の関係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はパッケージ図で表現</a:t>
            </a:r>
            <a:endParaRPr kumimoji="1" lang="en-US" altLang="ja-JP" dirty="0" smtClean="0"/>
          </a:p>
        </p:txBody>
      </p:sp>
      <p:pic>
        <p:nvPicPr>
          <p:cNvPr id="4098" name="Picture 2" descr="D:\Users\Non\Desktop\uml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062537"/>
            <a:ext cx="1190625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Users\Non\Desktop\uml0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833813"/>
            <a:ext cx="3267075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18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１－４　ＵＭＬの共通の要素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フレーム（ＵＭＬ</a:t>
            </a:r>
            <a:r>
              <a:rPr lang="en-US" altLang="ja-JP" dirty="0"/>
              <a:t>2</a:t>
            </a:r>
            <a:r>
              <a:rPr kumimoji="1" lang="en-US" altLang="ja-JP" dirty="0" smtClean="0"/>
              <a:t>.x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フレームの中に図を挿入する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種類・名称・範囲（領域）を明確に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シーケンス図でも有効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相互作用使用や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結合フラグメントを表現</a:t>
            </a:r>
            <a:endParaRPr kumimoji="1" lang="ja-JP" altLang="en-US" dirty="0"/>
          </a:p>
        </p:txBody>
      </p:sp>
      <p:pic>
        <p:nvPicPr>
          <p:cNvPr id="5122" name="Picture 2" descr="D:\Users\Non\Desktop\uml0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789040"/>
            <a:ext cx="2962275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08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213</Words>
  <Application>Microsoft Office PowerPoint</Application>
  <PresentationFormat>画面に合わせる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１－３　ＵＭＬの図（ダイアグラム）</vt:lpstr>
      <vt:lpstr>１－３　ＵＭＬの図（ダイアグラム）</vt:lpstr>
      <vt:lpstr>１－４　ＵＭＬの共通の要素</vt:lpstr>
      <vt:lpstr>１－４　ＵＭＬの共通の要素</vt:lpstr>
      <vt:lpstr>１－４　ＵＭＬの共通の要素</vt:lpstr>
      <vt:lpstr>１－４　ＵＭＬの共通の要素</vt:lpstr>
      <vt:lpstr>１－４　ＵＭＬの共通の要素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Non</dc:creator>
  <cp:lastModifiedBy>Student</cp:lastModifiedBy>
  <cp:revision>17</cp:revision>
  <dcterms:created xsi:type="dcterms:W3CDTF">2013-04-13T13:32:43Z</dcterms:created>
  <dcterms:modified xsi:type="dcterms:W3CDTF">2013-04-22T05:24:31Z</dcterms:modified>
</cp:coreProperties>
</file>