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2755014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302581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414828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3866398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210503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3732346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66825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287767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388166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990787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C09EF14-9789-4509-AC49-CF42DE4CB364}" type="datetimeFigureOut">
              <a:rPr kumimoji="1" lang="ja-JP" altLang="en-US" smtClean="0"/>
              <a:t>2013/4/19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358493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9EF14-9789-4509-AC49-CF42DE4CB364}" type="datetimeFigureOut">
              <a:rPr kumimoji="1" lang="ja-JP" altLang="en-US" smtClean="0"/>
              <a:t>2013/4/19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7F572-6AD2-4FDA-8C54-BFFB19D5261C}" type="slidenum">
              <a:rPr kumimoji="1" lang="ja-JP" altLang="en-US" smtClean="0"/>
              <a:t>‹#›</a:t>
            </a:fld>
            <a:endParaRPr kumimoji="1" lang="ja-JP" altLang="en-US"/>
          </a:p>
        </p:txBody>
      </p:sp>
    </p:spTree>
    <p:extLst>
      <p:ext uri="{BB962C8B-B14F-4D97-AF65-F5344CB8AC3E}">
        <p14:creationId xmlns:p14="http://schemas.microsoft.com/office/powerpoint/2010/main" val="1924996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1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2.xml"/><Relationship Id="rId5" Type="http://schemas.openxmlformats.org/officeDocument/2006/relationships/image" Target="../media/image25.WMF"/><Relationship Id="rId4" Type="http://schemas.openxmlformats.org/officeDocument/2006/relationships/image" Target="../media/image24.WMF"/></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r"/>
            <a:r>
              <a:rPr kumimoji="1" lang="en-US" altLang="ja-JP" sz="3600" dirty="0" smtClean="0"/>
              <a:t>1-8</a:t>
            </a:r>
            <a:r>
              <a:rPr kumimoji="1" lang="ja-JP" altLang="en-US" sz="3600" dirty="0" smtClean="0"/>
              <a:t>　オブジェクト指向の基本概念</a:t>
            </a:r>
            <a:endParaRPr kumimoji="1" lang="ja-JP" altLang="en-US" sz="3600" dirty="0"/>
          </a:p>
        </p:txBody>
      </p:sp>
      <p:sp>
        <p:nvSpPr>
          <p:cNvPr id="3" name="コンテンツ プレースホルダー 2"/>
          <p:cNvSpPr>
            <a:spLocks noGrp="1"/>
          </p:cNvSpPr>
          <p:nvPr>
            <p:ph idx="1"/>
          </p:nvPr>
        </p:nvSpPr>
        <p:spPr/>
        <p:txBody>
          <a:bodyPr/>
          <a:lstStyle/>
          <a:p>
            <a:r>
              <a:rPr kumimoji="1" lang="ja-JP" altLang="en-US" dirty="0" smtClean="0"/>
              <a:t>カプセル化・・・公開部分と非公開部分に分ける</a:t>
            </a:r>
            <a:r>
              <a:rPr lang="ja-JP" altLang="en-US" dirty="0" smtClean="0"/>
              <a:t>こ</a:t>
            </a:r>
            <a:r>
              <a:rPr lang="ja-JP" altLang="en-US" dirty="0"/>
              <a:t>と</a:t>
            </a:r>
            <a:endParaRPr kumimoji="1" lang="ja-JP" altLang="en-US" dirty="0"/>
          </a:p>
        </p:txBody>
      </p:sp>
      <p:sp>
        <p:nvSpPr>
          <p:cNvPr id="6" name="テキスト ボックス 5"/>
          <p:cNvSpPr txBox="1"/>
          <p:nvPr/>
        </p:nvSpPr>
        <p:spPr>
          <a:xfrm>
            <a:off x="1037967" y="2888777"/>
            <a:ext cx="2446638" cy="523220"/>
          </a:xfrm>
          <a:prstGeom prst="rect">
            <a:avLst/>
          </a:prstGeom>
          <a:noFill/>
        </p:spPr>
        <p:txBody>
          <a:bodyPr wrap="square" rtlCol="0">
            <a:spAutoFit/>
          </a:bodyPr>
          <a:lstStyle/>
          <a:p>
            <a:r>
              <a:rPr kumimoji="1" lang="ja-JP" altLang="en-US" sz="2800" dirty="0" smtClean="0"/>
              <a:t>例：役所</a:t>
            </a:r>
            <a:endParaRPr kumimoji="1" lang="ja-JP" altLang="en-US" sz="2800" dirty="0"/>
          </a:p>
        </p:txBody>
      </p:sp>
      <p:sp>
        <p:nvSpPr>
          <p:cNvPr id="7" name="左右矢印 6"/>
          <p:cNvSpPr/>
          <p:nvPr/>
        </p:nvSpPr>
        <p:spPr>
          <a:xfrm>
            <a:off x="5112890" y="4877843"/>
            <a:ext cx="1402490" cy="600319"/>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1286" y="4063015"/>
            <a:ext cx="2322555" cy="2248885"/>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4429" y="3695814"/>
            <a:ext cx="1834000" cy="2616086"/>
          </a:xfrm>
          <a:prstGeom prst="rect">
            <a:avLst/>
          </a:prstGeom>
        </p:spPr>
      </p:pic>
    </p:spTree>
    <p:extLst>
      <p:ext uri="{BB962C8B-B14F-4D97-AF65-F5344CB8AC3E}">
        <p14:creationId xmlns:p14="http://schemas.microsoft.com/office/powerpoint/2010/main" val="579928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集約</a:t>
            </a:r>
            <a:r>
              <a:rPr lang="ja-JP" altLang="en-US" dirty="0"/>
              <a:t>（</a:t>
            </a:r>
            <a:r>
              <a:rPr kumimoji="1" lang="ja-JP" altLang="en-US" dirty="0" smtClean="0"/>
              <a:t>する</a:t>
            </a:r>
            <a:r>
              <a:rPr lang="ja-JP" altLang="en-US" dirty="0"/>
              <a:t>）</a:t>
            </a:r>
            <a:r>
              <a:rPr kumimoji="1" lang="ja-JP" altLang="en-US" dirty="0" smtClean="0"/>
              <a:t>・・・あるオブジェクトがほかのオブジェクトの一部であったり、持っていたりする関係</a:t>
            </a:r>
            <a:endParaRPr kumimoji="1" lang="ja-JP" altLang="en-US" dirty="0"/>
          </a:p>
        </p:txBody>
      </p:sp>
      <p:cxnSp>
        <p:nvCxnSpPr>
          <p:cNvPr id="6" name="直線コネクタ 5"/>
          <p:cNvCxnSpPr/>
          <p:nvPr/>
        </p:nvCxnSpPr>
        <p:spPr>
          <a:xfrm>
            <a:off x="4858632" y="5153947"/>
            <a:ext cx="2075935" cy="8238"/>
          </a:xfrm>
          <a:prstGeom prst="line">
            <a:avLst/>
          </a:prstGeom>
          <a:ln w="57150"/>
        </p:spPr>
        <p:style>
          <a:lnRef idx="1">
            <a:schemeClr val="accent5"/>
          </a:lnRef>
          <a:fillRef idx="0">
            <a:schemeClr val="accent5"/>
          </a:fillRef>
          <a:effectRef idx="0">
            <a:schemeClr val="accent5"/>
          </a:effectRef>
          <a:fontRef idx="minor">
            <a:schemeClr val="tx1"/>
          </a:fontRef>
        </p:style>
      </p:cxnSp>
      <p:sp>
        <p:nvSpPr>
          <p:cNvPr id="7" name="テキスト ボックス 6"/>
          <p:cNvSpPr txBox="1"/>
          <p:nvPr/>
        </p:nvSpPr>
        <p:spPr>
          <a:xfrm>
            <a:off x="4355093" y="4686218"/>
            <a:ext cx="3083011" cy="492443"/>
          </a:xfrm>
          <a:prstGeom prst="rect">
            <a:avLst/>
          </a:prstGeom>
          <a:noFill/>
        </p:spPr>
        <p:txBody>
          <a:bodyPr wrap="square" rtlCol="0">
            <a:spAutoFit/>
          </a:bodyPr>
          <a:lstStyle/>
          <a:p>
            <a:pPr algn="ctr"/>
            <a:r>
              <a:rPr lang="ja-JP" altLang="en-US" sz="2600" dirty="0" smtClean="0"/>
              <a:t>集約</a:t>
            </a:r>
            <a:endParaRPr kumimoji="1" lang="ja-JP" altLang="en-US" sz="26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1071" y="3581488"/>
            <a:ext cx="2743200" cy="2743200"/>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8370" y="4686218"/>
            <a:ext cx="2500673" cy="1786195"/>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07807" y="3389697"/>
            <a:ext cx="1825142" cy="1591970"/>
          </a:xfrm>
          <a:prstGeom prst="rect">
            <a:avLst/>
          </a:prstGeom>
        </p:spPr>
      </p:pic>
    </p:spTree>
    <p:extLst>
      <p:ext uri="{BB962C8B-B14F-4D97-AF65-F5344CB8AC3E}">
        <p14:creationId xmlns:p14="http://schemas.microsoft.com/office/powerpoint/2010/main" val="3167438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複数の関係・・・同じ</a:t>
            </a:r>
            <a:r>
              <a:rPr lang="ja-JP" altLang="en-US" dirty="0" smtClean="0"/>
              <a:t>クラス</a:t>
            </a:r>
            <a:r>
              <a:rPr lang="ja-JP" altLang="en-US" dirty="0"/>
              <a:t>間</a:t>
            </a:r>
            <a:r>
              <a:rPr lang="ja-JP" altLang="en-US" dirty="0" smtClean="0"/>
              <a:t>でも、複数の異なる関係を引くことができる</a:t>
            </a:r>
            <a:endParaRPr kumimoji="1" lang="ja-JP" altLang="en-US" dirty="0"/>
          </a:p>
        </p:txBody>
      </p:sp>
      <p:cxnSp>
        <p:nvCxnSpPr>
          <p:cNvPr id="6" name="直線コネクタ 5"/>
          <p:cNvCxnSpPr/>
          <p:nvPr/>
        </p:nvCxnSpPr>
        <p:spPr>
          <a:xfrm>
            <a:off x="4858357" y="4555517"/>
            <a:ext cx="2075935" cy="8238"/>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7" name="テキスト ボックス 6"/>
          <p:cNvSpPr txBox="1"/>
          <p:nvPr/>
        </p:nvSpPr>
        <p:spPr>
          <a:xfrm>
            <a:off x="4354818" y="4087788"/>
            <a:ext cx="3083011" cy="492443"/>
          </a:xfrm>
          <a:prstGeom prst="rect">
            <a:avLst/>
          </a:prstGeom>
          <a:noFill/>
        </p:spPr>
        <p:txBody>
          <a:bodyPr wrap="square" rtlCol="0">
            <a:spAutoFit/>
          </a:bodyPr>
          <a:lstStyle/>
          <a:p>
            <a:pPr algn="ctr"/>
            <a:r>
              <a:rPr lang="ja-JP" altLang="en-US" sz="2600" dirty="0"/>
              <a:t>行員</a:t>
            </a:r>
            <a:r>
              <a:rPr lang="ja-JP" altLang="en-US" sz="2600" dirty="0" smtClean="0"/>
              <a:t>である</a:t>
            </a:r>
            <a:endParaRPr kumimoji="1" lang="ja-JP" altLang="en-US" sz="2600"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2693" y="3770780"/>
            <a:ext cx="1465210" cy="2127512"/>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26705" y="3834504"/>
            <a:ext cx="1873250" cy="1987550"/>
          </a:xfrm>
          <a:prstGeom prst="rect">
            <a:avLst/>
          </a:prstGeom>
        </p:spPr>
      </p:pic>
      <p:cxnSp>
        <p:nvCxnSpPr>
          <p:cNvPr id="11" name="直線コネクタ 10"/>
          <p:cNvCxnSpPr/>
          <p:nvPr/>
        </p:nvCxnSpPr>
        <p:spPr>
          <a:xfrm>
            <a:off x="4858357" y="5499213"/>
            <a:ext cx="2075935" cy="8238"/>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12" name="テキスト ボックス 11"/>
          <p:cNvSpPr txBox="1"/>
          <p:nvPr/>
        </p:nvSpPr>
        <p:spPr>
          <a:xfrm>
            <a:off x="4354818" y="5031484"/>
            <a:ext cx="3083011" cy="492443"/>
          </a:xfrm>
          <a:prstGeom prst="rect">
            <a:avLst/>
          </a:prstGeom>
          <a:noFill/>
        </p:spPr>
        <p:txBody>
          <a:bodyPr wrap="square" rtlCol="0">
            <a:spAutoFit/>
          </a:bodyPr>
          <a:lstStyle/>
          <a:p>
            <a:pPr algn="ctr"/>
            <a:r>
              <a:rPr lang="ja-JP" altLang="en-US" sz="2600" dirty="0" smtClean="0"/>
              <a:t>お</a:t>
            </a:r>
            <a:r>
              <a:rPr lang="ja-JP" altLang="en-US" sz="2600" dirty="0"/>
              <a:t>客</a:t>
            </a:r>
            <a:r>
              <a:rPr lang="ja-JP" altLang="en-US" sz="2600" dirty="0" smtClean="0"/>
              <a:t>である</a:t>
            </a:r>
            <a:endParaRPr kumimoji="1" lang="ja-JP" altLang="en-US" sz="2600" dirty="0"/>
          </a:p>
        </p:txBody>
      </p:sp>
    </p:spTree>
    <p:extLst>
      <p:ext uri="{BB962C8B-B14F-4D97-AF65-F5344CB8AC3E}">
        <p14:creationId xmlns:p14="http://schemas.microsoft.com/office/powerpoint/2010/main" val="12752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ポリモフィズム・・・同じメッセージを送っても受ける側のオブジェクトがそれぞれのやり方でメッセージを処理し異なった反応をする</a:t>
            </a:r>
            <a:endParaRPr kumimoji="1" lang="ja-JP" altLang="en-US" dirty="0"/>
          </a:p>
        </p:txBody>
      </p:sp>
      <p:sp>
        <p:nvSpPr>
          <p:cNvPr id="7" name="テキスト ボックス 6"/>
          <p:cNvSpPr txBox="1"/>
          <p:nvPr/>
        </p:nvSpPr>
        <p:spPr>
          <a:xfrm>
            <a:off x="5102074" y="3026712"/>
            <a:ext cx="1668380" cy="49244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ja-JP" altLang="en-US" sz="2600" dirty="0" smtClean="0"/>
              <a:t>移動する</a:t>
            </a:r>
            <a:endParaRPr kumimoji="1" lang="ja-JP" altLang="en-US" sz="2600"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60140" y="4930446"/>
            <a:ext cx="1752248" cy="1599537"/>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67539" y="5253354"/>
            <a:ext cx="1813255" cy="953719"/>
          </a:xfrm>
          <a:prstGeom prst="rect">
            <a:avLst/>
          </a:prstGeom>
        </p:spPr>
      </p:pic>
      <p:pic>
        <p:nvPicPr>
          <p:cNvPr id="11" name="図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06518" y="4830977"/>
            <a:ext cx="1798471" cy="1798471"/>
          </a:xfrm>
          <a:prstGeom prst="rect">
            <a:avLst/>
          </a:prstGeom>
        </p:spPr>
      </p:pic>
      <p:cxnSp>
        <p:nvCxnSpPr>
          <p:cNvPr id="12" name="直線コネクタ 11"/>
          <p:cNvCxnSpPr>
            <a:endCxn id="4" idx="0"/>
          </p:cNvCxnSpPr>
          <p:nvPr/>
        </p:nvCxnSpPr>
        <p:spPr>
          <a:xfrm>
            <a:off x="5936264" y="3632886"/>
            <a:ext cx="0" cy="1297560"/>
          </a:xfrm>
          <a:prstGeom prst="line">
            <a:avLst/>
          </a:prstGeom>
          <a:ln w="57150"/>
        </p:spPr>
        <p:style>
          <a:lnRef idx="1">
            <a:schemeClr val="accent6"/>
          </a:lnRef>
          <a:fillRef idx="0">
            <a:schemeClr val="accent6"/>
          </a:fillRef>
          <a:effectRef idx="0">
            <a:schemeClr val="accent6"/>
          </a:effectRef>
          <a:fontRef idx="minor">
            <a:schemeClr val="tx1"/>
          </a:fontRef>
        </p:style>
      </p:cxnSp>
      <p:sp>
        <p:nvSpPr>
          <p:cNvPr id="13" name="テキスト ボックス 12"/>
          <p:cNvSpPr txBox="1"/>
          <p:nvPr/>
        </p:nvSpPr>
        <p:spPr>
          <a:xfrm>
            <a:off x="4915270" y="4035444"/>
            <a:ext cx="3083011" cy="492443"/>
          </a:xfrm>
          <a:prstGeom prst="rect">
            <a:avLst/>
          </a:prstGeom>
          <a:noFill/>
        </p:spPr>
        <p:txBody>
          <a:bodyPr wrap="square" rtlCol="0">
            <a:spAutoFit/>
          </a:bodyPr>
          <a:lstStyle/>
          <a:p>
            <a:pPr algn="ctr"/>
            <a:r>
              <a:rPr lang="ja-JP" altLang="en-US" sz="2600" dirty="0"/>
              <a:t>飛行</a:t>
            </a:r>
            <a:endParaRPr kumimoji="1" lang="ja-JP" altLang="en-US" sz="2600" dirty="0"/>
          </a:p>
        </p:txBody>
      </p:sp>
      <p:cxnSp>
        <p:nvCxnSpPr>
          <p:cNvPr id="14" name="直線コネクタ 13"/>
          <p:cNvCxnSpPr/>
          <p:nvPr/>
        </p:nvCxnSpPr>
        <p:spPr>
          <a:xfrm flipH="1">
            <a:off x="3072718" y="3632886"/>
            <a:ext cx="2381632" cy="1297560"/>
          </a:xfrm>
          <a:prstGeom prst="line">
            <a:avLst/>
          </a:prstGeom>
          <a:ln w="57150"/>
        </p:spPr>
        <p:style>
          <a:lnRef idx="1">
            <a:schemeClr val="accent6"/>
          </a:lnRef>
          <a:fillRef idx="0">
            <a:schemeClr val="accent6"/>
          </a:fillRef>
          <a:effectRef idx="0">
            <a:schemeClr val="accent6"/>
          </a:effectRef>
          <a:fontRef idx="minor">
            <a:schemeClr val="tx1"/>
          </a:fontRef>
        </p:style>
      </p:cxnSp>
      <p:sp>
        <p:nvSpPr>
          <p:cNvPr id="16" name="テキスト ボックス 15"/>
          <p:cNvSpPr txBox="1"/>
          <p:nvPr/>
        </p:nvSpPr>
        <p:spPr>
          <a:xfrm>
            <a:off x="2398455" y="3851249"/>
            <a:ext cx="3083011" cy="492443"/>
          </a:xfrm>
          <a:prstGeom prst="rect">
            <a:avLst/>
          </a:prstGeom>
          <a:noFill/>
        </p:spPr>
        <p:txBody>
          <a:bodyPr wrap="square" rtlCol="0">
            <a:spAutoFit/>
          </a:bodyPr>
          <a:lstStyle/>
          <a:p>
            <a:pPr algn="ctr"/>
            <a:r>
              <a:rPr lang="ja-JP" altLang="en-US" sz="2600" dirty="0" smtClean="0"/>
              <a:t>走行</a:t>
            </a:r>
            <a:endParaRPr kumimoji="1" lang="ja-JP" altLang="en-US" sz="2600" dirty="0"/>
          </a:p>
        </p:txBody>
      </p:sp>
      <p:cxnSp>
        <p:nvCxnSpPr>
          <p:cNvPr id="17" name="直線コネクタ 16"/>
          <p:cNvCxnSpPr/>
          <p:nvPr/>
        </p:nvCxnSpPr>
        <p:spPr>
          <a:xfrm>
            <a:off x="6545864" y="3654092"/>
            <a:ext cx="2441621" cy="1390085"/>
          </a:xfrm>
          <a:prstGeom prst="line">
            <a:avLst/>
          </a:prstGeom>
          <a:ln w="57150"/>
        </p:spPr>
        <p:style>
          <a:lnRef idx="1">
            <a:schemeClr val="accent6"/>
          </a:lnRef>
          <a:fillRef idx="0">
            <a:schemeClr val="accent6"/>
          </a:fillRef>
          <a:effectRef idx="0">
            <a:schemeClr val="accent6"/>
          </a:effectRef>
          <a:fontRef idx="minor">
            <a:schemeClr val="tx1"/>
          </a:fontRef>
        </p:style>
      </p:cxnSp>
      <p:sp>
        <p:nvSpPr>
          <p:cNvPr id="19" name="テキスト ボックス 18"/>
          <p:cNvSpPr txBox="1"/>
          <p:nvPr/>
        </p:nvSpPr>
        <p:spPr>
          <a:xfrm>
            <a:off x="6819295" y="3990502"/>
            <a:ext cx="3083011" cy="492443"/>
          </a:xfrm>
          <a:prstGeom prst="rect">
            <a:avLst/>
          </a:prstGeom>
          <a:noFill/>
        </p:spPr>
        <p:txBody>
          <a:bodyPr wrap="square" rtlCol="0">
            <a:spAutoFit/>
          </a:bodyPr>
          <a:lstStyle/>
          <a:p>
            <a:pPr algn="ctr"/>
            <a:r>
              <a:rPr lang="ja-JP" altLang="en-US" sz="2600" dirty="0" smtClean="0"/>
              <a:t>航行</a:t>
            </a:r>
            <a:endParaRPr kumimoji="1" lang="ja-JP" altLang="en-US" sz="2600" dirty="0"/>
          </a:p>
        </p:txBody>
      </p:sp>
    </p:spTree>
    <p:extLst>
      <p:ext uri="{BB962C8B-B14F-4D97-AF65-F5344CB8AC3E}">
        <p14:creationId xmlns:p14="http://schemas.microsoft.com/office/powerpoint/2010/main" val="1741708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a:t>継承</a:t>
            </a:r>
            <a:r>
              <a:rPr kumimoji="1" lang="ja-JP" altLang="en-US" dirty="0" smtClean="0"/>
              <a:t>・・・</a:t>
            </a:r>
            <a:r>
              <a:rPr kumimoji="1" lang="en-US" altLang="ja-JP" dirty="0" smtClean="0"/>
              <a:t>1</a:t>
            </a:r>
            <a:r>
              <a:rPr kumimoji="1" lang="ja-JP" altLang="en-US" dirty="0" err="1" smtClean="0"/>
              <a:t>つの</a:t>
            </a:r>
            <a:r>
              <a:rPr kumimoji="1" lang="ja-JP" altLang="en-US" dirty="0" smtClean="0"/>
              <a:t>クラスの性質をすべて引き継いだ上で、さらに性質を加えた新しいクラスを作ること</a:t>
            </a:r>
            <a:endParaRPr kumimoji="1" lang="ja-JP" altLang="en-US" dirty="0"/>
          </a:p>
        </p:txBody>
      </p:sp>
      <p:sp>
        <p:nvSpPr>
          <p:cNvPr id="8" name="テキスト ボックス 7"/>
          <p:cNvSpPr txBox="1"/>
          <p:nvPr/>
        </p:nvSpPr>
        <p:spPr>
          <a:xfrm>
            <a:off x="4427184" y="3036597"/>
            <a:ext cx="1668380" cy="4924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ja-JP" altLang="en-US" sz="2600" dirty="0" smtClean="0"/>
              <a:t>生物</a:t>
            </a:r>
            <a:endParaRPr kumimoji="1" lang="ja-JP" altLang="en-US" sz="2600" dirty="0"/>
          </a:p>
        </p:txBody>
      </p:sp>
      <p:sp>
        <p:nvSpPr>
          <p:cNvPr id="11" name="テキスト ボックス 10"/>
          <p:cNvSpPr txBox="1"/>
          <p:nvPr/>
        </p:nvSpPr>
        <p:spPr>
          <a:xfrm>
            <a:off x="2758804" y="4230407"/>
            <a:ext cx="1668380" cy="4924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2600" dirty="0"/>
              <a:t>哺乳類</a:t>
            </a:r>
            <a:endParaRPr kumimoji="1" lang="ja-JP" altLang="en-US" sz="2600" dirty="0"/>
          </a:p>
        </p:txBody>
      </p:sp>
      <p:sp>
        <p:nvSpPr>
          <p:cNvPr id="12" name="テキスト ボックス 11"/>
          <p:cNvSpPr txBox="1"/>
          <p:nvPr/>
        </p:nvSpPr>
        <p:spPr>
          <a:xfrm>
            <a:off x="6367195" y="4230406"/>
            <a:ext cx="1668380" cy="4924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2600" dirty="0"/>
              <a:t>魚</a:t>
            </a:r>
            <a:r>
              <a:rPr kumimoji="1" lang="ja-JP" altLang="en-US" sz="2600" dirty="0" smtClean="0"/>
              <a:t>類</a:t>
            </a:r>
            <a:endParaRPr kumimoji="1" lang="ja-JP" altLang="en-US" sz="2600"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91176" y="5312427"/>
            <a:ext cx="1188111" cy="1102411"/>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9612" y="5483657"/>
            <a:ext cx="1082262" cy="851786"/>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09963" y="5416313"/>
            <a:ext cx="973836" cy="998525"/>
          </a:xfrm>
          <a:prstGeom prst="rect">
            <a:avLst/>
          </a:prstGeom>
        </p:spPr>
      </p:pic>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21888" y="5230047"/>
            <a:ext cx="763707" cy="1274344"/>
          </a:xfrm>
          <a:prstGeom prst="rect">
            <a:avLst/>
          </a:prstGeom>
        </p:spPr>
      </p:pic>
      <p:cxnSp>
        <p:nvCxnSpPr>
          <p:cNvPr id="16" name="直線コネクタ 15"/>
          <p:cNvCxnSpPr/>
          <p:nvPr/>
        </p:nvCxnSpPr>
        <p:spPr>
          <a:xfrm flipH="1">
            <a:off x="3757072" y="3578675"/>
            <a:ext cx="1573426" cy="605499"/>
          </a:xfrm>
          <a:prstGeom prst="line">
            <a:avLst/>
          </a:prstGeom>
          <a:ln w="57150"/>
        </p:spPr>
        <p:style>
          <a:lnRef idx="1">
            <a:schemeClr val="accent5"/>
          </a:lnRef>
          <a:fillRef idx="0">
            <a:schemeClr val="accent5"/>
          </a:fillRef>
          <a:effectRef idx="0">
            <a:schemeClr val="accent5"/>
          </a:effectRef>
          <a:fontRef idx="minor">
            <a:schemeClr val="tx1"/>
          </a:fontRef>
        </p:style>
      </p:cxnSp>
      <p:cxnSp>
        <p:nvCxnSpPr>
          <p:cNvPr id="17" name="直線コネクタ 16"/>
          <p:cNvCxnSpPr/>
          <p:nvPr/>
        </p:nvCxnSpPr>
        <p:spPr>
          <a:xfrm>
            <a:off x="5304755" y="3578675"/>
            <a:ext cx="1896630" cy="590105"/>
          </a:xfrm>
          <a:prstGeom prst="line">
            <a:avLst/>
          </a:prstGeom>
          <a:ln w="57150"/>
        </p:spPr>
        <p:style>
          <a:lnRef idx="1">
            <a:schemeClr val="accent5"/>
          </a:lnRef>
          <a:fillRef idx="0">
            <a:schemeClr val="accent5"/>
          </a:fillRef>
          <a:effectRef idx="0">
            <a:schemeClr val="accent5"/>
          </a:effectRef>
          <a:fontRef idx="minor">
            <a:schemeClr val="tx1"/>
          </a:fontRef>
        </p:style>
      </p:cxnSp>
      <p:cxnSp>
        <p:nvCxnSpPr>
          <p:cNvPr id="22" name="直線コネクタ 21"/>
          <p:cNvCxnSpPr/>
          <p:nvPr/>
        </p:nvCxnSpPr>
        <p:spPr>
          <a:xfrm flipH="1">
            <a:off x="2747737" y="4769083"/>
            <a:ext cx="840384" cy="543344"/>
          </a:xfrm>
          <a:prstGeom prst="line">
            <a:avLst/>
          </a:prstGeom>
          <a:ln w="57150"/>
        </p:spPr>
        <p:style>
          <a:lnRef idx="1">
            <a:schemeClr val="accent5"/>
          </a:lnRef>
          <a:fillRef idx="0">
            <a:schemeClr val="accent5"/>
          </a:fillRef>
          <a:effectRef idx="0">
            <a:schemeClr val="accent5"/>
          </a:effectRef>
          <a:fontRef idx="minor">
            <a:schemeClr val="tx1"/>
          </a:fontRef>
        </p:style>
      </p:cxnSp>
      <p:cxnSp>
        <p:nvCxnSpPr>
          <p:cNvPr id="24" name="直線コネクタ 23"/>
          <p:cNvCxnSpPr/>
          <p:nvPr/>
        </p:nvCxnSpPr>
        <p:spPr>
          <a:xfrm>
            <a:off x="3561680" y="4769083"/>
            <a:ext cx="747326" cy="543344"/>
          </a:xfrm>
          <a:prstGeom prst="line">
            <a:avLst/>
          </a:prstGeom>
          <a:ln w="57150"/>
        </p:spPr>
        <p:style>
          <a:lnRef idx="1">
            <a:schemeClr val="accent5"/>
          </a:lnRef>
          <a:fillRef idx="0">
            <a:schemeClr val="accent5"/>
          </a:fillRef>
          <a:effectRef idx="0">
            <a:schemeClr val="accent5"/>
          </a:effectRef>
          <a:fontRef idx="minor">
            <a:schemeClr val="tx1"/>
          </a:fontRef>
        </p:style>
      </p:cxnSp>
      <p:cxnSp>
        <p:nvCxnSpPr>
          <p:cNvPr id="28" name="直線コネクタ 27"/>
          <p:cNvCxnSpPr/>
          <p:nvPr/>
        </p:nvCxnSpPr>
        <p:spPr>
          <a:xfrm flipH="1">
            <a:off x="6499071" y="4797909"/>
            <a:ext cx="840384" cy="543344"/>
          </a:xfrm>
          <a:prstGeom prst="line">
            <a:avLst/>
          </a:prstGeom>
          <a:ln w="57150"/>
        </p:spPr>
        <p:style>
          <a:lnRef idx="1">
            <a:schemeClr val="accent5"/>
          </a:lnRef>
          <a:fillRef idx="0">
            <a:schemeClr val="accent5"/>
          </a:fillRef>
          <a:effectRef idx="0">
            <a:schemeClr val="accent5"/>
          </a:effectRef>
          <a:fontRef idx="minor">
            <a:schemeClr val="tx1"/>
          </a:fontRef>
        </p:style>
      </p:cxnSp>
      <p:cxnSp>
        <p:nvCxnSpPr>
          <p:cNvPr id="29" name="直線コネクタ 28"/>
          <p:cNvCxnSpPr/>
          <p:nvPr/>
        </p:nvCxnSpPr>
        <p:spPr>
          <a:xfrm>
            <a:off x="7313014" y="4797909"/>
            <a:ext cx="747326" cy="543344"/>
          </a:xfrm>
          <a:prstGeom prst="line">
            <a:avLst/>
          </a:prstGeom>
          <a:ln w="57150"/>
        </p:spPr>
        <p:style>
          <a:lnRef idx="1">
            <a:schemeClr val="accent5"/>
          </a:lnRef>
          <a:fillRef idx="0">
            <a:schemeClr val="accent5"/>
          </a:fillRef>
          <a:effectRef idx="0">
            <a:schemeClr val="accent5"/>
          </a:effectRef>
          <a:fontRef idx="minor">
            <a:schemeClr val="tx1"/>
          </a:fontRef>
        </p:style>
      </p:cxnSp>
      <p:sp>
        <p:nvSpPr>
          <p:cNvPr id="30" name="テキスト ボックス 29"/>
          <p:cNvSpPr txBox="1"/>
          <p:nvPr/>
        </p:nvSpPr>
        <p:spPr>
          <a:xfrm>
            <a:off x="5908668" y="3055419"/>
            <a:ext cx="3083011" cy="492443"/>
          </a:xfrm>
          <a:prstGeom prst="rect">
            <a:avLst/>
          </a:prstGeom>
          <a:noFill/>
        </p:spPr>
        <p:txBody>
          <a:bodyPr wrap="square" rtlCol="0">
            <a:spAutoFit/>
          </a:bodyPr>
          <a:lstStyle/>
          <a:p>
            <a:pPr algn="ctr"/>
            <a:r>
              <a:rPr lang="ja-JP" altLang="en-US" sz="2600" dirty="0" smtClean="0"/>
              <a:t>スーパークラス</a:t>
            </a:r>
            <a:endParaRPr kumimoji="1" lang="ja-JP" altLang="en-US" sz="2600" dirty="0"/>
          </a:p>
        </p:txBody>
      </p:sp>
      <p:sp>
        <p:nvSpPr>
          <p:cNvPr id="31" name="テキスト ボックス 30"/>
          <p:cNvSpPr txBox="1"/>
          <p:nvPr/>
        </p:nvSpPr>
        <p:spPr>
          <a:xfrm>
            <a:off x="7774281" y="3830296"/>
            <a:ext cx="3083011" cy="1292662"/>
          </a:xfrm>
          <a:prstGeom prst="rect">
            <a:avLst/>
          </a:prstGeom>
          <a:noFill/>
        </p:spPr>
        <p:txBody>
          <a:bodyPr wrap="square" rtlCol="0">
            <a:spAutoFit/>
          </a:bodyPr>
          <a:lstStyle/>
          <a:p>
            <a:pPr algn="ctr"/>
            <a:r>
              <a:rPr lang="ja-JP" altLang="en-US" sz="2600" dirty="0" smtClean="0"/>
              <a:t>サブクラス</a:t>
            </a:r>
            <a:endParaRPr lang="en-US" altLang="ja-JP" sz="2600" dirty="0" smtClean="0"/>
          </a:p>
          <a:p>
            <a:pPr algn="ctr"/>
            <a:r>
              <a:rPr kumimoji="1" lang="ja-JP" altLang="en-US" sz="2600" dirty="0" smtClean="0"/>
              <a:t>かつ</a:t>
            </a:r>
            <a:endParaRPr kumimoji="1" lang="en-US" altLang="ja-JP" sz="2600" dirty="0" smtClean="0"/>
          </a:p>
          <a:p>
            <a:pPr algn="ctr"/>
            <a:r>
              <a:rPr lang="ja-JP" altLang="en-US" sz="2600" dirty="0" smtClean="0"/>
              <a:t>スーパー</a:t>
            </a:r>
            <a:r>
              <a:rPr lang="ja-JP" altLang="en-US" sz="2600" dirty="0"/>
              <a:t>クラス</a:t>
            </a:r>
            <a:endParaRPr kumimoji="1" lang="ja-JP" altLang="en-US" sz="2600" dirty="0"/>
          </a:p>
        </p:txBody>
      </p:sp>
      <p:sp>
        <p:nvSpPr>
          <p:cNvPr id="32" name="テキスト ボックス 31"/>
          <p:cNvSpPr txBox="1"/>
          <p:nvPr/>
        </p:nvSpPr>
        <p:spPr>
          <a:xfrm>
            <a:off x="8372969" y="5636585"/>
            <a:ext cx="3083011" cy="492443"/>
          </a:xfrm>
          <a:prstGeom prst="rect">
            <a:avLst/>
          </a:prstGeom>
          <a:noFill/>
        </p:spPr>
        <p:txBody>
          <a:bodyPr wrap="square" rtlCol="0">
            <a:spAutoFit/>
          </a:bodyPr>
          <a:lstStyle/>
          <a:p>
            <a:pPr algn="ctr"/>
            <a:r>
              <a:rPr lang="ja-JP" altLang="en-US" sz="2600" dirty="0" smtClean="0"/>
              <a:t>サブクラス</a:t>
            </a:r>
            <a:endParaRPr kumimoji="1" lang="ja-JP" altLang="en-US" sz="2600" dirty="0"/>
          </a:p>
        </p:txBody>
      </p:sp>
    </p:spTree>
    <p:extLst>
      <p:ext uri="{BB962C8B-B14F-4D97-AF65-F5344CB8AC3E}">
        <p14:creationId xmlns:p14="http://schemas.microsoft.com/office/powerpoint/2010/main" val="44265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カプセル化のメリット</a:t>
            </a:r>
            <a:endParaRPr kumimoji="1" lang="en-US" altLang="ja-JP" dirty="0" smtClean="0"/>
          </a:p>
          <a:p>
            <a:pPr marL="0" indent="0">
              <a:buNone/>
            </a:pPr>
            <a:r>
              <a:rPr lang="ja-JP" altLang="en-US" dirty="0" smtClean="0"/>
              <a:t>　　外部からの不正なアクセスを防止する</a:t>
            </a:r>
            <a:endParaRPr lang="en-US" altLang="ja-JP" dirty="0" smtClean="0"/>
          </a:p>
          <a:p>
            <a:pPr marL="0" indent="0">
              <a:buNone/>
            </a:pPr>
            <a:endParaRPr lang="en-US" altLang="ja-JP" dirty="0"/>
          </a:p>
          <a:p>
            <a:pPr marL="0" indent="0">
              <a:buNone/>
            </a:pPr>
            <a:endParaRPr lang="en-US" altLang="ja-JP" dirty="0" smtClean="0"/>
          </a:p>
          <a:p>
            <a:pPr marL="0" indent="0">
              <a:buNone/>
            </a:pPr>
            <a:r>
              <a:rPr lang="ja-JP" altLang="en-US" dirty="0"/>
              <a:t>　</a:t>
            </a:r>
            <a:r>
              <a:rPr lang="ja-JP" altLang="en-US" dirty="0" smtClean="0"/>
              <a:t>　実装を変更してもクライアントに影響を与えない</a:t>
            </a:r>
          </a:p>
          <a:p>
            <a:endParaRPr kumimoji="1" lang="en-US" altLang="ja-JP" dirty="0"/>
          </a:p>
          <a:p>
            <a:endParaRPr lang="en-US" altLang="ja-JP" dirty="0" smtClean="0"/>
          </a:p>
          <a:p>
            <a:endParaRPr kumimoji="1" lang="ja-JP" altLang="en-US"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1872" y="2166343"/>
            <a:ext cx="1234419" cy="1264837"/>
          </a:xfrm>
          <a:prstGeom prst="rect">
            <a:avLst/>
          </a:prstGeom>
        </p:spPr>
      </p:pic>
    </p:spTree>
    <p:extLst>
      <p:ext uri="{BB962C8B-B14F-4D97-AF65-F5344CB8AC3E}">
        <p14:creationId xmlns:p14="http://schemas.microsoft.com/office/powerpoint/2010/main" val="92037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メッセージ送信・・・オブジェクト同士のメッセージのやり取り</a:t>
            </a:r>
            <a:endParaRPr kumimoji="1" lang="en-US" altLang="ja-JP" dirty="0" smtClean="0"/>
          </a:p>
          <a:p>
            <a:pPr marL="0" indent="0">
              <a:buNone/>
            </a:pPr>
            <a:endParaRPr kumimoji="1" lang="ja-JP" altLang="en-US" dirty="0"/>
          </a:p>
        </p:txBody>
      </p:sp>
      <p:sp>
        <p:nvSpPr>
          <p:cNvPr id="4" name="テキスト ボックス 3"/>
          <p:cNvSpPr txBox="1"/>
          <p:nvPr/>
        </p:nvSpPr>
        <p:spPr>
          <a:xfrm>
            <a:off x="1037967" y="2888777"/>
            <a:ext cx="2446638" cy="523220"/>
          </a:xfrm>
          <a:prstGeom prst="rect">
            <a:avLst/>
          </a:prstGeom>
          <a:noFill/>
        </p:spPr>
        <p:txBody>
          <a:bodyPr wrap="square" rtlCol="0">
            <a:spAutoFit/>
          </a:bodyPr>
          <a:lstStyle/>
          <a:p>
            <a:r>
              <a:rPr kumimoji="1" lang="ja-JP" altLang="en-US" sz="2800" dirty="0" smtClean="0"/>
              <a:t>例：パソコン</a:t>
            </a:r>
            <a:endParaRPr kumimoji="1" lang="ja-JP" altLang="en-US" sz="2800" dirty="0"/>
          </a:p>
        </p:txBody>
      </p:sp>
      <p:grpSp>
        <p:nvGrpSpPr>
          <p:cNvPr id="13" name="グループ化 12"/>
          <p:cNvGrpSpPr/>
          <p:nvPr/>
        </p:nvGrpSpPr>
        <p:grpSpPr>
          <a:xfrm>
            <a:off x="35100" y="3969839"/>
            <a:ext cx="11170416" cy="2558435"/>
            <a:chOff x="183384" y="3982196"/>
            <a:chExt cx="11170416" cy="2558435"/>
          </a:xfrm>
        </p:grpSpPr>
        <p:pic>
          <p:nvPicPr>
            <p:cNvPr id="1026" name="Picture 2" descr="ifn0023.gif (462×2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384" y="3982196"/>
              <a:ext cx="4206396" cy="2558435"/>
            </a:xfrm>
            <a:prstGeom prst="rect">
              <a:avLst/>
            </a:prstGeom>
            <a:noFill/>
            <a:extLst>
              <a:ext uri="{909E8E84-426E-40DD-AFC4-6F175D3DCCD1}">
                <a14:hiddenFill xmlns:a14="http://schemas.microsoft.com/office/drawing/2010/main">
                  <a:solidFill>
                    <a:srgbClr val="FFFFFF"/>
                  </a:solidFill>
                </a14:hiddenFill>
              </a:ext>
            </a:extLst>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1818" y="4193071"/>
              <a:ext cx="2091982" cy="2136682"/>
            </a:xfrm>
            <a:prstGeom prst="rect">
              <a:avLst/>
            </a:prstGeom>
          </p:spPr>
        </p:pic>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7242" y="4556410"/>
              <a:ext cx="1810512" cy="1410005"/>
            </a:xfrm>
            <a:prstGeom prst="rect">
              <a:avLst/>
            </a:prstGeom>
          </p:spPr>
        </p:pic>
        <p:sp>
          <p:nvSpPr>
            <p:cNvPr id="10" name="右矢印 9"/>
            <p:cNvSpPr/>
            <p:nvPr/>
          </p:nvSpPr>
          <p:spPr>
            <a:xfrm>
              <a:off x="3689761" y="4872174"/>
              <a:ext cx="1000898" cy="77847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2" name="右矢印 11"/>
            <p:cNvSpPr/>
            <p:nvPr/>
          </p:nvSpPr>
          <p:spPr>
            <a:xfrm>
              <a:off x="7674337" y="4872174"/>
              <a:ext cx="1000898" cy="77847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3134714" y="4343040"/>
              <a:ext cx="2088292" cy="461665"/>
            </a:xfrm>
            <a:prstGeom prst="rect">
              <a:avLst/>
            </a:prstGeom>
            <a:noFill/>
          </p:spPr>
          <p:txBody>
            <a:bodyPr wrap="square" rtlCol="0">
              <a:spAutoFit/>
            </a:bodyPr>
            <a:lstStyle/>
            <a:p>
              <a:r>
                <a:rPr kumimoji="1" lang="en-US" altLang="ja-JP" sz="2400" dirty="0" smtClean="0"/>
                <a:t>A</a:t>
              </a:r>
              <a:r>
                <a:rPr kumimoji="1" lang="ja-JP" altLang="en-US" sz="2400" dirty="0" smtClean="0"/>
                <a:t>ボタンを押す</a:t>
              </a:r>
              <a:endParaRPr kumimoji="1" lang="ja-JP" altLang="en-US" sz="2400" dirty="0"/>
            </a:p>
          </p:txBody>
        </p:sp>
        <p:sp>
          <p:nvSpPr>
            <p:cNvPr id="14" name="テキスト ボックス 13"/>
            <p:cNvSpPr txBox="1"/>
            <p:nvPr/>
          </p:nvSpPr>
          <p:spPr>
            <a:xfrm>
              <a:off x="7256614" y="4325577"/>
              <a:ext cx="2088292" cy="461665"/>
            </a:xfrm>
            <a:prstGeom prst="rect">
              <a:avLst/>
            </a:prstGeom>
            <a:noFill/>
          </p:spPr>
          <p:txBody>
            <a:bodyPr wrap="square" rtlCol="0">
              <a:spAutoFit/>
            </a:bodyPr>
            <a:lstStyle/>
            <a:p>
              <a:r>
                <a:rPr kumimoji="1" lang="en-US" altLang="ja-JP" sz="2400" dirty="0" smtClean="0"/>
                <a:t>A</a:t>
              </a:r>
              <a:r>
                <a:rPr kumimoji="1" lang="ja-JP" altLang="en-US" sz="2400" dirty="0" smtClean="0"/>
                <a:t>が表示される</a:t>
              </a:r>
              <a:endParaRPr kumimoji="1" lang="ja-JP" altLang="en-US" sz="2400" dirty="0"/>
            </a:p>
          </p:txBody>
        </p:sp>
      </p:grpSp>
    </p:spTree>
    <p:extLst>
      <p:ext uri="{BB962C8B-B14F-4D97-AF65-F5344CB8AC3E}">
        <p14:creationId xmlns:p14="http://schemas.microsoft.com/office/powerpoint/2010/main" val="201366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smtClean="0"/>
              <a:t>クラスとクラスを結びつけることでより複雑な情報を表現できる</a:t>
            </a:r>
            <a:endParaRPr lang="en-US" altLang="ja-JP" dirty="0" smtClean="0"/>
          </a:p>
          <a:p>
            <a:endParaRPr kumimoji="1" lang="en-US" altLang="ja-JP" dirty="0"/>
          </a:p>
          <a:p>
            <a:r>
              <a:rPr kumimoji="1" lang="ja-JP" altLang="en-US" dirty="0" smtClean="0"/>
              <a:t>クラスとクラスを結びつけるには関係を使用する</a:t>
            </a:r>
            <a:endParaRPr kumimoji="1" lang="en-US" altLang="ja-JP" dirty="0" smtClean="0"/>
          </a:p>
          <a:p>
            <a:endParaRPr lang="en-US" altLang="ja-JP" dirty="0" smtClean="0"/>
          </a:p>
          <a:p>
            <a:endParaRPr lang="en-US" altLang="ja-JP" dirty="0"/>
          </a:p>
          <a:p>
            <a:pPr indent="360000">
              <a:buSzPct val="60000"/>
              <a:buFont typeface="Wingdings" panose="05000000000000000000" pitchFamily="2" charset="2"/>
              <a:buChar char="u"/>
            </a:pPr>
            <a:r>
              <a:rPr kumimoji="1" lang="ja-JP" altLang="en-US" sz="2400" dirty="0" smtClean="0"/>
              <a:t>依頼する（会話する）</a:t>
            </a:r>
            <a:endParaRPr kumimoji="1" lang="en-US" altLang="ja-JP" sz="2400" dirty="0" smtClean="0"/>
          </a:p>
          <a:p>
            <a:pPr indent="360000">
              <a:buSzPct val="60000"/>
              <a:buFont typeface="Wingdings" panose="05000000000000000000" pitchFamily="2" charset="2"/>
              <a:buChar char="u"/>
            </a:pPr>
            <a:r>
              <a:rPr lang="ja-JP" altLang="en-US" sz="2400" dirty="0" smtClean="0"/>
              <a:t>参照する</a:t>
            </a:r>
            <a:endParaRPr lang="en-US" altLang="ja-JP" sz="2400" dirty="0" smtClean="0"/>
          </a:p>
          <a:p>
            <a:pPr indent="360000">
              <a:buSzPct val="60000"/>
              <a:buFont typeface="Wingdings" panose="05000000000000000000" pitchFamily="2" charset="2"/>
              <a:buChar char="u"/>
            </a:pPr>
            <a:r>
              <a:rPr kumimoji="1" lang="ja-JP" altLang="en-US" sz="2400" dirty="0" smtClean="0"/>
              <a:t>作成する</a:t>
            </a:r>
            <a:endParaRPr kumimoji="1" lang="en-US" altLang="ja-JP" sz="2400" dirty="0" smtClean="0"/>
          </a:p>
          <a:p>
            <a:pPr indent="360000">
              <a:buSzPct val="60000"/>
              <a:buFont typeface="Wingdings" panose="05000000000000000000" pitchFamily="2" charset="2"/>
              <a:buChar char="u"/>
            </a:pPr>
            <a:r>
              <a:rPr lang="ja-JP" altLang="en-US" sz="2400" dirty="0"/>
              <a:t>使用</a:t>
            </a:r>
            <a:r>
              <a:rPr lang="ja-JP" altLang="en-US" sz="2400" dirty="0" smtClean="0"/>
              <a:t>する（消費する）</a:t>
            </a:r>
            <a:endParaRPr lang="en-US" altLang="ja-JP" sz="2400" dirty="0" smtClean="0"/>
          </a:p>
          <a:p>
            <a:pPr indent="360000">
              <a:buSzPct val="60000"/>
              <a:buFont typeface="Wingdings" panose="05000000000000000000" pitchFamily="2" charset="2"/>
              <a:buChar char="u"/>
            </a:pPr>
            <a:r>
              <a:rPr kumimoji="1" lang="ja-JP" altLang="en-US" sz="2400" dirty="0" smtClean="0"/>
              <a:t>状態を表現する</a:t>
            </a:r>
            <a:endParaRPr kumimoji="1" lang="en-US" altLang="ja-JP" sz="2400" dirty="0" smtClean="0"/>
          </a:p>
          <a:p>
            <a:pPr indent="360000">
              <a:buSzPct val="60000"/>
              <a:buFont typeface="Wingdings" panose="05000000000000000000" pitchFamily="2" charset="2"/>
              <a:buChar char="u"/>
            </a:pPr>
            <a:r>
              <a:rPr lang="ja-JP" altLang="en-US" sz="2400" dirty="0" smtClean="0"/>
              <a:t>集約（する）</a:t>
            </a:r>
            <a:endParaRPr lang="en-US" altLang="ja-JP" sz="2400" dirty="0" smtClean="0"/>
          </a:p>
        </p:txBody>
      </p:sp>
      <p:sp>
        <p:nvSpPr>
          <p:cNvPr id="4" name="テキスト ボックス 3"/>
          <p:cNvSpPr txBox="1"/>
          <p:nvPr/>
        </p:nvSpPr>
        <p:spPr>
          <a:xfrm>
            <a:off x="805247" y="3317146"/>
            <a:ext cx="3083011" cy="492443"/>
          </a:xfrm>
          <a:prstGeom prst="rect">
            <a:avLst/>
          </a:prstGeom>
          <a:noFill/>
        </p:spPr>
        <p:txBody>
          <a:bodyPr wrap="square" rtlCol="0">
            <a:spAutoFit/>
          </a:bodyPr>
          <a:lstStyle/>
          <a:p>
            <a:r>
              <a:rPr lang="ja-JP" altLang="en-US" sz="2600" dirty="0"/>
              <a:t>関係</a:t>
            </a:r>
            <a:r>
              <a:rPr lang="ja-JP" altLang="en-US" sz="2600" dirty="0" smtClean="0"/>
              <a:t>の</a:t>
            </a:r>
            <a:r>
              <a:rPr lang="ja-JP" altLang="en-US" sz="2600" dirty="0"/>
              <a:t>代表的</a:t>
            </a:r>
            <a:r>
              <a:rPr lang="ja-JP" altLang="en-US" sz="2600" dirty="0" smtClean="0"/>
              <a:t>な</a:t>
            </a:r>
            <a:r>
              <a:rPr lang="ja-JP" altLang="en-US" sz="2600" dirty="0"/>
              <a:t>例</a:t>
            </a:r>
            <a:endParaRPr kumimoji="1" lang="ja-JP" altLang="en-US" sz="2600" dirty="0"/>
          </a:p>
        </p:txBody>
      </p:sp>
    </p:spTree>
    <p:extLst>
      <p:ext uri="{BB962C8B-B14F-4D97-AF65-F5344CB8AC3E}">
        <p14:creationId xmlns:p14="http://schemas.microsoft.com/office/powerpoint/2010/main" val="2401363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依頼する（会話する）・・・あるオブジェクトがほかのオブジェクトに対して、依頼したり、会話のやり取りをする関係</a:t>
            </a:r>
            <a:endParaRPr kumimoji="1" lang="en-US" altLang="ja-JP" dirty="0" smtClean="0"/>
          </a:p>
          <a:p>
            <a:endParaRPr lang="en-US" altLang="ja-JP" dirty="0"/>
          </a:p>
          <a:p>
            <a:endParaRPr kumimoji="1" lang="en-US" altLang="ja-JP" dirty="0" smtClean="0"/>
          </a:p>
        </p:txBody>
      </p:sp>
      <p:grpSp>
        <p:nvGrpSpPr>
          <p:cNvPr id="19" name="グループ化 18"/>
          <p:cNvGrpSpPr/>
          <p:nvPr/>
        </p:nvGrpSpPr>
        <p:grpSpPr>
          <a:xfrm>
            <a:off x="5157936" y="3279473"/>
            <a:ext cx="4809848" cy="3181570"/>
            <a:chOff x="5866390" y="3197096"/>
            <a:chExt cx="4809848" cy="318157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7896" y="3521348"/>
              <a:ext cx="3268342" cy="2857318"/>
            </a:xfrm>
            <a:prstGeom prst="rect">
              <a:avLst/>
            </a:prstGeom>
          </p:spPr>
        </p:pic>
        <p:cxnSp>
          <p:nvCxnSpPr>
            <p:cNvPr id="7" name="直線コネクタ 6"/>
            <p:cNvCxnSpPr/>
            <p:nvPr/>
          </p:nvCxnSpPr>
          <p:spPr>
            <a:xfrm flipV="1">
              <a:off x="8484973" y="4094205"/>
              <a:ext cx="1466335" cy="238898"/>
            </a:xfrm>
            <a:prstGeom prst="line">
              <a:avLst/>
            </a:prstGeom>
            <a:ln w="57150"/>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a:xfrm flipH="1" flipV="1">
              <a:off x="9102811" y="3319645"/>
              <a:ext cx="4119" cy="898129"/>
            </a:xfrm>
            <a:prstGeom prst="line">
              <a:avLst/>
            </a:prstGeom>
            <a:ln w="57150"/>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flipV="1">
              <a:off x="7315200" y="3334000"/>
              <a:ext cx="1787611" cy="52411"/>
            </a:xfrm>
            <a:prstGeom prst="line">
              <a:avLst/>
            </a:prstGeom>
            <a:ln w="57150"/>
          </p:spPr>
          <p:style>
            <a:lnRef idx="1">
              <a:schemeClr val="dk1"/>
            </a:lnRef>
            <a:fillRef idx="0">
              <a:schemeClr val="dk1"/>
            </a:fillRef>
            <a:effectRef idx="0">
              <a:schemeClr val="dk1"/>
            </a:effectRef>
            <a:fontRef idx="minor">
              <a:schemeClr val="tx1"/>
            </a:fontRef>
          </p:style>
        </p:cxnSp>
        <p:sp>
          <p:nvSpPr>
            <p:cNvPr id="18" name="テキスト ボックス 17"/>
            <p:cNvSpPr txBox="1"/>
            <p:nvPr/>
          </p:nvSpPr>
          <p:spPr>
            <a:xfrm>
              <a:off x="5866390" y="3197096"/>
              <a:ext cx="3083011" cy="492443"/>
            </a:xfrm>
            <a:prstGeom prst="rect">
              <a:avLst/>
            </a:prstGeom>
            <a:noFill/>
          </p:spPr>
          <p:txBody>
            <a:bodyPr wrap="square" rtlCol="0">
              <a:spAutoFit/>
            </a:bodyPr>
            <a:lstStyle/>
            <a:p>
              <a:r>
                <a:rPr lang="ja-JP" altLang="en-US" sz="2600" dirty="0" smtClean="0"/>
                <a:t>会話する</a:t>
              </a:r>
              <a:endParaRPr kumimoji="1" lang="ja-JP" altLang="en-US" sz="2600" dirty="0"/>
            </a:p>
          </p:txBody>
        </p:sp>
      </p:grpSp>
      <p:cxnSp>
        <p:nvCxnSpPr>
          <p:cNvPr id="20" name="直線コネクタ 19"/>
          <p:cNvCxnSpPr/>
          <p:nvPr/>
        </p:nvCxnSpPr>
        <p:spPr>
          <a:xfrm flipV="1">
            <a:off x="8674444" y="3904735"/>
            <a:ext cx="230659" cy="71845"/>
          </a:xfrm>
          <a:prstGeom prst="line">
            <a:avLst/>
          </a:prstGeom>
          <a:ln w="5715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738698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参照する・・・あるオブジェクトがほかのオブジェクトの</a:t>
            </a:r>
            <a:r>
              <a:rPr lang="ja-JP" altLang="en-US" dirty="0"/>
              <a:t>情報</a:t>
            </a:r>
            <a:r>
              <a:rPr lang="ja-JP" altLang="en-US" dirty="0" smtClean="0"/>
              <a:t>を</a:t>
            </a:r>
            <a:r>
              <a:rPr lang="ja-JP" altLang="en-US" dirty="0"/>
              <a:t>参照</a:t>
            </a:r>
            <a:r>
              <a:rPr lang="ja-JP" altLang="en-US" dirty="0" smtClean="0"/>
              <a:t>する</a:t>
            </a:r>
            <a:r>
              <a:rPr lang="ja-JP" altLang="en-US" dirty="0"/>
              <a:t>関係</a:t>
            </a:r>
            <a:endParaRPr kumimoji="1" lang="ja-JP" altLang="en-US" dirty="0"/>
          </a:p>
        </p:txBody>
      </p:sp>
      <p:grpSp>
        <p:nvGrpSpPr>
          <p:cNvPr id="16" name="グループ化 15"/>
          <p:cNvGrpSpPr/>
          <p:nvPr/>
        </p:nvGrpSpPr>
        <p:grpSpPr>
          <a:xfrm>
            <a:off x="4578648" y="3105664"/>
            <a:ext cx="4922579" cy="3507904"/>
            <a:chOff x="5789611" y="2973859"/>
            <a:chExt cx="4922579" cy="3507904"/>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4799" y="3430698"/>
              <a:ext cx="2787391" cy="3051065"/>
            </a:xfrm>
            <a:prstGeom prst="rect">
              <a:avLst/>
            </a:prstGeom>
          </p:spPr>
        </p:pic>
        <p:cxnSp>
          <p:nvCxnSpPr>
            <p:cNvPr id="6" name="直線コネクタ 5"/>
            <p:cNvCxnSpPr/>
            <p:nvPr/>
          </p:nvCxnSpPr>
          <p:spPr>
            <a:xfrm flipV="1">
              <a:off x="9053384" y="3929449"/>
              <a:ext cx="230659" cy="71845"/>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7" name="直線コネクタ 6"/>
            <p:cNvCxnSpPr/>
            <p:nvPr/>
          </p:nvCxnSpPr>
          <p:spPr>
            <a:xfrm flipH="1" flipV="1">
              <a:off x="9053384" y="2973859"/>
              <a:ext cx="71522" cy="987395"/>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8" name="直線コネクタ 7"/>
            <p:cNvCxnSpPr/>
            <p:nvPr/>
          </p:nvCxnSpPr>
          <p:spPr>
            <a:xfrm flipV="1">
              <a:off x="7232822" y="2973860"/>
              <a:ext cx="1856323" cy="345550"/>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2" name="テキスト ボックス 11"/>
            <p:cNvSpPr txBox="1"/>
            <p:nvPr/>
          </p:nvSpPr>
          <p:spPr>
            <a:xfrm>
              <a:off x="5789611" y="3112357"/>
              <a:ext cx="3083011" cy="492443"/>
            </a:xfrm>
            <a:prstGeom prst="rect">
              <a:avLst/>
            </a:prstGeom>
            <a:noFill/>
          </p:spPr>
          <p:txBody>
            <a:bodyPr wrap="square" rtlCol="0">
              <a:spAutoFit/>
            </a:bodyPr>
            <a:lstStyle/>
            <a:p>
              <a:r>
                <a:rPr lang="ja-JP" altLang="en-US" sz="2600" dirty="0" smtClean="0"/>
                <a:t>参照する</a:t>
              </a:r>
              <a:endParaRPr kumimoji="1" lang="ja-JP" altLang="en-US" sz="2600" dirty="0"/>
            </a:p>
          </p:txBody>
        </p:sp>
      </p:grpSp>
    </p:spTree>
    <p:extLst>
      <p:ext uri="{BB962C8B-B14F-4D97-AF65-F5344CB8AC3E}">
        <p14:creationId xmlns:p14="http://schemas.microsoft.com/office/powerpoint/2010/main" val="2355038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作成する・・・あるオブジェクトがほかのオブジェクトを作成する関係</a:t>
            </a:r>
            <a:endParaRPr kumimoji="1" lang="ja-JP" altLang="en-US" dirty="0"/>
          </a:p>
        </p:txBody>
      </p:sp>
      <p:grpSp>
        <p:nvGrpSpPr>
          <p:cNvPr id="9" name="グループ化 8"/>
          <p:cNvGrpSpPr/>
          <p:nvPr/>
        </p:nvGrpSpPr>
        <p:grpSpPr>
          <a:xfrm>
            <a:off x="2130338" y="3456930"/>
            <a:ext cx="7931324" cy="2276601"/>
            <a:chOff x="1715186" y="3399264"/>
            <a:chExt cx="7931324" cy="2276601"/>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5186" y="3399264"/>
              <a:ext cx="2984333" cy="2276601"/>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6134" y="3426853"/>
              <a:ext cx="2260376" cy="2249012"/>
            </a:xfrm>
            <a:prstGeom prst="rect">
              <a:avLst/>
            </a:prstGeom>
          </p:spPr>
        </p:pic>
        <p:cxnSp>
          <p:nvCxnSpPr>
            <p:cNvPr id="7" name="直線コネクタ 6"/>
            <p:cNvCxnSpPr/>
            <p:nvPr/>
          </p:nvCxnSpPr>
          <p:spPr>
            <a:xfrm>
              <a:off x="4975655" y="4514330"/>
              <a:ext cx="2075935" cy="823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4472116" y="3956192"/>
              <a:ext cx="3083011" cy="492443"/>
            </a:xfrm>
            <a:prstGeom prst="rect">
              <a:avLst/>
            </a:prstGeom>
            <a:noFill/>
          </p:spPr>
          <p:txBody>
            <a:bodyPr wrap="square" rtlCol="0">
              <a:spAutoFit/>
            </a:bodyPr>
            <a:lstStyle/>
            <a:p>
              <a:pPr algn="ctr"/>
              <a:r>
                <a:rPr lang="ja-JP" altLang="en-US" sz="2600" dirty="0" smtClean="0"/>
                <a:t>作成する</a:t>
              </a:r>
              <a:endParaRPr kumimoji="1" lang="ja-JP" altLang="en-US" sz="2600" dirty="0"/>
            </a:p>
          </p:txBody>
        </p:sp>
      </p:grpSp>
    </p:spTree>
    <p:extLst>
      <p:ext uri="{BB962C8B-B14F-4D97-AF65-F5344CB8AC3E}">
        <p14:creationId xmlns:p14="http://schemas.microsoft.com/office/powerpoint/2010/main" val="125730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使用する・・・あるオブジェクトがほかのオブジェクトを使用したり、消費したりする関係</a:t>
            </a:r>
            <a:endParaRPr kumimoji="1" lang="ja-JP" altLang="en-US" dirty="0"/>
          </a:p>
        </p:txBody>
      </p:sp>
      <p:grpSp>
        <p:nvGrpSpPr>
          <p:cNvPr id="8" name="グループ化 7"/>
          <p:cNvGrpSpPr/>
          <p:nvPr/>
        </p:nvGrpSpPr>
        <p:grpSpPr>
          <a:xfrm>
            <a:off x="2900310" y="3543002"/>
            <a:ext cx="6391380" cy="2756826"/>
            <a:chOff x="2711431" y="3650096"/>
            <a:chExt cx="6391380" cy="2756826"/>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1431" y="3650096"/>
              <a:ext cx="1704050" cy="2756826"/>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6783" y="4394498"/>
              <a:ext cx="1896028" cy="1251259"/>
            </a:xfrm>
            <a:prstGeom prst="rect">
              <a:avLst/>
            </a:prstGeom>
          </p:spPr>
        </p:pic>
        <p:cxnSp>
          <p:nvCxnSpPr>
            <p:cNvPr id="6" name="直線コネクタ 5"/>
            <p:cNvCxnSpPr/>
            <p:nvPr/>
          </p:nvCxnSpPr>
          <p:spPr>
            <a:xfrm>
              <a:off x="4787214" y="5165119"/>
              <a:ext cx="2075935" cy="8238"/>
            </a:xfrm>
            <a:prstGeom prst="line">
              <a:avLst/>
            </a:prstGeom>
            <a:ln w="57150"/>
          </p:spPr>
          <p:style>
            <a:lnRef idx="1">
              <a:schemeClr val="accent6"/>
            </a:lnRef>
            <a:fillRef idx="0">
              <a:schemeClr val="accent6"/>
            </a:fillRef>
            <a:effectRef idx="0">
              <a:schemeClr val="accent6"/>
            </a:effectRef>
            <a:fontRef idx="minor">
              <a:schemeClr val="tx1"/>
            </a:fontRef>
          </p:style>
        </p:cxnSp>
        <p:sp>
          <p:nvSpPr>
            <p:cNvPr id="7" name="テキスト ボックス 6"/>
            <p:cNvSpPr txBox="1"/>
            <p:nvPr/>
          </p:nvSpPr>
          <p:spPr>
            <a:xfrm>
              <a:off x="4283675" y="4697390"/>
              <a:ext cx="3083011" cy="492443"/>
            </a:xfrm>
            <a:prstGeom prst="rect">
              <a:avLst/>
            </a:prstGeom>
            <a:noFill/>
          </p:spPr>
          <p:txBody>
            <a:bodyPr wrap="square" rtlCol="0">
              <a:spAutoFit/>
            </a:bodyPr>
            <a:lstStyle/>
            <a:p>
              <a:pPr algn="ctr"/>
              <a:r>
                <a:rPr lang="ja-JP" altLang="en-US" sz="2600" dirty="0" smtClean="0"/>
                <a:t>使用する</a:t>
              </a:r>
              <a:endParaRPr kumimoji="1" lang="ja-JP" altLang="en-US" sz="2600" dirty="0"/>
            </a:p>
          </p:txBody>
        </p:sp>
      </p:grpSp>
    </p:spTree>
    <p:extLst>
      <p:ext uri="{BB962C8B-B14F-4D97-AF65-F5344CB8AC3E}">
        <p14:creationId xmlns:p14="http://schemas.microsoft.com/office/powerpoint/2010/main" val="220359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lang="en-US" altLang="ja-JP" sz="3600" dirty="0">
                <a:solidFill>
                  <a:prstClr val="black"/>
                </a:solidFill>
              </a:rPr>
              <a:t>1-8</a:t>
            </a:r>
            <a:r>
              <a:rPr lang="ja-JP" altLang="en-US" sz="3600" dirty="0">
                <a:solidFill>
                  <a:prstClr val="black"/>
                </a:solidFill>
              </a:rPr>
              <a:t>　オブジェクト指向の基本概念</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状態を表現する・・・あるオブジェクトがほかのオブジェクトとの関係で、そのときのオブジェクトの状態を表現</a:t>
            </a:r>
            <a:endParaRPr kumimoji="1" lang="ja-JP" altLang="en-US" dirty="0"/>
          </a:p>
        </p:txBody>
      </p:sp>
      <p:cxnSp>
        <p:nvCxnSpPr>
          <p:cNvPr id="6" name="直線コネクタ 5"/>
          <p:cNvCxnSpPr/>
          <p:nvPr/>
        </p:nvCxnSpPr>
        <p:spPr>
          <a:xfrm>
            <a:off x="4717805" y="5049787"/>
            <a:ext cx="2075935" cy="8238"/>
          </a:xfrm>
          <a:prstGeom prst="line">
            <a:avLst/>
          </a:prstGeom>
          <a:ln w="57150"/>
        </p:spPr>
        <p:style>
          <a:lnRef idx="1">
            <a:schemeClr val="accent3"/>
          </a:lnRef>
          <a:fillRef idx="0">
            <a:schemeClr val="accent3"/>
          </a:fillRef>
          <a:effectRef idx="0">
            <a:schemeClr val="accent3"/>
          </a:effectRef>
          <a:fontRef idx="minor">
            <a:schemeClr val="tx1"/>
          </a:fontRef>
        </p:style>
      </p:cxnSp>
      <p:sp>
        <p:nvSpPr>
          <p:cNvPr id="7" name="テキスト ボックス 6"/>
          <p:cNvSpPr txBox="1"/>
          <p:nvPr/>
        </p:nvSpPr>
        <p:spPr>
          <a:xfrm>
            <a:off x="4214266" y="4582058"/>
            <a:ext cx="3083011" cy="492443"/>
          </a:xfrm>
          <a:prstGeom prst="rect">
            <a:avLst/>
          </a:prstGeom>
          <a:noFill/>
        </p:spPr>
        <p:txBody>
          <a:bodyPr wrap="square" rtlCol="0">
            <a:spAutoFit/>
          </a:bodyPr>
          <a:lstStyle/>
          <a:p>
            <a:pPr algn="ctr"/>
            <a:r>
              <a:rPr lang="ja-JP" altLang="en-US" sz="2600" dirty="0" smtClean="0"/>
              <a:t>学生である</a:t>
            </a:r>
            <a:endParaRPr kumimoji="1" lang="ja-JP" altLang="en-US" sz="2600" dirty="0"/>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85283" y="3890862"/>
            <a:ext cx="3161266" cy="1891309"/>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69814" y="3568582"/>
            <a:ext cx="1189075" cy="2535867"/>
          </a:xfrm>
          <a:prstGeom prst="rect">
            <a:avLst/>
          </a:prstGeom>
        </p:spPr>
      </p:pic>
    </p:spTree>
    <p:extLst>
      <p:ext uri="{BB962C8B-B14F-4D97-AF65-F5344CB8AC3E}">
        <p14:creationId xmlns:p14="http://schemas.microsoft.com/office/powerpoint/2010/main" val="923134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333</Words>
  <Application>Microsoft Office PowerPoint</Application>
  <PresentationFormat>ワイド画面</PresentationFormat>
  <Paragraphs>66</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Arial</vt:lpstr>
      <vt:lpstr>Calibri</vt:lpstr>
      <vt:lpstr>Calibri Light</vt:lpstr>
      <vt:lpstr>Wingdings</vt:lpstr>
      <vt:lpstr>Office テーマ</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lpstr>1-8　オブジェクト指向の基本概念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hci_1</dc:creator>
  <cp:lastModifiedBy>hci_1</cp:lastModifiedBy>
  <cp:revision>28</cp:revision>
  <dcterms:created xsi:type="dcterms:W3CDTF">2013-04-17T01:31:50Z</dcterms:created>
  <dcterms:modified xsi:type="dcterms:W3CDTF">2013-04-19T07:40:11Z</dcterms:modified>
</cp:coreProperties>
</file>