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6" r:id="rId7"/>
    <p:sldId id="267" r:id="rId8"/>
    <p:sldId id="261" r:id="rId9"/>
    <p:sldId id="269" r:id="rId10"/>
    <p:sldId id="262" r:id="rId11"/>
    <p:sldId id="268" r:id="rId12"/>
    <p:sldId id="263" r:id="rId13"/>
    <p:sldId id="264" r:id="rId14"/>
    <p:sldId id="265"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3314" autoAdjust="0"/>
  </p:normalViewPr>
  <p:slideViewPr>
    <p:cSldViewPr>
      <p:cViewPr varScale="1">
        <p:scale>
          <a:sx n="94" d="100"/>
          <a:sy n="94" d="100"/>
        </p:scale>
        <p:origin x="-4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3AE342E-304B-4D4F-9C6A-089C6DD2FD90}" type="datetimeFigureOut">
              <a:rPr kumimoji="1" lang="ja-JP" altLang="en-US" smtClean="0"/>
              <a:t>2013/4/22</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7C74C9-3885-4096-9122-AC3FDBA5707F}" type="slidenum">
              <a:rPr kumimoji="1" lang="ja-JP" altLang="en-US" smtClean="0"/>
              <a:t>‹#›</a:t>
            </a:fld>
            <a:endParaRPr kumimoji="1" lang="ja-JP" altLang="en-US"/>
          </a:p>
        </p:txBody>
      </p:sp>
    </p:spTree>
    <p:extLst>
      <p:ext uri="{BB962C8B-B14F-4D97-AF65-F5344CB8AC3E}">
        <p14:creationId xmlns:p14="http://schemas.microsoft.com/office/powerpoint/2010/main" val="1330647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00FE6-E56C-4DAC-8180-5FEBBD7FD266}" type="datetimeFigureOut">
              <a:rPr kumimoji="1" lang="ja-JP" altLang="en-US" smtClean="0"/>
              <a:t>2013/4/22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B70CAA-A9D7-4115-A30B-5F18F7A78649}" type="slidenum">
              <a:rPr kumimoji="1" lang="ja-JP" altLang="en-US" smtClean="0"/>
              <a:t>‹#›</a:t>
            </a:fld>
            <a:endParaRPr kumimoji="1" lang="ja-JP" altLang="en-US"/>
          </a:p>
        </p:txBody>
      </p:sp>
    </p:spTree>
    <p:extLst>
      <p:ext uri="{BB962C8B-B14F-4D97-AF65-F5344CB8AC3E}">
        <p14:creationId xmlns:p14="http://schemas.microsoft.com/office/powerpoint/2010/main" val="11080529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a:t>
            </a:fld>
            <a:endParaRPr kumimoji="1" lang="ja-JP" altLang="en-US"/>
          </a:p>
        </p:txBody>
      </p:sp>
    </p:spTree>
    <p:extLst>
      <p:ext uri="{BB962C8B-B14F-4D97-AF65-F5344CB8AC3E}">
        <p14:creationId xmlns:p14="http://schemas.microsoft.com/office/powerpoint/2010/main" val="2929506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「田中太郎」オフ</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ジェクトの一生を考えましょう。「田中太郎」は生まれます。まだ「赤ちゃん」の状態です。しばらくして歩けるようになり「幼児」の状態になります。さらに大きくなると、「学生」の状態、「社会人」の状態になります</a:t>
            </a:r>
            <a:r>
              <a:rPr kumimoji="1" lang="en-US" altLang="ja-JP" sz="1200" b="0" i="0" u="none" strike="noStrike" kern="1200" baseline="0" dirty="0" smtClean="0">
                <a:solidFill>
                  <a:schemeClr val="tx1"/>
                </a:solidFill>
                <a:latin typeface="+mn-lt"/>
                <a:ea typeface="+mn-ea"/>
                <a:cs typeface="+mn-cs"/>
              </a:rPr>
              <a:t>e </a:t>
            </a:r>
            <a:r>
              <a:rPr kumimoji="1" lang="ja-JP" altLang="en-US" sz="1200" b="0" i="0" u="none" strike="noStrike" kern="1200" baseline="0" dirty="0" smtClean="0">
                <a:solidFill>
                  <a:schemeClr val="tx1"/>
                </a:solidFill>
                <a:latin typeface="+mn-lt"/>
                <a:ea typeface="+mn-ea"/>
                <a:cs typeface="+mn-cs"/>
              </a:rPr>
              <a:t>さらに何十年カイ手つと退職後、「老後</a:t>
            </a:r>
            <a:r>
              <a:rPr kumimoji="1" lang="en-US" altLang="ja-JP" sz="1200" b="0" i="0" u="none" strike="noStrike" kern="1200" baseline="0" dirty="0" smtClean="0">
                <a:solidFill>
                  <a:schemeClr val="tx1"/>
                </a:solidFill>
                <a:latin typeface="+mn-lt"/>
                <a:ea typeface="+mn-ea"/>
                <a:cs typeface="+mn-cs"/>
              </a:rPr>
              <a:t>j</a:t>
            </a:r>
            <a:r>
              <a:rPr kumimoji="1" lang="ja-JP" altLang="en-US" sz="1200" b="0" i="0" u="none" strike="noStrike" kern="1200" baseline="0" dirty="0" smtClean="0">
                <a:solidFill>
                  <a:schemeClr val="tx1"/>
                </a:solidFill>
                <a:latin typeface="+mn-lt"/>
                <a:ea typeface="+mn-ea"/>
                <a:cs typeface="+mn-cs"/>
              </a:rPr>
              <a:t>の状態になり、最後はお亡くなりになります。この中で、「田中太郎」さんオフ・ジェクトは</a:t>
            </a:r>
            <a:r>
              <a:rPr kumimoji="1" lang="en-US" altLang="ja-JP" sz="1200" b="0" i="0" u="none" strike="noStrike" kern="1200" baseline="0" dirty="0" smtClean="0">
                <a:solidFill>
                  <a:schemeClr val="tx1"/>
                </a:solidFill>
                <a:latin typeface="+mn-lt"/>
                <a:ea typeface="+mn-ea"/>
                <a:cs typeface="+mn-cs"/>
              </a:rPr>
              <a:t>1</a:t>
            </a:r>
            <a:r>
              <a:rPr kumimoji="1" lang="ja-JP" altLang="en-US" sz="1200" b="0" i="0" u="none" strike="noStrike" kern="1200" baseline="0" dirty="0" smtClean="0">
                <a:solidFill>
                  <a:schemeClr val="tx1"/>
                </a:solidFill>
                <a:latin typeface="+mn-lt"/>
                <a:ea typeface="+mn-ea"/>
                <a:cs typeface="+mn-cs"/>
              </a:rPr>
              <a:t>時間の経過とともに、いくつかの状態に変化していることがわかります。さらに細かく言えば、「お腹がすいた」状態、「病気」の状態などもあります。このようにオブジェクトは発生してから、消滅するまでいくつかの状態を持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10</a:t>
            </a:fld>
            <a:endParaRPr kumimoji="1" lang="ja-JP" altLang="en-US"/>
          </a:p>
        </p:txBody>
      </p:sp>
    </p:spTree>
    <p:extLst>
      <p:ext uri="{BB962C8B-B14F-4D97-AF65-F5344CB8AC3E}">
        <p14:creationId xmlns:p14="http://schemas.microsoft.com/office/powerpoint/2010/main" val="2596583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オブジェクトは属性合というデータだけではなく、振る舞いという手続きも持っています。いままでのシステム開発の考え方ではデータと手続きを別のところに置きましたが、オブジェクト指向開発では関係があるデータと手続きをいっしょに置き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オブジェクトは他のオフ</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ジェクトから依頼されると、オブジェクトの内部の状態を変更したり、なんらかのサービスを提供したりします。</a:t>
            </a:r>
          </a:p>
          <a:p>
            <a:r>
              <a:rPr kumimoji="1" lang="ja-JP" altLang="en-US" sz="1200" b="0" i="0" u="none" strike="noStrike" kern="1200" baseline="0" dirty="0" smtClean="0">
                <a:solidFill>
                  <a:schemeClr val="tx1"/>
                </a:solidFill>
                <a:latin typeface="+mn-lt"/>
                <a:ea typeface="+mn-ea"/>
                <a:cs typeface="+mn-cs"/>
              </a:rPr>
              <a:t>たとえば「問中太郎」オブジ‘ェクトは「名前を教えて下さい。」と尋ねられると、「名前は問中太郎です。」と答えます。また「年齢はいくつですか</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」と尋ねられると</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年齢は</a:t>
            </a:r>
            <a:r>
              <a:rPr kumimoji="1" lang="en-US" altLang="ja-JP" sz="1200" b="0" i="0" u="none" strike="noStrike" kern="1200" baseline="0" dirty="0" smtClean="0">
                <a:solidFill>
                  <a:schemeClr val="tx1"/>
                </a:solidFill>
                <a:latin typeface="+mn-lt"/>
                <a:ea typeface="+mn-ea"/>
                <a:cs typeface="+mn-cs"/>
              </a:rPr>
              <a:t>28</a:t>
            </a:r>
            <a:r>
              <a:rPr kumimoji="1" lang="ja-JP" altLang="en-US" sz="1200" b="0" i="0" u="none" strike="noStrike" kern="1200" baseline="0" dirty="0" smtClean="0">
                <a:solidFill>
                  <a:schemeClr val="tx1"/>
                </a:solidFill>
                <a:latin typeface="+mn-lt"/>
                <a:ea typeface="+mn-ea"/>
                <a:cs typeface="+mn-cs"/>
              </a:rPr>
              <a:t>歳です。」と答えます。</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11</a:t>
            </a:fld>
            <a:endParaRPr kumimoji="1" lang="ja-JP" altLang="en-US"/>
          </a:p>
        </p:txBody>
      </p:sp>
    </p:spTree>
    <p:extLst>
      <p:ext uri="{BB962C8B-B14F-4D97-AF65-F5344CB8AC3E}">
        <p14:creationId xmlns:p14="http://schemas.microsoft.com/office/powerpoint/2010/main" val="2596583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一般的に、誰でもが理解できるように説明できるようにするこの作業のことを抽象化という</a:t>
            </a:r>
          </a:p>
          <a:p>
            <a:r>
              <a:rPr kumimoji="1" lang="ja-JP" altLang="en-US" sz="1200" b="0" i="0" u="none" strike="noStrike" kern="1200" baseline="0" dirty="0" smtClean="0">
                <a:solidFill>
                  <a:schemeClr val="tx1"/>
                </a:solidFill>
                <a:latin typeface="+mn-lt"/>
                <a:ea typeface="+mn-ea"/>
                <a:cs typeface="+mn-cs"/>
              </a:rPr>
              <a:t>テレビを例にとり考えてみましょう。まずテレビにはテレビ放送を受信する機能があります。しかしそれ以外にビデオのモニターとして利用する人もいます。また子供にとっては、テレビゲームのモニターかもしれません。そして最近ではインターネットにアクセスする機能を持っているものもあります。</a:t>
            </a:r>
          </a:p>
          <a:p>
            <a:r>
              <a:rPr kumimoji="1" lang="ja-JP" altLang="en-US" sz="1200" b="0" i="0" u="none" strike="noStrike" kern="1200" baseline="0" dirty="0" smtClean="0">
                <a:solidFill>
                  <a:schemeClr val="tx1"/>
                </a:solidFill>
                <a:latin typeface="+mn-lt"/>
                <a:ea typeface="+mn-ea"/>
                <a:cs typeface="+mn-cs"/>
              </a:rPr>
              <a:t>テレビを知らない人に</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今の日本ではほとんどいないと思いますが</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テレビとは何かを説明する場合に、テレビゲームばかりやっている子供は、「テレビで、テレビゲームができる。」と言うでしょうし、いつもテレピでインターネットを利用して株の取引をしている人は、「テレビで抹の取引ができる。」と説明するかもしれません。</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12</a:t>
            </a:fld>
            <a:endParaRPr kumimoji="1" lang="ja-JP" altLang="en-US"/>
          </a:p>
        </p:txBody>
      </p:sp>
    </p:spTree>
    <p:extLst>
      <p:ext uri="{BB962C8B-B14F-4D97-AF65-F5344CB8AC3E}">
        <p14:creationId xmlns:p14="http://schemas.microsoft.com/office/powerpoint/2010/main" val="2083831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オブジェクト指向のクラスは、現実をそのままにモデリングするという考え方から出てきたものです。一方抽象データ型は、プログラミングでより利用しやすいデータの型を考えることにより生まれてきました。オブジエクト指向的なクラスと抽象データ型の発生の動機とは必ずしも同じではありまぜん。けれどこれらの考え方が組み合わされるととにより、現在のオフジェクト指向が上流から下流まで整備されてきたと言えます。</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13</a:t>
            </a:fld>
            <a:endParaRPr kumimoji="1" lang="ja-JP" altLang="en-US"/>
          </a:p>
        </p:txBody>
      </p:sp>
    </p:spTree>
    <p:extLst>
      <p:ext uri="{BB962C8B-B14F-4D97-AF65-F5344CB8AC3E}">
        <p14:creationId xmlns:p14="http://schemas.microsoft.com/office/powerpoint/2010/main" val="874756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オブジェクトの属性</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構造</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や振る舞いの共通性に着目して抽象化したものをクラスと言います。この作業をクラス化合と言って基本的な抽象化の方法の１つです。</a:t>
            </a:r>
          </a:p>
          <a:p>
            <a:r>
              <a:rPr kumimoji="1" lang="ja-JP" altLang="en-US" sz="1200" b="0" i="0" u="none" strike="noStrike" kern="1200" baseline="0" dirty="0" smtClean="0">
                <a:solidFill>
                  <a:schemeClr val="tx1"/>
                </a:solidFill>
                <a:latin typeface="+mn-lt"/>
                <a:ea typeface="+mn-ea"/>
                <a:cs typeface="+mn-cs"/>
              </a:rPr>
              <a:t>逆に、クラスからオブジェクトを作成することをインスタンス化と言います。クラスはオブジェクトの鋳型あるいはテンプレートという言い方ができます。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クラスとオブジェクトはそれぞれ、クッキーの以とクッキーにたとえられることがあります一。クッキーの型からクッキーが作られるように、クラスというテンプレートからオブジェクトが作成されます。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同僚に「人間」クラスから生まれた</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生成された</a:t>
            </a:r>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「田中太郎」オブジェクトは「人間」共通の名前や年齢を持っています。具体的には「回中太自」オブジェクトは「田中太郎」という名前や</a:t>
            </a:r>
            <a:r>
              <a:rPr kumimoji="1" lang="en-US" altLang="ja-JP" sz="1200" b="0" i="0" u="none" strike="noStrike" kern="1200" baseline="0" dirty="0" smtClean="0">
                <a:solidFill>
                  <a:schemeClr val="tx1"/>
                </a:solidFill>
                <a:latin typeface="+mn-lt"/>
                <a:ea typeface="+mn-ea"/>
                <a:cs typeface="+mn-cs"/>
              </a:rPr>
              <a:t>120</a:t>
            </a:r>
            <a:r>
              <a:rPr kumimoji="1" lang="ja-JP" altLang="en-US" sz="1200" b="0" i="0" u="none" strike="noStrike" kern="1200" baseline="0" dirty="0" smtClean="0">
                <a:solidFill>
                  <a:schemeClr val="tx1"/>
                </a:solidFill>
                <a:latin typeface="+mn-lt"/>
                <a:ea typeface="+mn-ea"/>
                <a:cs typeface="+mn-cs"/>
              </a:rPr>
              <a:t>歳」という年齢などの属性他を持っています。そして、「年齢を尋ねられると、年齢を答える」という振る舞いを持っています。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14</a:t>
            </a:fld>
            <a:endParaRPr kumimoji="1" lang="ja-JP" altLang="en-US"/>
          </a:p>
        </p:txBody>
      </p:sp>
    </p:spTree>
    <p:extLst>
      <p:ext uri="{BB962C8B-B14F-4D97-AF65-F5344CB8AC3E}">
        <p14:creationId xmlns:p14="http://schemas.microsoft.com/office/powerpoint/2010/main" val="78568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モデリングは抽象化された概念をもとに、システムの全体像をビジュアルにわかりやすく表現することです。</a:t>
            </a:r>
          </a:p>
          <a:p>
            <a:r>
              <a:rPr lang="ja-JP" altLang="en-US" dirty="0" smtClean="0"/>
              <a:t>システム化を行う場合、対象ユーザの業務を整理し理解する必要があります。しかし、システム化を行う領域は複雑で、多岐にわたっていることが多く、この作業は困難なものとなります。特に個々の機能に着目しすぎると、細かいところばかり目について、システム全体として何を行いたいのか、かえってわからなくなる場合があります。</a:t>
            </a:r>
          </a:p>
          <a:p>
            <a:r>
              <a:rPr lang="ja-JP" altLang="en-US" dirty="0" smtClean="0"/>
              <a:t>このとき開発対象のシステムの機能</a:t>
            </a:r>
            <a:r>
              <a:rPr lang="en-US" altLang="ja-JP" dirty="0" smtClean="0"/>
              <a:t>(</a:t>
            </a:r>
            <a:r>
              <a:rPr lang="ja-JP" altLang="en-US" dirty="0" smtClean="0"/>
              <a:t>業務</a:t>
            </a:r>
            <a:r>
              <a:rPr lang="en-US" altLang="ja-JP" dirty="0" smtClean="0"/>
              <a:t>)</a:t>
            </a:r>
            <a:r>
              <a:rPr lang="ja-JP" altLang="en-US" dirty="0" err="1" smtClean="0"/>
              <a:t>だけを</a:t>
            </a:r>
            <a:r>
              <a:rPr lang="ja-JP" altLang="en-US" dirty="0" smtClean="0"/>
              <a:t>見るのではなく、ユーザ業務の本質的な部分を中心にすえてモデリングすることが重要です。</a:t>
            </a:r>
          </a:p>
          <a:p>
            <a:r>
              <a:rPr lang="ja-JP" altLang="en-US" dirty="0" smtClean="0"/>
              <a:t>オブジェクト指向モデリングでは、クラス、オブジェクトなどを用いることにより開発対象領域を静的、動的の両面から表現します。</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2</a:t>
            </a:fld>
            <a:endParaRPr kumimoji="1" lang="ja-JP" altLang="en-US"/>
          </a:p>
        </p:txBody>
      </p:sp>
    </p:spTree>
    <p:extLst>
      <p:ext uri="{BB962C8B-B14F-4D97-AF65-F5344CB8AC3E}">
        <p14:creationId xmlns:p14="http://schemas.microsoft.com/office/powerpoint/2010/main" val="2293345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関係者にこれから作成するものを明らかにすること</a:t>
            </a:r>
            <a:endParaRPr kumimoji="1" lang="en-US" altLang="ja-JP" dirty="0" smtClean="0"/>
          </a:p>
          <a:p>
            <a:r>
              <a:rPr lang="ja-JP" altLang="en-US" dirty="0" smtClean="0"/>
              <a:t>例．ビルを設計する場合、設計者が設計書というモデルを作成する。</a:t>
            </a:r>
            <a:endParaRPr lang="en-US" altLang="ja-JP" dirty="0" smtClean="0"/>
          </a:p>
          <a:p>
            <a:r>
              <a:rPr kumimoji="1" lang="ja-JP" altLang="en-US" dirty="0" smtClean="0"/>
              <a:t>複雑なものほどモデリングを行うことが必須</a:t>
            </a:r>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3</a:t>
            </a:fld>
            <a:endParaRPr kumimoji="1" lang="ja-JP" altLang="en-US"/>
          </a:p>
        </p:txBody>
      </p:sp>
    </p:spTree>
    <p:extLst>
      <p:ext uri="{BB962C8B-B14F-4D97-AF65-F5344CB8AC3E}">
        <p14:creationId xmlns:p14="http://schemas.microsoft.com/office/powerpoint/2010/main" val="2614537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Java</a:t>
            </a:r>
            <a:r>
              <a:rPr kumimoji="1" lang="ja-JP" altLang="en-US" dirty="0" err="1" smtClean="0"/>
              <a:t>、</a:t>
            </a:r>
            <a:r>
              <a:rPr kumimoji="1" lang="en-US" altLang="ja-JP" dirty="0" smtClean="0"/>
              <a:t>C++</a:t>
            </a:r>
            <a:r>
              <a:rPr kumimoji="1" lang="ja-JP" altLang="en-US" dirty="0" err="1" smtClean="0"/>
              <a:t>、</a:t>
            </a:r>
            <a:r>
              <a:rPr kumimoji="1" lang="en-US" altLang="ja-JP" dirty="0" smtClean="0"/>
              <a:t>C#</a:t>
            </a:r>
            <a:r>
              <a:rPr kumimoji="1" lang="ja-JP" altLang="en-US" dirty="0" smtClean="0"/>
              <a:t>など開発環境はますますビジュアルに、直感的に理解しやすい環境を提供している。</a:t>
            </a:r>
            <a:endParaRPr kumimoji="1" lang="en-US" altLang="ja-JP" dirty="0" smtClean="0"/>
          </a:p>
          <a:p>
            <a:r>
              <a:rPr kumimoji="1" lang="ja-JP" altLang="en-US" dirty="0" smtClean="0"/>
              <a:t>ビルの建設と異なり、ソフトウェアの開発は見えにくいという性質がある。</a:t>
            </a:r>
            <a:endParaRPr kumimoji="1" lang="en-US" altLang="ja-JP" dirty="0" smtClean="0"/>
          </a:p>
          <a:p>
            <a:r>
              <a:rPr lang="ja-JP" altLang="en-US" dirty="0" smtClean="0"/>
              <a:t>システムを関係者の誰が目で見ても理解できるように、ビジュアルにモデリングして表現する必要がある</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4</a:t>
            </a:fld>
            <a:endParaRPr kumimoji="1" lang="ja-JP" altLang="en-US"/>
          </a:p>
        </p:txBody>
      </p:sp>
    </p:spTree>
    <p:extLst>
      <p:ext uri="{BB962C8B-B14F-4D97-AF65-F5344CB8AC3E}">
        <p14:creationId xmlns:p14="http://schemas.microsoft.com/office/powerpoint/2010/main" val="3450657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表現力が高く、しかも理解が容易</a:t>
            </a:r>
            <a:endParaRPr kumimoji="1" lang="en-US" altLang="ja-JP" dirty="0" smtClean="0"/>
          </a:p>
          <a:p>
            <a:r>
              <a:rPr lang="ja-JP" altLang="en-US" dirty="0" smtClean="0"/>
              <a:t>多様な表記法を使用することにより曖昧さが排除され、分析者、設計者の間で、情報が正確に伝わる。</a:t>
            </a:r>
            <a:endParaRPr lang="en-US" altLang="ja-JP" dirty="0" smtClean="0"/>
          </a:p>
          <a:p>
            <a:r>
              <a:rPr kumimoji="1" lang="ja-JP" altLang="en-US" dirty="0" smtClean="0"/>
              <a:t>実際に</a:t>
            </a:r>
            <a:r>
              <a:rPr kumimoji="1" lang="en-US" altLang="ja-JP" dirty="0" smtClean="0"/>
              <a:t>UML</a:t>
            </a:r>
            <a:r>
              <a:rPr kumimoji="1" lang="ja-JP" altLang="en-US" dirty="0" smtClean="0"/>
              <a:t>で表記されたドキュメントは直感的でわかりやすく、分析の初期段階の図は</a:t>
            </a:r>
            <a:r>
              <a:rPr kumimoji="1" lang="en-US" altLang="ja-JP" dirty="0" smtClean="0"/>
              <a:t>UML</a:t>
            </a:r>
            <a:r>
              <a:rPr kumimoji="1" lang="ja-JP" altLang="en-US" dirty="0" smtClean="0"/>
              <a:t>を知らないエンドユーザでも容易に理解することが可能</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5</a:t>
            </a:fld>
            <a:endParaRPr kumimoji="1" lang="ja-JP" altLang="en-US"/>
          </a:p>
        </p:txBody>
      </p:sp>
    </p:spTree>
    <p:extLst>
      <p:ext uri="{BB962C8B-B14F-4D97-AF65-F5344CB8AC3E}">
        <p14:creationId xmlns:p14="http://schemas.microsoft.com/office/powerpoint/2010/main" val="3682328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すべての工程で用いる表現法が一貫している</a:t>
            </a:r>
            <a:endParaRPr lang="en-US" altLang="ja-JP" dirty="0" smtClean="0"/>
          </a:p>
          <a:p>
            <a:r>
              <a:rPr lang="en-US" altLang="ja-JP" dirty="0" smtClean="0"/>
              <a:t>UML</a:t>
            </a:r>
            <a:r>
              <a:rPr lang="ja-JP" altLang="en-US" dirty="0" smtClean="0"/>
              <a:t>はすべての工程で一貫した表記法を用いるため、ユーザ、分析者、設計者、プログラマ、テスタなどのシステムの関係者間でシステム対処領域に対して共通の認識を持つことで協調作業を容易に行うことが可能になる。</a:t>
            </a:r>
            <a:endParaRPr lang="en-US" altLang="ja-JP" dirty="0" smtClean="0"/>
          </a:p>
          <a:p>
            <a:r>
              <a:rPr lang="ja-JP" altLang="en-US" dirty="0" smtClean="0"/>
              <a:t>要求分析、システム分析、設計、実装とシームレスに開発することが可能</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6</a:t>
            </a:fld>
            <a:endParaRPr kumimoji="1" lang="ja-JP" altLang="en-US"/>
          </a:p>
        </p:txBody>
      </p:sp>
    </p:spTree>
    <p:extLst>
      <p:ext uri="{BB962C8B-B14F-4D97-AF65-F5344CB8AC3E}">
        <p14:creationId xmlns:p14="http://schemas.microsoft.com/office/powerpoint/2010/main" val="2040212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UML</a:t>
            </a:r>
            <a:r>
              <a:rPr lang="ja-JP" altLang="en-US" dirty="0" smtClean="0"/>
              <a:t>は世界中で共通した言語</a:t>
            </a:r>
            <a:endParaRPr lang="en-US" altLang="ja-JP" dirty="0" smtClean="0"/>
          </a:p>
          <a:p>
            <a:r>
              <a:rPr kumimoji="1" lang="en-US" altLang="ja-JP" dirty="0" smtClean="0"/>
              <a:t>UML</a:t>
            </a:r>
            <a:r>
              <a:rPr kumimoji="1" lang="ja-JP" altLang="en-US" dirty="0" smtClean="0"/>
              <a:t>さえ知っていれば、世界中で自由にコミュニケーションをとることが可能</a:t>
            </a:r>
          </a:p>
          <a:p>
            <a:r>
              <a:rPr kumimoji="1" lang="en-US" altLang="ja-JP" sz="1200" b="0" i="0" kern="1200" dirty="0" smtClean="0">
                <a:solidFill>
                  <a:schemeClr val="tx1"/>
                </a:solidFill>
                <a:effectLst/>
                <a:latin typeface="+mn-lt"/>
                <a:ea typeface="+mn-ea"/>
                <a:cs typeface="+mn-cs"/>
              </a:rPr>
              <a:t>C++</a:t>
            </a:r>
            <a:r>
              <a:rPr kumimoji="1" lang="ja-JP" altLang="en-US" sz="1200" b="0" i="0" kern="1200" dirty="0" smtClean="0">
                <a:solidFill>
                  <a:schemeClr val="tx1"/>
                </a:solidFill>
                <a:effectLst/>
                <a:latin typeface="+mn-lt"/>
                <a:ea typeface="+mn-ea"/>
                <a:cs typeface="+mn-cs"/>
              </a:rPr>
              <a:t>や</a:t>
            </a:r>
            <a:r>
              <a:rPr kumimoji="1" lang="en-US" altLang="ja-JP" sz="1200" b="0" i="0" kern="1200" dirty="0" smtClean="0">
                <a:solidFill>
                  <a:schemeClr val="tx1"/>
                </a:solidFill>
                <a:effectLst/>
                <a:latin typeface="+mn-lt"/>
                <a:ea typeface="+mn-ea"/>
                <a:cs typeface="+mn-cs"/>
              </a:rPr>
              <a:t>Java</a:t>
            </a:r>
            <a:r>
              <a:rPr kumimoji="1" lang="ja-JP" altLang="en-US" sz="1200" b="0" i="0" kern="1200" dirty="0" smtClean="0">
                <a:solidFill>
                  <a:schemeClr val="tx1"/>
                </a:solidFill>
                <a:effectLst/>
                <a:latin typeface="+mn-lt"/>
                <a:ea typeface="+mn-ea"/>
                <a:cs typeface="+mn-cs"/>
              </a:rPr>
              <a:t>が、オブジェクト指向プログラミングを実現するためのプログラミング言語であることをご存知でしょう。オブジェクト指向プログラミングを行うためには、システムをオブジェクト指向設計することが必要になります。設計の結果は、何らかの図で表さなければなりません。このような図は、世界中の誰が見ても理解できる統一的な表記法で表記されるべきです。それが、</a:t>
            </a:r>
            <a:r>
              <a:rPr kumimoji="1" lang="en-US" altLang="ja-JP" sz="1200" b="0" i="0" kern="1200" dirty="0" smtClean="0">
                <a:solidFill>
                  <a:schemeClr val="tx1"/>
                </a:solidFill>
                <a:effectLst/>
                <a:latin typeface="+mn-lt"/>
                <a:ea typeface="+mn-ea"/>
                <a:cs typeface="+mn-cs"/>
              </a:rPr>
              <a:t>UML</a:t>
            </a:r>
            <a:r>
              <a:rPr kumimoji="1" lang="ja-JP" altLang="en-US" sz="1200" b="0" i="0" kern="1200" dirty="0" smtClean="0">
                <a:solidFill>
                  <a:schemeClr val="tx1"/>
                </a:solidFill>
                <a:effectLst/>
                <a:latin typeface="+mn-lt"/>
                <a:ea typeface="+mn-ea"/>
                <a:cs typeface="+mn-cs"/>
              </a:rPr>
              <a:t>なのです。</a:t>
            </a:r>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7</a:t>
            </a:fld>
            <a:endParaRPr kumimoji="1" lang="ja-JP" altLang="en-US"/>
          </a:p>
        </p:txBody>
      </p:sp>
    </p:spTree>
    <p:extLst>
      <p:ext uri="{BB962C8B-B14F-4D97-AF65-F5344CB8AC3E}">
        <p14:creationId xmlns:p14="http://schemas.microsoft.com/office/powerpoint/2010/main" val="3686921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関連するデータの集合と、それに対する手続き</a:t>
            </a:r>
            <a:r>
              <a:rPr lang="en-US" altLang="ja-JP" dirty="0" smtClean="0"/>
              <a:t>(</a:t>
            </a:r>
            <a:r>
              <a:rPr lang="ja-JP" altLang="en-US" dirty="0" smtClean="0"/>
              <a:t>メソッド</a:t>
            </a:r>
            <a:r>
              <a:rPr lang="en-US" altLang="ja-JP" dirty="0" smtClean="0"/>
              <a:t>)</a:t>
            </a:r>
            <a:r>
              <a:rPr lang="ja-JP" altLang="en-US" dirty="0" smtClean="0"/>
              <a:t>を「オブジェクト」と呼ばれる一つのまとまりとして管理し、その組み合わせによってソフトウェアを構築する</a:t>
            </a:r>
            <a:endParaRPr lang="en-US" altLang="ja-JP" dirty="0" smtClean="0"/>
          </a:p>
          <a:p>
            <a:r>
              <a:rPr lang="ja-JP" altLang="en-US" dirty="0" smtClean="0"/>
              <a:t>例えば、「テレビ」をオブジェクトとすれば、「画面を映す」「チャンネルを変える」といった操作がメソッド</a:t>
            </a:r>
          </a:p>
          <a:p>
            <a:endParaRPr lang="en-US" altLang="ja-JP" dirty="0" smtClean="0"/>
          </a:p>
          <a:p>
            <a:r>
              <a:rPr lang="en-US" altLang="ja-JP" dirty="0" smtClean="0"/>
              <a:t>Java</a:t>
            </a:r>
            <a:r>
              <a:rPr lang="ja-JP" altLang="en-US" dirty="0" err="1" smtClean="0"/>
              <a:t>、</a:t>
            </a:r>
            <a:r>
              <a:rPr lang="en-US" altLang="ja-JP" dirty="0" smtClean="0"/>
              <a:t>C++</a:t>
            </a:r>
            <a:r>
              <a:rPr lang="ja-JP" altLang="en-US" dirty="0" smtClean="0"/>
              <a:t>等</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8</a:t>
            </a:fld>
            <a:endParaRPr kumimoji="1" lang="ja-JP" altLang="en-US"/>
          </a:p>
        </p:txBody>
      </p:sp>
    </p:spTree>
    <p:extLst>
      <p:ext uri="{BB962C8B-B14F-4D97-AF65-F5344CB8AC3E}">
        <p14:creationId xmlns:p14="http://schemas.microsoft.com/office/powerpoint/2010/main" val="1021001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オブジェクトとは「データ」と、それを操作する「メソッド」の組み合わせ</a:t>
            </a:r>
            <a:endParaRPr lang="en-US" altLang="ja-JP" dirty="0" smtClean="0"/>
          </a:p>
          <a:p>
            <a:r>
              <a:rPr lang="ja-JP" altLang="en-US" dirty="0" smtClean="0"/>
              <a:t>例．「テレビ」というオブジェクトは、チャンネルを変える手続きを知っており</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B70CAA-A9D7-4115-A30B-5F18F7A78649}" type="slidenum">
              <a:rPr kumimoji="1" lang="ja-JP" altLang="en-US" smtClean="0"/>
              <a:t>9</a:t>
            </a:fld>
            <a:endParaRPr kumimoji="1" lang="ja-JP" altLang="en-US"/>
          </a:p>
        </p:txBody>
      </p:sp>
    </p:spTree>
    <p:extLst>
      <p:ext uri="{BB962C8B-B14F-4D97-AF65-F5344CB8AC3E}">
        <p14:creationId xmlns:p14="http://schemas.microsoft.com/office/powerpoint/2010/main" val="2596583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379222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65287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30096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57387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6075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2892334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3577515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2852900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3093671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653862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0889B8-8769-44C3-A579-E38324A7087C}" type="datetimeFigureOut">
              <a:rPr kumimoji="1" lang="ja-JP" altLang="en-US" smtClean="0"/>
              <a:t>2013/4/22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53497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9B8-8769-44C3-A579-E38324A7087C}" type="datetimeFigureOut">
              <a:rPr kumimoji="1" lang="ja-JP" altLang="en-US" smtClean="0"/>
              <a:t>2013/4/22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C3A57-4DA4-49A5-A7C7-15D6ADB2EA6B}" type="slidenum">
              <a:rPr kumimoji="1" lang="ja-JP" altLang="en-US" smtClean="0"/>
              <a:t>‹#›</a:t>
            </a:fld>
            <a:endParaRPr kumimoji="1" lang="ja-JP" altLang="en-US"/>
          </a:p>
        </p:txBody>
      </p:sp>
    </p:spTree>
    <p:extLst>
      <p:ext uri="{BB962C8B-B14F-4D97-AF65-F5344CB8AC3E}">
        <p14:creationId xmlns:p14="http://schemas.microsoft.com/office/powerpoint/2010/main" val="3213686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628801"/>
            <a:ext cx="8496944" cy="1971650"/>
          </a:xfrm>
        </p:spPr>
        <p:txBody>
          <a:bodyPr>
            <a:normAutofit/>
          </a:bodyPr>
          <a:lstStyle/>
          <a:p>
            <a:r>
              <a:rPr lang="en-US" altLang="ja-JP" sz="3600" dirty="0"/>
              <a:t>UML</a:t>
            </a:r>
            <a:r>
              <a:rPr lang="ja-JP" altLang="en-US" sz="3600" dirty="0"/>
              <a:t>の概要とオブジ工クト指向</a:t>
            </a:r>
            <a:r>
              <a:rPr lang="ja-JP" altLang="en-US" sz="3600" dirty="0" smtClean="0"/>
              <a:t>の基本概念</a:t>
            </a:r>
            <a:r>
              <a:rPr lang="en-US" altLang="ja-JP" sz="3600" dirty="0" smtClean="0"/>
              <a:t/>
            </a:r>
            <a:br>
              <a:rPr lang="en-US" altLang="ja-JP" sz="3600" dirty="0" smtClean="0"/>
            </a:br>
            <a:r>
              <a:rPr lang="en-US" altLang="ja-JP" sz="3600" dirty="0" smtClean="0"/>
              <a:t/>
            </a:r>
            <a:br>
              <a:rPr lang="en-US" altLang="ja-JP" sz="3600" dirty="0" smtClean="0"/>
            </a:br>
            <a:r>
              <a:rPr lang="ja-JP" altLang="en-US" sz="3600" dirty="0" smtClean="0"/>
              <a:t>第２回</a:t>
            </a:r>
            <a:endParaRPr kumimoji="1" lang="ja-JP" altLang="en-US" sz="3600" dirty="0"/>
          </a:p>
        </p:txBody>
      </p:sp>
      <p:sp>
        <p:nvSpPr>
          <p:cNvPr id="3" name="サブタイトル 2"/>
          <p:cNvSpPr>
            <a:spLocks noGrp="1"/>
          </p:cNvSpPr>
          <p:nvPr>
            <p:ph type="subTitle" idx="1"/>
          </p:nvPr>
        </p:nvSpPr>
        <p:spPr>
          <a:xfrm>
            <a:off x="1403648" y="4725144"/>
            <a:ext cx="6400800" cy="1752600"/>
          </a:xfrm>
        </p:spPr>
        <p:txBody>
          <a:bodyPr/>
          <a:lstStyle/>
          <a:p>
            <a:r>
              <a:rPr kumimoji="1" lang="ja-JP" altLang="en-US" dirty="0" smtClean="0"/>
              <a:t>金子 拳斗</a:t>
            </a:r>
            <a:r>
              <a:rPr kumimoji="1" lang="en-US" altLang="ja-JP" dirty="0" smtClean="0"/>
              <a:t>(</a:t>
            </a:r>
            <a:r>
              <a:rPr kumimoji="1" lang="ja-JP" altLang="en-US" dirty="0" smtClean="0"/>
              <a:t>石原研</a:t>
            </a:r>
            <a:r>
              <a:rPr kumimoji="1" lang="en-US" altLang="ja-JP" dirty="0" smtClean="0"/>
              <a:t>)</a:t>
            </a:r>
            <a:endParaRPr kumimoji="1" lang="ja-JP" altLang="en-US" dirty="0"/>
          </a:p>
        </p:txBody>
      </p:sp>
    </p:spTree>
    <p:extLst>
      <p:ext uri="{BB962C8B-B14F-4D97-AF65-F5344CB8AC3E}">
        <p14:creationId xmlns:p14="http://schemas.microsoft.com/office/powerpoint/2010/main" val="1924090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オブジェクトの特徴</a:t>
            </a:r>
            <a:r>
              <a:rPr kumimoji="1" lang="en-US" altLang="ja-JP" dirty="0" smtClean="0"/>
              <a:t>(</a:t>
            </a:r>
            <a:r>
              <a:rPr kumimoji="1" lang="ja-JP" altLang="en-US" dirty="0" smtClean="0"/>
              <a:t>１</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状態を持つ</a:t>
            </a:r>
            <a:endParaRPr kumimoji="1" lang="ja-JP" altLang="en-US"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996952"/>
            <a:ext cx="4895850"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443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オブジェクトの特徴</a:t>
            </a:r>
            <a:r>
              <a:rPr lang="en-US" altLang="ja-JP" dirty="0" smtClean="0"/>
              <a:t>(</a:t>
            </a:r>
            <a:r>
              <a:rPr lang="ja-JP" altLang="en-US" dirty="0" smtClean="0"/>
              <a:t>２</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振る舞いを持つ</a:t>
            </a:r>
            <a:endParaRPr kumimoji="1" lang="ja-JP" altLang="en-US" dirty="0"/>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2276872"/>
            <a:ext cx="4305300" cy="408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570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抽象化</a:t>
            </a:r>
            <a:r>
              <a:rPr lang="en-US" altLang="ja-JP" dirty="0"/>
              <a:t>(abstraction)</a:t>
            </a:r>
            <a:endParaRPr kumimoji="1" lang="ja-JP" altLang="en-US" dirty="0"/>
          </a:p>
        </p:txBody>
      </p:sp>
      <p:sp>
        <p:nvSpPr>
          <p:cNvPr id="3" name="コンテンツ プレースホルダー 2"/>
          <p:cNvSpPr>
            <a:spLocks noGrp="1"/>
          </p:cNvSpPr>
          <p:nvPr>
            <p:ph idx="1"/>
          </p:nvPr>
        </p:nvSpPr>
        <p:spPr/>
        <p:txBody>
          <a:bodyPr/>
          <a:lstStyle/>
          <a:p>
            <a:r>
              <a:rPr lang="ja-JP" altLang="en-US" dirty="0"/>
              <a:t>一般的に、誰でもが理解できるように説明できるようにするこの作業のこと</a:t>
            </a:r>
            <a:endParaRPr kumimoji="1" lang="ja-JP" altLang="en-US" dirty="0"/>
          </a:p>
        </p:txBody>
      </p:sp>
    </p:spTree>
    <p:extLst>
      <p:ext uri="{BB962C8B-B14F-4D97-AF65-F5344CB8AC3E}">
        <p14:creationId xmlns:p14="http://schemas.microsoft.com/office/powerpoint/2010/main" val="3317326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抽象データ型</a:t>
            </a:r>
            <a:r>
              <a:rPr lang="en-US" altLang="ja-JP" dirty="0"/>
              <a:t>(abstract data </a:t>
            </a:r>
            <a:r>
              <a:rPr lang="en-US" altLang="ja-JP" dirty="0" smtClean="0"/>
              <a:t>type)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単純データ型</a:t>
            </a:r>
            <a:r>
              <a:rPr kumimoji="1" lang="en-US" altLang="ja-JP" dirty="0" smtClean="0"/>
              <a:t/>
            </a:r>
            <a:br>
              <a:rPr kumimoji="1" lang="en-US" altLang="ja-JP" dirty="0" smtClean="0"/>
            </a:br>
            <a:r>
              <a:rPr kumimoji="1" lang="ja-JP" altLang="en-US" dirty="0" smtClean="0"/>
              <a:t>　　　　</a:t>
            </a:r>
            <a:r>
              <a:rPr kumimoji="1" lang="en-US" altLang="ja-JP" dirty="0" err="1" smtClean="0"/>
              <a:t>int</a:t>
            </a:r>
            <a:r>
              <a:rPr kumimoji="1" lang="en-US" altLang="ja-JP" dirty="0" smtClean="0"/>
              <a:t>,</a:t>
            </a:r>
            <a:r>
              <a:rPr kumimoji="1" lang="ja-JP" altLang="en-US" dirty="0" smtClean="0"/>
              <a:t> </a:t>
            </a:r>
            <a:r>
              <a:rPr kumimoji="1" lang="en-US" altLang="ja-JP" dirty="0" smtClean="0"/>
              <a:t>long</a:t>
            </a:r>
            <a:r>
              <a:rPr kumimoji="1" lang="ja-JP" altLang="en-US" dirty="0" smtClean="0"/>
              <a:t>など</a:t>
            </a:r>
            <a:endParaRPr kumimoji="1" lang="en-US" altLang="ja-JP" dirty="0" smtClean="0"/>
          </a:p>
          <a:p>
            <a:r>
              <a:rPr lang="ja-JP" altLang="en-US" dirty="0" smtClean="0"/>
              <a:t>抽出データ型</a:t>
            </a:r>
            <a:r>
              <a:rPr lang="en-US" altLang="ja-JP" dirty="0" smtClean="0"/>
              <a:t/>
            </a:r>
            <a:br>
              <a:rPr lang="en-US" altLang="ja-JP" dirty="0" smtClean="0"/>
            </a:br>
            <a:r>
              <a:rPr lang="ja-JP" altLang="en-US" dirty="0" smtClean="0"/>
              <a:t>　　　　</a:t>
            </a:r>
            <a:r>
              <a:rPr lang="en-US" altLang="ja-JP" dirty="0" smtClean="0"/>
              <a:t>stack,</a:t>
            </a:r>
            <a:r>
              <a:rPr lang="ja-JP" altLang="en-US" dirty="0" smtClean="0"/>
              <a:t> </a:t>
            </a:r>
            <a:r>
              <a:rPr lang="en-US" altLang="ja-JP" dirty="0" smtClean="0"/>
              <a:t>queue,</a:t>
            </a:r>
            <a:r>
              <a:rPr lang="ja-JP" altLang="en-US" dirty="0" smtClean="0"/>
              <a:t> </a:t>
            </a:r>
            <a:r>
              <a:rPr lang="en-US" altLang="ja-JP" dirty="0" smtClean="0"/>
              <a:t>tree</a:t>
            </a:r>
            <a:r>
              <a:rPr lang="ja-JP" altLang="en-US" dirty="0" smtClean="0"/>
              <a:t>など</a:t>
            </a:r>
            <a:endParaRPr lang="en-US" altLang="ja-JP" dirty="0" smtClean="0"/>
          </a:p>
          <a:p>
            <a:r>
              <a:rPr kumimoji="1" lang="ja-JP" altLang="en-US" dirty="0" smtClean="0"/>
              <a:t>クラス型</a:t>
            </a:r>
            <a:endParaRPr kumimoji="1" lang="ja-JP" alt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1590184"/>
            <a:ext cx="3103096" cy="474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1472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a:t>
            </a:r>
            <a:r>
              <a:rPr lang="en-US" altLang="ja-JP" dirty="0"/>
              <a:t>(class)</a:t>
            </a:r>
            <a:endParaRPr kumimoji="1" lang="ja-JP" altLang="en-US" dirty="0"/>
          </a:p>
        </p:txBody>
      </p:sp>
      <p:sp>
        <p:nvSpPr>
          <p:cNvPr id="3" name="コンテンツ プレースホルダー 2"/>
          <p:cNvSpPr>
            <a:spLocks noGrp="1"/>
          </p:cNvSpPr>
          <p:nvPr>
            <p:ph idx="1"/>
          </p:nvPr>
        </p:nvSpPr>
        <p:spPr>
          <a:xfrm>
            <a:off x="457200" y="1600200"/>
            <a:ext cx="8579296" cy="4525963"/>
          </a:xfrm>
        </p:spPr>
        <p:txBody>
          <a:bodyPr/>
          <a:lstStyle/>
          <a:p>
            <a:r>
              <a:rPr kumimoji="1" lang="ja-JP" altLang="en-US" dirty="0" smtClean="0"/>
              <a:t>クラス・・・オブジェクトの属性や振る舞いの</a:t>
            </a:r>
            <a:r>
              <a:rPr lang="en-US" altLang="ja-JP" dirty="0"/>
              <a:t/>
            </a:r>
            <a:br>
              <a:rPr lang="en-US" altLang="ja-JP" dirty="0"/>
            </a:br>
            <a:r>
              <a:rPr lang="en-US" altLang="ja-JP" dirty="0" smtClean="0"/>
              <a:t>	</a:t>
            </a:r>
            <a:r>
              <a:rPr lang="ja-JP" altLang="en-US" dirty="0" smtClean="0"/>
              <a:t>　　　  </a:t>
            </a:r>
            <a:r>
              <a:rPr kumimoji="1" lang="ja-JP" altLang="en-US" dirty="0" smtClean="0"/>
              <a:t>共通性に着目して抽象化したもの</a:t>
            </a:r>
            <a:endParaRPr kumimoji="1" lang="en-US" altLang="ja-JP" dirty="0" smtClean="0"/>
          </a:p>
          <a:p>
            <a:r>
              <a:rPr lang="ja-JP" altLang="en-US" dirty="0" smtClean="0"/>
              <a:t>インスタンス化</a:t>
            </a:r>
            <a:r>
              <a:rPr lang="ja-JP" altLang="en-US" dirty="0"/>
              <a:t>・・</a:t>
            </a:r>
            <a:r>
              <a:rPr lang="ja-JP" altLang="en-US" dirty="0" smtClean="0"/>
              <a:t>・クラスからオブジェクトを作成</a:t>
            </a:r>
            <a:endParaRPr kumimoji="1" lang="ja-JP" alt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60" y="3212976"/>
            <a:ext cx="3880892" cy="3328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075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モデリングとは？</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normAutofit/>
          </a:bodyPr>
          <a:lstStyle/>
          <a:p>
            <a:r>
              <a:rPr kumimoji="1" lang="ja-JP" altLang="en-US" dirty="0" smtClean="0"/>
              <a:t>システムの全体像をわかりやすく表現すること</a:t>
            </a:r>
            <a:endParaRPr kumimoji="1" lang="en-US" altLang="ja-JP" dirty="0" smtClean="0"/>
          </a:p>
          <a:p>
            <a:endParaRPr lang="en-US" altLang="ja-JP" dirty="0"/>
          </a:p>
          <a:p>
            <a:r>
              <a:rPr kumimoji="1" lang="ja-JP" altLang="en-US" dirty="0" smtClean="0"/>
              <a:t>オブジェクト指向モデリング</a:t>
            </a:r>
            <a:r>
              <a:rPr kumimoji="1" lang="en-US" altLang="ja-JP" dirty="0" smtClean="0"/>
              <a:t/>
            </a:r>
            <a:br>
              <a:rPr kumimoji="1" lang="en-US" altLang="ja-JP" dirty="0" smtClean="0"/>
            </a:br>
            <a:r>
              <a:rPr kumimoji="1" lang="ja-JP" altLang="en-US" dirty="0" smtClean="0"/>
              <a:t>クラスやオブジェクトなどを用いることで開発対象領域を表現することが出来る</a:t>
            </a:r>
            <a:endParaRPr kumimoji="1" lang="ja-JP" altLang="en-US" dirty="0"/>
          </a:p>
        </p:txBody>
      </p:sp>
    </p:spTree>
    <p:extLst>
      <p:ext uri="{BB962C8B-B14F-4D97-AF65-F5344CB8AC3E}">
        <p14:creationId xmlns:p14="http://schemas.microsoft.com/office/powerpoint/2010/main" val="4140424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モデリングの必要性</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関係者にこれから作成するものを明らかにすること</a:t>
            </a:r>
            <a:endParaRPr kumimoji="1" lang="en-US" altLang="ja-JP" dirty="0" smtClean="0"/>
          </a:p>
          <a:p>
            <a:r>
              <a:rPr lang="ja-JP" altLang="en-US" dirty="0"/>
              <a:t>複雑なもの</a:t>
            </a:r>
            <a:r>
              <a:rPr lang="ja-JP" altLang="en-US" dirty="0" smtClean="0"/>
              <a:t>ほど</a:t>
            </a:r>
            <a:r>
              <a:rPr lang="ja-JP" altLang="en-US" dirty="0"/>
              <a:t>モデリング</a:t>
            </a:r>
            <a:r>
              <a:rPr lang="ja-JP" altLang="en-US" dirty="0" smtClean="0"/>
              <a:t>を</a:t>
            </a:r>
            <a:r>
              <a:rPr lang="ja-JP" altLang="en-US" dirty="0"/>
              <a:t>行うこと</a:t>
            </a:r>
            <a:r>
              <a:rPr lang="ja-JP" altLang="en-US" dirty="0" smtClean="0"/>
              <a:t>が</a:t>
            </a:r>
            <a:r>
              <a:rPr lang="ja-JP" altLang="en-US" dirty="0"/>
              <a:t>必須</a:t>
            </a: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405313"/>
            <a:ext cx="7715250" cy="195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5438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ビジュアルモデリング</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ソフトウェアの開発は見えにくい性質がある</a:t>
            </a:r>
            <a:endParaRPr kumimoji="1" lang="en-US" altLang="ja-JP" dirty="0" smtClean="0"/>
          </a:p>
          <a:p>
            <a:r>
              <a:rPr lang="ja-JP" altLang="en-US" dirty="0"/>
              <a:t>システム</a:t>
            </a:r>
            <a:r>
              <a:rPr lang="ja-JP" altLang="en-US" dirty="0" smtClean="0"/>
              <a:t>を関係者の誰が</a:t>
            </a:r>
            <a:r>
              <a:rPr lang="ja-JP" altLang="en-US" dirty="0"/>
              <a:t>見て</a:t>
            </a:r>
            <a:r>
              <a:rPr lang="ja-JP" altLang="en-US" dirty="0" smtClean="0"/>
              <a:t>も</a:t>
            </a:r>
            <a:r>
              <a:rPr lang="ja-JP" altLang="en-US" dirty="0"/>
              <a:t>理解できるよう</a:t>
            </a:r>
            <a:r>
              <a:rPr lang="ja-JP" altLang="en-US" dirty="0" smtClean="0"/>
              <a:t>に、ビジュアルにモデリングして表現する必要がある</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3789040"/>
            <a:ext cx="3312368" cy="2481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3151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UML</a:t>
            </a:r>
            <a:r>
              <a:rPr kumimoji="1" lang="ja-JP" altLang="en-US" dirty="0" smtClean="0"/>
              <a:t>の有用性</a:t>
            </a:r>
            <a:r>
              <a:rPr kumimoji="1" lang="en-US" altLang="ja-JP" dirty="0" smtClean="0"/>
              <a:t>(</a:t>
            </a:r>
            <a:r>
              <a:rPr kumimoji="1" lang="ja-JP" altLang="en-US" dirty="0" smtClean="0"/>
              <a:t>１</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lang="ja-JP" altLang="en-US" dirty="0"/>
              <a:t>表現力が高く、しかも理解が容易</a:t>
            </a:r>
            <a:endParaRPr lang="en-US" altLang="ja-JP" dirty="0"/>
          </a:p>
          <a:p>
            <a:endParaRPr kumimoji="1" lang="en-US" altLang="ja-JP" dirty="0" smtClean="0"/>
          </a:p>
        </p:txBody>
      </p:sp>
    </p:spTree>
    <p:extLst>
      <p:ext uri="{BB962C8B-B14F-4D97-AF65-F5344CB8AC3E}">
        <p14:creationId xmlns:p14="http://schemas.microsoft.com/office/powerpoint/2010/main" val="4052698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UML</a:t>
            </a:r>
            <a:r>
              <a:rPr kumimoji="1" lang="ja-JP" altLang="en-US" dirty="0" smtClean="0"/>
              <a:t>の有用性</a:t>
            </a:r>
            <a:r>
              <a:rPr kumimoji="1" lang="en-US" altLang="ja-JP" dirty="0" smtClean="0"/>
              <a:t>(</a:t>
            </a:r>
            <a:r>
              <a:rPr kumimoji="1" lang="ja-JP" altLang="en-US" dirty="0" smtClean="0"/>
              <a:t>２</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lstStyle/>
          <a:p>
            <a:r>
              <a:rPr lang="ja-JP" altLang="en-US" dirty="0" smtClean="0"/>
              <a:t>すべての工程で用いる表現法が一貫している</a:t>
            </a:r>
            <a:endParaRPr lang="en-US" altLang="ja-JP" dirty="0" smtClean="0"/>
          </a:p>
          <a:p>
            <a:endParaRPr lang="en-US" altLang="ja-JP"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420888"/>
            <a:ext cx="4372372" cy="3497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681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UML</a:t>
            </a:r>
            <a:r>
              <a:rPr kumimoji="1" lang="ja-JP" altLang="en-US" dirty="0" smtClean="0"/>
              <a:t>の有用性</a:t>
            </a:r>
            <a:r>
              <a:rPr kumimoji="1" lang="en-US" altLang="ja-JP" dirty="0" smtClean="0"/>
              <a:t>(</a:t>
            </a:r>
            <a:r>
              <a:rPr kumimoji="1" lang="ja-JP" altLang="en-US" dirty="0" smtClean="0"/>
              <a:t>３</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世界中で共通した言語</a:t>
            </a:r>
            <a:endParaRPr kumimoji="1" lang="ja-JP"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2620000"/>
            <a:ext cx="3307966"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681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a:t>関連するデータの集合と、それに対する手続き</a:t>
            </a:r>
            <a:r>
              <a:rPr lang="en-US" altLang="ja-JP" dirty="0"/>
              <a:t>(</a:t>
            </a:r>
            <a:r>
              <a:rPr lang="ja-JP" altLang="en-US" dirty="0"/>
              <a:t>メソッド</a:t>
            </a:r>
            <a:r>
              <a:rPr lang="en-US" altLang="ja-JP" dirty="0"/>
              <a:t>)</a:t>
            </a:r>
            <a:r>
              <a:rPr lang="ja-JP" altLang="en-US" dirty="0"/>
              <a:t>を「オブジェクト」と呼ばれる一つのまとまりとして管理し、その組み合わせによってソフトウェアを構築</a:t>
            </a:r>
            <a:r>
              <a:rPr lang="ja-JP" altLang="en-US" dirty="0" smtClean="0"/>
              <a:t>する</a:t>
            </a:r>
            <a:endParaRPr lang="en-US" altLang="ja-JP" dirty="0" smtClean="0"/>
          </a:p>
          <a:p>
            <a:r>
              <a:rPr lang="en-US" altLang="ja-JP" dirty="0" smtClean="0"/>
              <a:t>Java</a:t>
            </a:r>
            <a:r>
              <a:rPr lang="ja-JP" altLang="en-US" dirty="0" err="1"/>
              <a:t>、</a:t>
            </a:r>
            <a:r>
              <a:rPr lang="en-US" altLang="ja-JP" dirty="0"/>
              <a:t>C</a:t>
            </a:r>
            <a:r>
              <a:rPr lang="en-US" altLang="ja-JP" dirty="0" smtClean="0"/>
              <a:t>++</a:t>
            </a:r>
            <a:r>
              <a:rPr lang="ja-JP" altLang="en-US" dirty="0" smtClean="0"/>
              <a:t>など</a:t>
            </a:r>
            <a:endParaRPr lang="en-US" altLang="ja-JP" dirty="0"/>
          </a:p>
          <a:p>
            <a:endParaRPr lang="en-US" altLang="ja-JP" dirty="0" smtClean="0"/>
          </a:p>
        </p:txBody>
      </p:sp>
    </p:spTree>
    <p:extLst>
      <p:ext uri="{BB962C8B-B14F-4D97-AF65-F5344CB8AC3E}">
        <p14:creationId xmlns:p14="http://schemas.microsoft.com/office/powerpoint/2010/main" val="219311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a:t>
            </a:r>
            <a:r>
              <a:rPr lang="en-US" altLang="ja-JP" dirty="0"/>
              <a:t>(object</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“もの”とか“人”のこと</a:t>
            </a:r>
            <a:endParaRPr kumimoji="1" lang="ja-JP" alt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08920"/>
            <a:ext cx="739414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29464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5132</TotalTime>
  <Words>1619</Words>
  <Application>Microsoft Office PowerPoint</Application>
  <PresentationFormat>画面に合わせる (4:3)</PresentationFormat>
  <Paragraphs>87</Paragraphs>
  <Slides>14</Slides>
  <Notes>14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UMLの概要とオブジ工クト指向の基本概念  第２回</vt:lpstr>
      <vt:lpstr>モデリングとは？</vt:lpstr>
      <vt:lpstr>モデリングの必要性</vt:lpstr>
      <vt:lpstr>ビジュアルモデリング</vt:lpstr>
      <vt:lpstr>UMLの有用性(１)</vt:lpstr>
      <vt:lpstr>UMLの有用性(２)</vt:lpstr>
      <vt:lpstr>UMLの有用性(３)</vt:lpstr>
      <vt:lpstr>オブジェクト指向の基本概念</vt:lpstr>
      <vt:lpstr>オブジェクト(object)</vt:lpstr>
      <vt:lpstr>オブジェクトの特徴(１)</vt:lpstr>
      <vt:lpstr>オブジェクトの特徴(２)</vt:lpstr>
      <vt:lpstr>抽象化(abstraction)</vt:lpstr>
      <vt:lpstr>抽象データ型(abstract data type)</vt:lpstr>
      <vt:lpstr>クラス(class)</vt:lpstr>
    </vt:vector>
  </TitlesOfParts>
  <Company>MouseComputer 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student</dc:creator>
  <cp:lastModifiedBy>student</cp:lastModifiedBy>
  <cp:revision>33</cp:revision>
  <cp:lastPrinted>2013-04-21T23:35:38Z</cp:lastPrinted>
  <dcterms:created xsi:type="dcterms:W3CDTF">2013-04-15T02:05:35Z</dcterms:created>
  <dcterms:modified xsi:type="dcterms:W3CDTF">2013-04-22T05:17:16Z</dcterms:modified>
</cp:coreProperties>
</file>