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122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F55EA-2047-4591-BD65-E373DFEF30B3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B6A3A-FD6A-4427-A444-CF931C6CD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00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4148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81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100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44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2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20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47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32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81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63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915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A49AD-4571-4BC4-BE3F-7964D23CDE8E}" type="datetimeFigureOut">
              <a:rPr kumimoji="1" lang="ja-JP" altLang="en-US" smtClean="0"/>
              <a:t>2013/5/2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B5EE3-9C2E-4256-969E-74094FAF43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1987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6644" y="1340768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ソフトウェア工学特論</a:t>
            </a:r>
            <a:r>
              <a:rPr kumimoji="1" lang="en-US" altLang="ja-JP" dirty="0" smtClean="0"/>
              <a:t>Ⅲ</a:t>
            </a:r>
            <a:br>
              <a:rPr kumimoji="1" lang="en-US" altLang="ja-JP" dirty="0" smtClean="0"/>
            </a:br>
            <a:r>
              <a:rPr lang="ja-JP" altLang="en-US" dirty="0" smtClean="0"/>
              <a:t>ユースケース図 後半</a:t>
            </a:r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55576" y="400506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 smtClean="0"/>
              <a:t>FM13003 </a:t>
            </a:r>
            <a:r>
              <a:rPr lang="ja-JP" altLang="en-US" sz="3600" dirty="0" smtClean="0"/>
              <a:t>怡土 宗太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94434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アクターとユースケースには関連を使用</a:t>
            </a:r>
            <a:endParaRPr kumimoji="1" lang="en-US" altLang="ja-JP" dirty="0" smtClean="0"/>
          </a:p>
          <a:p>
            <a:r>
              <a:rPr lang="ja-JP" altLang="en-US" dirty="0" smtClean="0"/>
              <a:t>関連は実線で表現する</a:t>
            </a:r>
            <a:endParaRPr lang="en-US" altLang="ja-JP" dirty="0" smtClean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1043608" y="3953105"/>
            <a:ext cx="5480584" cy="1678408"/>
            <a:chOff x="1043608" y="4509120"/>
            <a:chExt cx="5480584" cy="1678408"/>
          </a:xfrm>
        </p:grpSpPr>
        <p:pic>
          <p:nvPicPr>
            <p:cNvPr id="1026" name="Picture 2" descr="C:\Users\maedalab1303\Desktop\アクター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43608" y="4509120"/>
              <a:ext cx="936104" cy="1678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直線コネクタ 4"/>
            <p:cNvCxnSpPr>
              <a:endCxn id="11" idx="2"/>
            </p:cNvCxnSpPr>
            <p:nvPr/>
          </p:nvCxnSpPr>
          <p:spPr>
            <a:xfrm>
              <a:off x="1763688" y="5229200"/>
              <a:ext cx="1738855" cy="399144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4200484" y="5401734"/>
              <a:ext cx="16257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/>
                <a:t>振込</a:t>
              </a:r>
              <a:r>
                <a:rPr lang="ja-JP" altLang="en-US" sz="2400" dirty="0" smtClean="0"/>
                <a:t>をする</a:t>
              </a:r>
              <a:endParaRPr kumimoji="1" lang="ja-JP" altLang="en-US" sz="2400" dirty="0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3502543" y="5085184"/>
              <a:ext cx="3021649" cy="10863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1829671" y="442297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*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17357" y="544684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顧客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02461" y="470299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*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009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包含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２つのユースケースＡ，Ｂの一部が同様の流れを含んでいる場合、その部分をくくりだして、新たなユースケースＣを作成すること。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468486" y="3796392"/>
            <a:ext cx="1625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振込をする</a:t>
            </a:r>
            <a:endParaRPr kumimoji="1" lang="ja-JP" altLang="en-US" sz="2400" dirty="0"/>
          </a:p>
        </p:txBody>
      </p:sp>
      <p:sp>
        <p:nvSpPr>
          <p:cNvPr id="8" name="円/楕円 7"/>
          <p:cNvSpPr/>
          <p:nvPr/>
        </p:nvSpPr>
        <p:spPr>
          <a:xfrm>
            <a:off x="1115615" y="3587824"/>
            <a:ext cx="2331509" cy="8788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68487" y="5387921"/>
            <a:ext cx="1625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引出をする</a:t>
            </a:r>
            <a:endParaRPr kumimoji="1" lang="ja-JP" altLang="en-US" sz="2400" dirty="0"/>
          </a:p>
        </p:txBody>
      </p:sp>
      <p:sp>
        <p:nvSpPr>
          <p:cNvPr id="10" name="円/楕円 9"/>
          <p:cNvSpPr/>
          <p:nvPr/>
        </p:nvSpPr>
        <p:spPr>
          <a:xfrm>
            <a:off x="1115616" y="5179353"/>
            <a:ext cx="2331509" cy="8788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085668" y="4509119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金額を指定する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5995478" y="4300551"/>
            <a:ext cx="2331509" cy="8788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矢印コネクタ 13"/>
          <p:cNvCxnSpPr>
            <a:stCxn id="8" idx="6"/>
            <a:endCxn id="12" idx="2"/>
          </p:cNvCxnSpPr>
          <p:nvPr/>
        </p:nvCxnSpPr>
        <p:spPr>
          <a:xfrm>
            <a:off x="3447124" y="4027225"/>
            <a:ext cx="2548354" cy="712727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>
            <a:stCxn id="10" idx="6"/>
            <a:endCxn id="12" idx="2"/>
          </p:cNvCxnSpPr>
          <p:nvPr/>
        </p:nvCxnSpPr>
        <p:spPr>
          <a:xfrm flipV="1">
            <a:off x="3447125" y="4739952"/>
            <a:ext cx="2548353" cy="878802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 rot="988466">
            <a:off x="4171311" y="3931172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&lt;include&gt;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 rot="20549610">
            <a:off x="4026012" y="4786117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&lt;include&gt;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334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拡張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あるユースケースＡの一部分を使用したり、使用しなかったりする場合に、その部分をユースケースＢとして作成する。</a:t>
            </a:r>
            <a:endParaRPr kumimoji="1" lang="ja-JP" altLang="en-US" dirty="0"/>
          </a:p>
        </p:txBody>
      </p:sp>
      <p:pic>
        <p:nvPicPr>
          <p:cNvPr id="5" name="Picture 2" descr="C:\Users\maedalab1303\Desktop\アクタ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264" y="3758182"/>
            <a:ext cx="797376" cy="1429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直線コネクタ 5"/>
          <p:cNvCxnSpPr>
            <a:endCxn id="8" idx="2"/>
          </p:cNvCxnSpPr>
          <p:nvPr/>
        </p:nvCxnSpPr>
        <p:spPr>
          <a:xfrm>
            <a:off x="1176961" y="4409036"/>
            <a:ext cx="1738855" cy="63982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3613757" y="3987193"/>
            <a:ext cx="1625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振込</a:t>
            </a:r>
            <a:r>
              <a:rPr lang="ja-JP" altLang="en-US" sz="2400" dirty="0" smtClean="0"/>
              <a:t>をする</a:t>
            </a:r>
            <a:endParaRPr lang="en-US" altLang="ja-JP" sz="2400" dirty="0" smtClean="0"/>
          </a:p>
        </p:txBody>
      </p:sp>
      <p:sp>
        <p:nvSpPr>
          <p:cNvPr id="8" name="円/楕円 7"/>
          <p:cNvSpPr/>
          <p:nvPr/>
        </p:nvSpPr>
        <p:spPr>
          <a:xfrm>
            <a:off x="2915816" y="3929858"/>
            <a:ext cx="3021649" cy="1086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22025" y="4473018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振込先の登録</a:t>
            </a:r>
            <a:endParaRPr lang="en-US" altLang="ja-JP" sz="2400" dirty="0" smtClean="0"/>
          </a:p>
        </p:txBody>
      </p:sp>
      <p:cxnSp>
        <p:nvCxnSpPr>
          <p:cNvPr id="15" name="直線コネクタ 14"/>
          <p:cNvCxnSpPr/>
          <p:nvPr/>
        </p:nvCxnSpPr>
        <p:spPr>
          <a:xfrm>
            <a:off x="3552818" y="4433485"/>
            <a:ext cx="174764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stCxn id="19" idx="1"/>
            <a:endCxn id="8" idx="5"/>
          </p:cNvCxnSpPr>
          <p:nvPr/>
        </p:nvCxnSpPr>
        <p:spPr>
          <a:xfrm flipH="1" flipV="1">
            <a:off x="5494955" y="4857090"/>
            <a:ext cx="854892" cy="732413"/>
          </a:xfrm>
          <a:prstGeom prst="straightConnector1">
            <a:avLst/>
          </a:prstGeom>
          <a:ln w="2857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>
          <a:xfrm>
            <a:off x="5907337" y="5430415"/>
            <a:ext cx="3021649" cy="1086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143613" y="5742742"/>
            <a:ext cx="25490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振込先を登録する</a:t>
            </a:r>
            <a:endParaRPr lang="en-US" altLang="ja-JP" sz="24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 rot="2429754">
            <a:off x="5680400" y="4919885"/>
            <a:ext cx="1061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&lt;extend&gt;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502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アクターの汎化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アクター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がいくつかのユースケースと関連があり、アクター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が</a:t>
            </a:r>
            <a:r>
              <a:rPr lang="ja-JP" altLang="en-US" dirty="0" smtClean="0"/>
              <a:t>アクター</a:t>
            </a:r>
            <a:r>
              <a:rPr lang="en-US" altLang="ja-JP" dirty="0" smtClean="0"/>
              <a:t>A</a:t>
            </a:r>
            <a:r>
              <a:rPr lang="ja-JP" altLang="en-US" dirty="0" smtClean="0"/>
              <a:t>とすべて同じユースケースの場合汎化の関係で表すことができる。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616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汎化を使用して関連を少なくした例</a:t>
            </a:r>
            <a:endParaRPr kumimoji="1" lang="ja-JP" altLang="en-US" dirty="0"/>
          </a:p>
        </p:txBody>
      </p:sp>
      <p:pic>
        <p:nvPicPr>
          <p:cNvPr id="4" name="Picture 2" descr="C:\Users\maedalab1303\Desktop\アクター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368" y="1945884"/>
            <a:ext cx="822621" cy="147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aedalab1303\Desktop\アクタ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799" y="4310495"/>
            <a:ext cx="822621" cy="147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250826" y="333057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利用者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993" y="5679514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図書館職員</a:t>
            </a:r>
            <a:endParaRPr kumimoji="1" lang="ja-JP" altLang="en-US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1691680" y="1983466"/>
            <a:ext cx="2493044" cy="3595373"/>
            <a:chOff x="2105894" y="2066229"/>
            <a:chExt cx="2493044" cy="3595373"/>
          </a:xfrm>
        </p:grpSpPr>
        <p:sp>
          <p:nvSpPr>
            <p:cNvPr id="6" name="円/楕円 5"/>
            <p:cNvSpPr/>
            <p:nvPr/>
          </p:nvSpPr>
          <p:spPr>
            <a:xfrm>
              <a:off x="2124926" y="2066229"/>
              <a:ext cx="2474012" cy="7982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582711" y="2234540"/>
              <a:ext cx="15584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/>
                <a:t>本を借りる</a:t>
              </a:r>
              <a:endParaRPr lang="en-US" altLang="ja-JP" sz="2400" dirty="0" smtClean="0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2105894" y="3362373"/>
              <a:ext cx="2474012" cy="7982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376128" y="3558072"/>
              <a:ext cx="1933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/>
                <a:t>本を返却する</a:t>
              </a:r>
              <a:endParaRPr lang="en-US" altLang="ja-JP" sz="2400" dirty="0" smtClean="0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2124925" y="4863314"/>
              <a:ext cx="2474012" cy="7982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395159" y="5059013"/>
              <a:ext cx="1933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/>
                <a:t>本を登録する</a:t>
              </a:r>
              <a:endParaRPr lang="en-US" altLang="ja-JP" sz="2400" dirty="0" smtClean="0"/>
            </a:p>
          </p:txBody>
        </p:sp>
      </p:grpSp>
      <p:cxnSp>
        <p:nvCxnSpPr>
          <p:cNvPr id="16" name="直線コネクタ 15"/>
          <p:cNvCxnSpPr>
            <a:endCxn id="6" idx="2"/>
          </p:cNvCxnSpPr>
          <p:nvPr/>
        </p:nvCxnSpPr>
        <p:spPr>
          <a:xfrm flipV="1">
            <a:off x="971600" y="2382610"/>
            <a:ext cx="739112" cy="2308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endCxn id="10" idx="2"/>
          </p:cNvCxnSpPr>
          <p:nvPr/>
        </p:nvCxnSpPr>
        <p:spPr>
          <a:xfrm>
            <a:off x="971600" y="2613442"/>
            <a:ext cx="720080" cy="10653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endCxn id="12" idx="2"/>
          </p:cNvCxnSpPr>
          <p:nvPr/>
        </p:nvCxnSpPr>
        <p:spPr>
          <a:xfrm>
            <a:off x="899592" y="4976250"/>
            <a:ext cx="811119" cy="2034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endCxn id="10" idx="2"/>
          </p:cNvCxnSpPr>
          <p:nvPr/>
        </p:nvCxnSpPr>
        <p:spPr>
          <a:xfrm flipV="1">
            <a:off x="899592" y="3678754"/>
            <a:ext cx="792088" cy="12974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endCxn id="6" idx="2"/>
          </p:cNvCxnSpPr>
          <p:nvPr/>
        </p:nvCxnSpPr>
        <p:spPr>
          <a:xfrm flipV="1">
            <a:off x="899592" y="2382610"/>
            <a:ext cx="811120" cy="25936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 descr="C:\Users\maedalab1303\Desktop\アクタ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009780"/>
            <a:ext cx="822621" cy="147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maedalab1303\Desktop\アクタ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74391"/>
            <a:ext cx="822621" cy="147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グループ化 38"/>
          <p:cNvGrpSpPr/>
          <p:nvPr/>
        </p:nvGrpSpPr>
        <p:grpSpPr>
          <a:xfrm>
            <a:off x="6228184" y="2042669"/>
            <a:ext cx="2493044" cy="3595373"/>
            <a:chOff x="2105894" y="2066229"/>
            <a:chExt cx="2493044" cy="3595373"/>
          </a:xfrm>
        </p:grpSpPr>
        <p:sp>
          <p:nvSpPr>
            <p:cNvPr id="40" name="円/楕円 39"/>
            <p:cNvSpPr/>
            <p:nvPr/>
          </p:nvSpPr>
          <p:spPr>
            <a:xfrm>
              <a:off x="2124926" y="2066229"/>
              <a:ext cx="2474012" cy="7982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2582711" y="2234540"/>
              <a:ext cx="15584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/>
                <a:t>本を借りる</a:t>
              </a:r>
              <a:endParaRPr lang="en-US" altLang="ja-JP" sz="2400" dirty="0" smtClean="0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2105894" y="3362373"/>
              <a:ext cx="2474012" cy="7982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2376128" y="3558072"/>
              <a:ext cx="1933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/>
                <a:t>本を返却する</a:t>
              </a:r>
              <a:endParaRPr lang="en-US" altLang="ja-JP" sz="2400" dirty="0" smtClean="0"/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2124925" y="4863314"/>
              <a:ext cx="2474012" cy="7982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2395159" y="5059013"/>
              <a:ext cx="193354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2400" dirty="0" smtClean="0"/>
                <a:t>本を登録する</a:t>
              </a:r>
              <a:endParaRPr lang="en-US" altLang="ja-JP" sz="2400" dirty="0" smtClean="0"/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4776191" y="3385046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利用者</a:t>
            </a:r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545358" y="573398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図書館職員</a:t>
            </a:r>
            <a:endParaRPr kumimoji="1" lang="ja-JP" altLang="en-US" dirty="0"/>
          </a:p>
        </p:txBody>
      </p:sp>
      <p:cxnSp>
        <p:nvCxnSpPr>
          <p:cNvPr id="49" name="直線コネクタ 48"/>
          <p:cNvCxnSpPr>
            <a:endCxn id="42" idx="2"/>
          </p:cNvCxnSpPr>
          <p:nvPr/>
        </p:nvCxnSpPr>
        <p:spPr>
          <a:xfrm>
            <a:off x="5508104" y="2672645"/>
            <a:ext cx="720080" cy="10653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>
            <a:endCxn id="40" idx="2"/>
          </p:cNvCxnSpPr>
          <p:nvPr/>
        </p:nvCxnSpPr>
        <p:spPr>
          <a:xfrm flipV="1">
            <a:off x="5508104" y="2441813"/>
            <a:ext cx="739112" cy="2308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endCxn id="44" idx="2"/>
          </p:cNvCxnSpPr>
          <p:nvPr/>
        </p:nvCxnSpPr>
        <p:spPr>
          <a:xfrm>
            <a:off x="5508104" y="5035453"/>
            <a:ext cx="739111" cy="20344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V="1">
            <a:off x="5214772" y="3826828"/>
            <a:ext cx="0" cy="6428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二等辺三角形 61"/>
          <p:cNvSpPr/>
          <p:nvPr/>
        </p:nvSpPr>
        <p:spPr>
          <a:xfrm>
            <a:off x="5087991" y="3673120"/>
            <a:ext cx="253564" cy="16373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右矢印 62"/>
          <p:cNvSpPr/>
          <p:nvPr/>
        </p:nvSpPr>
        <p:spPr>
          <a:xfrm>
            <a:off x="4263242" y="3105405"/>
            <a:ext cx="564231" cy="1522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350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抽象アクター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628800"/>
            <a:ext cx="8507288" cy="4525963"/>
          </a:xfrm>
        </p:spPr>
        <p:txBody>
          <a:bodyPr/>
          <a:lstStyle/>
          <a:p>
            <a:r>
              <a:rPr lang="ja-JP" altLang="en-US" dirty="0"/>
              <a:t>アクター同士に汎化関係を導入した場合、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上位のアクターは抽象アクターとなる場合がある</a:t>
            </a:r>
            <a:endParaRPr lang="en-US" altLang="ja-JP" dirty="0"/>
          </a:p>
          <a:p>
            <a:endParaRPr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pic>
        <p:nvPicPr>
          <p:cNvPr id="6" name="Picture 2" descr="C:\Users\maedalab1303\Desktop\アクタ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379" y="2817661"/>
            <a:ext cx="822621" cy="147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maedalab1303\Desktop\アクタ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085184"/>
            <a:ext cx="822621" cy="147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maedalab1303\Desktop\アクタ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9539" y="5085184"/>
            <a:ext cx="822621" cy="147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直線コネクタ 15"/>
          <p:cNvCxnSpPr/>
          <p:nvPr/>
        </p:nvCxnSpPr>
        <p:spPr>
          <a:xfrm flipV="1">
            <a:off x="2778301" y="4563044"/>
            <a:ext cx="989370" cy="59415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二等辺三角形 16"/>
          <p:cNvSpPr/>
          <p:nvPr/>
        </p:nvSpPr>
        <p:spPr>
          <a:xfrm rot="3120000">
            <a:off x="3721617" y="4430775"/>
            <a:ext cx="253564" cy="16373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40519" y="638132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常勤職員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889958" y="638132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非常勤職員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53304" y="410875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i="1" dirty="0" smtClean="0"/>
              <a:t>図書館職員</a:t>
            </a:r>
            <a:endParaRPr kumimoji="1" lang="ja-JP" altLang="en-US" i="1" dirty="0"/>
          </a:p>
        </p:txBody>
      </p:sp>
      <p:cxnSp>
        <p:nvCxnSpPr>
          <p:cNvPr id="28" name="直線コネクタ 27"/>
          <p:cNvCxnSpPr/>
          <p:nvPr/>
        </p:nvCxnSpPr>
        <p:spPr>
          <a:xfrm flipH="1" flipV="1">
            <a:off x="4505276" y="4585826"/>
            <a:ext cx="1014736" cy="548586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二等辺三角形 28"/>
          <p:cNvSpPr/>
          <p:nvPr/>
        </p:nvSpPr>
        <p:spPr>
          <a:xfrm rot="18000000">
            <a:off x="4310929" y="4488664"/>
            <a:ext cx="253564" cy="163733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546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ユースケースの汎化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あるユースケースＡ</a:t>
            </a:r>
            <a:r>
              <a:rPr lang="ja-JP" altLang="en-US" dirty="0" smtClean="0"/>
              <a:t>の流れをユースケース</a:t>
            </a:r>
            <a:r>
              <a:rPr lang="en-US" altLang="ja-JP" dirty="0" smtClean="0"/>
              <a:t>B</a:t>
            </a:r>
            <a:r>
              <a:rPr lang="ja-JP" altLang="en-US" dirty="0" smtClean="0"/>
              <a:t>が全てを利用して、かつユースケース</a:t>
            </a:r>
            <a:r>
              <a:rPr lang="en-US" altLang="ja-JP" dirty="0" smtClean="0"/>
              <a:t>B</a:t>
            </a:r>
            <a:r>
              <a:rPr lang="ja-JP" altLang="en-US" dirty="0" smtClean="0"/>
              <a:t>はそれに加えて、ほかの流れを持っている場合、</a:t>
            </a:r>
            <a:r>
              <a:rPr lang="en-US" altLang="ja-JP" dirty="0" smtClean="0"/>
              <a:t>A</a:t>
            </a:r>
            <a:r>
              <a:rPr lang="ja-JP" altLang="en-US" dirty="0" smtClean="0"/>
              <a:t>と</a:t>
            </a:r>
            <a:r>
              <a:rPr lang="en-US" altLang="ja-JP" dirty="0" smtClean="0"/>
              <a:t>B</a:t>
            </a:r>
            <a:r>
              <a:rPr lang="ja-JP" altLang="en-US" dirty="0" smtClean="0"/>
              <a:t>に汎化関係を引ける。</a:t>
            </a:r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46478" y="5788474"/>
            <a:ext cx="23262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000" dirty="0" smtClean="0"/>
              <a:t>特別の貸出カードを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作る</a:t>
            </a:r>
            <a:endParaRPr lang="en-US" altLang="ja-JP" sz="2000" dirty="0" smtClean="0"/>
          </a:p>
        </p:txBody>
      </p:sp>
      <p:sp>
        <p:nvSpPr>
          <p:cNvPr id="6" name="円/楕円 5"/>
          <p:cNvSpPr/>
          <p:nvPr/>
        </p:nvSpPr>
        <p:spPr>
          <a:xfrm>
            <a:off x="4568632" y="4160666"/>
            <a:ext cx="2681966" cy="8068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56282" y="4211121"/>
            <a:ext cx="21066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一般の貸出カード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を作る</a:t>
            </a:r>
            <a:endParaRPr lang="en-US" altLang="ja-JP" sz="2000" dirty="0" smtClean="0"/>
          </a:p>
        </p:txBody>
      </p:sp>
      <p:cxnSp>
        <p:nvCxnSpPr>
          <p:cNvPr id="9" name="直線コネクタ 8"/>
          <p:cNvCxnSpPr>
            <a:endCxn id="10" idx="3"/>
          </p:cNvCxnSpPr>
          <p:nvPr/>
        </p:nvCxnSpPr>
        <p:spPr>
          <a:xfrm flipH="1" flipV="1">
            <a:off x="5909615" y="5153742"/>
            <a:ext cx="1" cy="52337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二等辺三角形 9"/>
          <p:cNvSpPr/>
          <p:nvPr/>
        </p:nvSpPr>
        <p:spPr>
          <a:xfrm>
            <a:off x="5801603" y="4967514"/>
            <a:ext cx="216024" cy="186228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4568633" y="5692826"/>
            <a:ext cx="2681966" cy="80684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Picture 2" descr="C:\Users\maedalab1303\Desktop\アクター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9545" y="4596994"/>
            <a:ext cx="822621" cy="1475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2485003" y="5957751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利用者</a:t>
            </a:r>
            <a:endParaRPr kumimoji="1" lang="ja-JP" altLang="en-US" dirty="0"/>
          </a:p>
        </p:txBody>
      </p:sp>
      <p:cxnSp>
        <p:nvCxnSpPr>
          <p:cNvPr id="18" name="直線コネクタ 17"/>
          <p:cNvCxnSpPr/>
          <p:nvPr/>
        </p:nvCxnSpPr>
        <p:spPr>
          <a:xfrm flipV="1">
            <a:off x="3218150" y="4592949"/>
            <a:ext cx="1351639" cy="652117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endCxn id="15" idx="2"/>
          </p:cNvCxnSpPr>
          <p:nvPr/>
        </p:nvCxnSpPr>
        <p:spPr>
          <a:xfrm>
            <a:off x="3218150" y="5245066"/>
            <a:ext cx="1350483" cy="85118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3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抽象ユースケース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抽象アクターと同様、ユースケース同士に汎化関係を導入した場合、上位のユースケースは抽象ユースケースとなる場合がある。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877171" y="4981032"/>
            <a:ext cx="3021649" cy="1086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44467" y="5293359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自動貸し出し</a:t>
            </a:r>
            <a:endParaRPr lang="en-US" altLang="ja-JP" sz="2400" dirty="0" smtClean="0"/>
          </a:p>
        </p:txBody>
      </p:sp>
      <p:sp>
        <p:nvSpPr>
          <p:cNvPr id="6" name="円/楕円 5"/>
          <p:cNvSpPr/>
          <p:nvPr/>
        </p:nvSpPr>
        <p:spPr>
          <a:xfrm>
            <a:off x="2915816" y="3429000"/>
            <a:ext cx="3021649" cy="1086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47420" y="3756474"/>
            <a:ext cx="15584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本を借りる</a:t>
            </a:r>
            <a:endParaRPr lang="en-US" altLang="ja-JP" sz="2400" dirty="0" smtClean="0"/>
          </a:p>
        </p:txBody>
      </p:sp>
      <p:sp>
        <p:nvSpPr>
          <p:cNvPr id="8" name="円/楕円 7"/>
          <p:cNvSpPr/>
          <p:nvPr/>
        </p:nvSpPr>
        <p:spPr>
          <a:xfrm>
            <a:off x="5213991" y="4974290"/>
            <a:ext cx="3021649" cy="10863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59376" y="5293360"/>
            <a:ext cx="18870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手動貸し出し</a:t>
            </a:r>
            <a:endParaRPr lang="en-US" altLang="ja-JP" sz="2400" dirty="0" smtClean="0"/>
          </a:p>
        </p:txBody>
      </p:sp>
      <p:grpSp>
        <p:nvGrpSpPr>
          <p:cNvPr id="14" name="グループ化 13"/>
          <p:cNvGrpSpPr/>
          <p:nvPr/>
        </p:nvGrpSpPr>
        <p:grpSpPr>
          <a:xfrm rot="3810930">
            <a:off x="3790807" y="4172653"/>
            <a:ext cx="216024" cy="1281382"/>
            <a:chOff x="4608004" y="5027938"/>
            <a:chExt cx="216024" cy="1281382"/>
          </a:xfrm>
        </p:grpSpPr>
        <p:cxnSp>
          <p:nvCxnSpPr>
            <p:cNvPr id="11" name="直線コネクタ 10"/>
            <p:cNvCxnSpPr>
              <a:endCxn id="12" idx="3"/>
            </p:cNvCxnSpPr>
            <p:nvPr/>
          </p:nvCxnSpPr>
          <p:spPr>
            <a:xfrm flipV="1">
              <a:off x="4716016" y="5214166"/>
              <a:ext cx="0" cy="109515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二等辺三角形 11"/>
            <p:cNvSpPr/>
            <p:nvPr/>
          </p:nvSpPr>
          <p:spPr>
            <a:xfrm>
              <a:off x="4608004" y="5027938"/>
              <a:ext cx="216024" cy="18622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/>
          <p:cNvGrpSpPr/>
          <p:nvPr/>
        </p:nvGrpSpPr>
        <p:grpSpPr>
          <a:xfrm rot="18033669">
            <a:off x="4901824" y="4202287"/>
            <a:ext cx="216024" cy="1281382"/>
            <a:chOff x="4608004" y="5027938"/>
            <a:chExt cx="216024" cy="1281382"/>
          </a:xfrm>
        </p:grpSpPr>
        <p:cxnSp>
          <p:nvCxnSpPr>
            <p:cNvPr id="16" name="直線コネクタ 15"/>
            <p:cNvCxnSpPr>
              <a:endCxn id="17" idx="3"/>
            </p:cNvCxnSpPr>
            <p:nvPr/>
          </p:nvCxnSpPr>
          <p:spPr>
            <a:xfrm flipV="1">
              <a:off x="4716016" y="5214166"/>
              <a:ext cx="0" cy="1095154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二等辺三角形 16"/>
            <p:cNvSpPr/>
            <p:nvPr/>
          </p:nvSpPr>
          <p:spPr>
            <a:xfrm>
              <a:off x="4608004" y="5027938"/>
              <a:ext cx="216024" cy="186228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7289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2-4</a:t>
            </a:r>
            <a:r>
              <a:rPr lang="ja-JP" altLang="en-US" dirty="0"/>
              <a:t> </a:t>
            </a:r>
            <a:r>
              <a:rPr kumimoji="1" lang="ja-JP" altLang="en-US" dirty="0" smtClean="0"/>
              <a:t>ユースケース記述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ユースケースだけだと、詳細な記述ができない為、情報が不足している。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ユースケース記述には、概要、シナリオ、イベントフローがある。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81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ユースケースの役割、目的などを数行で記述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例</a:t>
            </a: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dirty="0" smtClean="0"/>
              <a:t>「自動販売機」</a:t>
            </a:r>
            <a:endParaRPr lang="en-US" altLang="ja-JP" dirty="0"/>
          </a:p>
          <a:p>
            <a:pPr marL="0" indent="0" algn="ctr">
              <a:buNone/>
            </a:pPr>
            <a:endParaRPr lang="en-US" altLang="ja-JP" dirty="0" smtClean="0"/>
          </a:p>
          <a:p>
            <a:pPr marL="0" indent="0" algn="ctr">
              <a:buNone/>
            </a:pPr>
            <a:endParaRPr lang="en-US" altLang="ja-JP" dirty="0" smtClean="0"/>
          </a:p>
          <a:p>
            <a:pPr marL="0" indent="0" algn="ctr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「顧客が希望の商品を指定して、</a:t>
            </a:r>
            <a:endParaRPr kumimoji="1" lang="en-US" altLang="ja-JP" dirty="0" smtClean="0"/>
          </a:p>
          <a:p>
            <a:pPr marL="0" indent="0" algn="ctr">
              <a:buNone/>
            </a:pPr>
            <a:r>
              <a:rPr kumimoji="1" lang="ja-JP" altLang="en-US" dirty="0" smtClean="0"/>
              <a:t>代金を受取り、商品を提供する。」</a:t>
            </a:r>
            <a:endParaRPr kumimoji="1" lang="ja-JP" altLang="en-US" dirty="0"/>
          </a:p>
        </p:txBody>
      </p:sp>
      <p:cxnSp>
        <p:nvCxnSpPr>
          <p:cNvPr id="5" name="直線矢印コネクタ 4"/>
          <p:cNvCxnSpPr/>
          <p:nvPr/>
        </p:nvCxnSpPr>
        <p:spPr>
          <a:xfrm>
            <a:off x="4427984" y="3284984"/>
            <a:ext cx="0" cy="936104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571999" y="3522203"/>
            <a:ext cx="2839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ユースケースの概要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0885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シナリオ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ユースケースの具体的な流れの１つを記述</a:t>
            </a:r>
            <a:endParaRPr kumimoji="1" lang="en-US" altLang="ja-JP" dirty="0" smtClean="0"/>
          </a:p>
          <a:p>
            <a:r>
              <a:rPr lang="ja-JP" altLang="en-US" dirty="0" smtClean="0"/>
              <a:t>名前、数字などは具体例を挙げる</a:t>
            </a:r>
            <a:endParaRPr lang="en-US" altLang="ja-JP" dirty="0" smtClean="0"/>
          </a:p>
          <a:p>
            <a:r>
              <a:rPr lang="ja-JP" altLang="en-US" dirty="0" smtClean="0"/>
              <a:t>シナリオは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種類に大別できる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・基本シナリオ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目的が達成できたシナリオ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・例外シナリオ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目的が達成できなかったシナリオ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0896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基本シナリオの例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顧客は、自動販売機に</a:t>
            </a:r>
            <a:r>
              <a:rPr kumimoji="1" lang="en-US" altLang="ja-JP" dirty="0" smtClean="0"/>
              <a:t>200</a:t>
            </a:r>
            <a:r>
              <a:rPr kumimoji="1" lang="ja-JP" altLang="en-US" dirty="0" smtClean="0"/>
              <a:t>円お金を投入し、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自動販売機は投入金額</a:t>
            </a:r>
            <a:r>
              <a:rPr kumimoji="1" lang="en-US" altLang="ja-JP" dirty="0" smtClean="0"/>
              <a:t>200</a:t>
            </a:r>
            <a:r>
              <a:rPr kumimoji="1" lang="ja-JP" altLang="en-US" dirty="0" smtClean="0"/>
              <a:t>円を表示します。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顧客は、</a:t>
            </a:r>
            <a:r>
              <a:rPr kumimoji="1" lang="en-US" altLang="ja-JP" dirty="0" smtClean="0"/>
              <a:t>150</a:t>
            </a:r>
            <a:r>
              <a:rPr kumimoji="1" lang="ja-JP" altLang="en-US" dirty="0" smtClean="0"/>
              <a:t>円のペットボトルの清涼飲料水のボタンを押し、商品を指定する。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自動</a:t>
            </a:r>
            <a:r>
              <a:rPr lang="ja-JP" altLang="en-US" dirty="0" smtClean="0"/>
              <a:t>販売機は指定された、飲み物を取り出し、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商品を提供</a:t>
            </a:r>
            <a:r>
              <a:rPr lang="ja-JP" altLang="en-US" dirty="0"/>
              <a:t>する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顧客はお釣りレバーを下げてお釣を要求する。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自動</a:t>
            </a:r>
            <a:r>
              <a:rPr lang="ja-JP" altLang="en-US" dirty="0" smtClean="0"/>
              <a:t>販売機は差額の</a:t>
            </a:r>
            <a:r>
              <a:rPr lang="en-US" altLang="ja-JP" dirty="0" smtClean="0"/>
              <a:t>50</a:t>
            </a:r>
            <a:r>
              <a:rPr lang="ja-JP" altLang="en-US" dirty="0" smtClean="0"/>
              <a:t>円を提供する。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20107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例外シナリオの例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・・・・・・・・・・・（省略）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顧客が投入したお金が、自動販売機に対応していなかった。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自動</a:t>
            </a:r>
            <a:r>
              <a:rPr lang="ja-JP" altLang="en-US" dirty="0" smtClean="0"/>
              <a:t>販売機は投入されたお金を返金する。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645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イベントフロー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sz="3500" dirty="0" smtClean="0"/>
              <a:t>ユースケースの流れのすべてを網羅</a:t>
            </a:r>
            <a:r>
              <a:rPr lang="ja-JP" altLang="en-US" sz="3500" dirty="0"/>
              <a:t>させる</a:t>
            </a:r>
            <a:endParaRPr kumimoji="1" lang="en-US" altLang="ja-JP" sz="3500" dirty="0" smtClean="0"/>
          </a:p>
          <a:p>
            <a:r>
              <a:rPr lang="ja-JP" altLang="en-US" sz="3500" dirty="0" smtClean="0"/>
              <a:t>具体的な名前や数字は使わず、汎用的に表現する</a:t>
            </a:r>
            <a:endParaRPr lang="en-US" altLang="ja-JP" sz="3500" dirty="0" smtClean="0"/>
          </a:p>
          <a:p>
            <a:r>
              <a:rPr lang="ja-JP" altLang="en-US" sz="3500" dirty="0" smtClean="0"/>
              <a:t>以下がイベントフローで記述する項目</a:t>
            </a:r>
            <a:endParaRPr lang="en-US" altLang="ja-JP" sz="3500" dirty="0" smtClean="0"/>
          </a:p>
          <a:p>
            <a:pPr marL="0" indent="0">
              <a:buNone/>
            </a:pPr>
            <a:r>
              <a:rPr lang="en-US" altLang="ja-JP" sz="3000" dirty="0" smtClean="0"/>
              <a:t>	</a:t>
            </a:r>
            <a:r>
              <a:rPr lang="ja-JP" altLang="en-US" sz="3000" dirty="0" smtClean="0"/>
              <a:t>・事前条件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en-US" altLang="ja-JP" sz="3000" dirty="0"/>
              <a:t>	</a:t>
            </a:r>
            <a:r>
              <a:rPr lang="ja-JP" altLang="en-US" sz="3000" dirty="0" smtClean="0"/>
              <a:t>・事後条件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en-US" altLang="ja-JP" sz="3000" dirty="0"/>
              <a:t>	</a:t>
            </a:r>
            <a:r>
              <a:rPr lang="ja-JP" altLang="en-US" sz="3000" dirty="0" smtClean="0"/>
              <a:t>・基本フロー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en-US" altLang="ja-JP" sz="3000" dirty="0"/>
              <a:t>	</a:t>
            </a:r>
            <a:r>
              <a:rPr lang="ja-JP" altLang="en-US" sz="3000" dirty="0" smtClean="0"/>
              <a:t>・代替フロー</a:t>
            </a:r>
            <a:endParaRPr lang="en-US" altLang="ja-JP" sz="3000" dirty="0" smtClean="0"/>
          </a:p>
          <a:p>
            <a:pPr marL="0" indent="0">
              <a:buNone/>
            </a:pPr>
            <a:r>
              <a:rPr lang="en-US" altLang="ja-JP" sz="3000" dirty="0"/>
              <a:t>	</a:t>
            </a:r>
            <a:r>
              <a:rPr lang="ja-JP" altLang="en-US" sz="3000" dirty="0" smtClean="0"/>
              <a:t>・例外フロー</a:t>
            </a:r>
            <a:endParaRPr lang="en-US" altLang="ja-JP" sz="3000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00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イベントフローの例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70000" lnSpcReduction="20000"/>
          </a:bodyPr>
          <a:lstStyle/>
          <a:p>
            <a:r>
              <a:rPr kumimoji="1" lang="ja-JP" altLang="en-US" dirty="0" smtClean="0"/>
              <a:t>事前条件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商品の注文受付準備ができている</a:t>
            </a:r>
            <a:endParaRPr kumimoji="1" lang="en-US" altLang="ja-JP" dirty="0" smtClean="0"/>
          </a:p>
          <a:p>
            <a:r>
              <a:rPr lang="ja-JP" altLang="en-US" dirty="0" smtClean="0"/>
              <a:t>事後条件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指定</a:t>
            </a:r>
            <a:r>
              <a:rPr lang="ja-JP" altLang="en-US" dirty="0" smtClean="0"/>
              <a:t>された商品とお釣を提供する。</a:t>
            </a:r>
            <a:endParaRPr lang="en-US" altLang="ja-JP" dirty="0" smtClean="0"/>
          </a:p>
          <a:p>
            <a:r>
              <a:rPr lang="ja-JP" altLang="en-US" dirty="0" smtClean="0"/>
              <a:t>基本フロー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顧客はお金を投入する。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自動販売機は使用可能なお金であるか確認する。</a:t>
            </a:r>
            <a:r>
              <a:rPr lang="en-US" altLang="ja-JP" dirty="0" smtClean="0"/>
              <a:t>(E1)</a:t>
            </a:r>
          </a:p>
          <a:p>
            <a:pPr marL="0" indent="0">
              <a:buNone/>
            </a:pPr>
            <a:r>
              <a:rPr lang="ja-JP" altLang="en-US" dirty="0" smtClean="0"/>
              <a:t>自動販売機は投入金額を表示する。顧客は商品を選択する。自動販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売機は選択された商品を提供する。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顧客はお釣を要求し、自動販売機はお釣を提供する。</a:t>
            </a:r>
            <a:r>
              <a:rPr lang="en-US" altLang="ja-JP" dirty="0" smtClean="0"/>
              <a:t>(S1)</a:t>
            </a:r>
          </a:p>
          <a:p>
            <a:r>
              <a:rPr lang="ja-JP" altLang="en-US" dirty="0" smtClean="0"/>
              <a:t>代替フロー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(S1)</a:t>
            </a:r>
          </a:p>
          <a:p>
            <a:pPr marL="0" indent="0">
              <a:buNone/>
            </a:pPr>
            <a:r>
              <a:rPr lang="ja-JP" altLang="en-US" dirty="0" smtClean="0"/>
              <a:t>投入金額と、購入金額が一致して、お釣がない場合</a:t>
            </a:r>
            <a:r>
              <a:rPr lang="ja-JP" altLang="en-US" dirty="0" smtClean="0"/>
              <a:t>、終了する。</a:t>
            </a:r>
            <a:endParaRPr lang="en-US" altLang="ja-JP" dirty="0" smtClean="0"/>
          </a:p>
          <a:p>
            <a:r>
              <a:rPr lang="ja-JP" altLang="en-US" dirty="0" smtClean="0"/>
              <a:t>例外フロー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(E1</a:t>
            </a:r>
            <a:r>
              <a:rPr lang="en-US" altLang="ja-JP" dirty="0" smtClean="0"/>
              <a:t>)</a:t>
            </a:r>
          </a:p>
          <a:p>
            <a:pPr marL="0" indent="0">
              <a:buNone/>
            </a:pPr>
            <a:r>
              <a:rPr lang="ja-JP" altLang="en-US" dirty="0"/>
              <a:t>使用できない</a:t>
            </a:r>
            <a:r>
              <a:rPr lang="ja-JP" altLang="en-US" dirty="0" smtClean="0"/>
              <a:t>場合、返金を行う。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4116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2-5</a:t>
            </a:r>
            <a:r>
              <a:rPr kumimoji="1" lang="ja-JP" altLang="en-US" dirty="0" smtClean="0"/>
              <a:t>ユースケース図で使用する関係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dirty="0" smtClean="0"/>
          </a:p>
          <a:p>
            <a:r>
              <a:rPr lang="ja-JP" altLang="en-US" dirty="0" smtClean="0"/>
              <a:t>アクターとユースケース関係には“関連”</a:t>
            </a:r>
            <a:endParaRPr lang="en-US" altLang="ja-JP" dirty="0"/>
          </a:p>
          <a:p>
            <a:r>
              <a:rPr lang="ja-JP" altLang="en-US" dirty="0" smtClean="0"/>
              <a:t>アクター同士の関係には“汎化“</a:t>
            </a:r>
            <a:endParaRPr lang="en-US" altLang="ja-JP" dirty="0"/>
          </a:p>
          <a:p>
            <a:r>
              <a:rPr lang="ja-JP" altLang="en-US" dirty="0" smtClean="0"/>
              <a:t>ユースケース同士の関係には　　　　　　　　　“包含”“拡張”“汎化”がある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79599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698</Words>
  <Application>Microsoft Office PowerPoint</Application>
  <PresentationFormat>画面に合わせる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​​テーマ</vt:lpstr>
      <vt:lpstr>ソフトウェア工学特論Ⅲ ユースケース図 後半</vt:lpstr>
      <vt:lpstr>2-4 ユースケース記述</vt:lpstr>
      <vt:lpstr>概要</vt:lpstr>
      <vt:lpstr>シナリオ</vt:lpstr>
      <vt:lpstr>基本シナリオの例</vt:lpstr>
      <vt:lpstr>例外シナリオの例</vt:lpstr>
      <vt:lpstr>イベントフロー</vt:lpstr>
      <vt:lpstr>イベントフローの例</vt:lpstr>
      <vt:lpstr>2-5ユースケース図で使用する関係</vt:lpstr>
      <vt:lpstr>関連</vt:lpstr>
      <vt:lpstr>包含</vt:lpstr>
      <vt:lpstr>拡張</vt:lpstr>
      <vt:lpstr>アクターの汎化</vt:lpstr>
      <vt:lpstr>汎化を使用して関連を少なくした例</vt:lpstr>
      <vt:lpstr>抽象アクター</vt:lpstr>
      <vt:lpstr>ユースケースの汎化</vt:lpstr>
      <vt:lpstr>抽象ユースケース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ソフトウェア工学特論Ⅲ ユースケース図 後半</dc:title>
  <dc:creator>maedalab1303</dc:creator>
  <cp:lastModifiedBy>maedalab1303</cp:lastModifiedBy>
  <cp:revision>28</cp:revision>
  <dcterms:created xsi:type="dcterms:W3CDTF">2013-04-22T07:01:10Z</dcterms:created>
  <dcterms:modified xsi:type="dcterms:W3CDTF">2013-05-02T07:12:41Z</dcterms:modified>
</cp:coreProperties>
</file>