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5" r:id="rId9"/>
    <p:sldId id="264" r:id="rId10"/>
    <p:sldId id="266" r:id="rId11"/>
    <p:sldId id="267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6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00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8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75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1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21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0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6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32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73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9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3A128-5672-4823-870A-935A032131BF}" type="datetimeFigureOut">
              <a:rPr kumimoji="1" lang="ja-JP" altLang="en-US" smtClean="0"/>
              <a:t>2013/5/13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A7E8-2EAC-4F54-8F4F-D6E7FC8EF8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37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クラス図（１）　後半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ＦＭ</a:t>
            </a:r>
            <a:r>
              <a:rPr kumimoji="1" lang="en-US" altLang="ja-JP" dirty="0" smtClean="0">
                <a:solidFill>
                  <a:schemeClr val="tx1"/>
                </a:solidFill>
              </a:rPr>
              <a:t>13010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村上　太一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6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抽象</a:t>
            </a:r>
            <a:r>
              <a:rPr lang="ja-JP" altLang="en-US" sz="3200" dirty="0"/>
              <a:t>クラス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869879"/>
              </p:ext>
            </p:extLst>
          </p:nvPr>
        </p:nvGraphicFramePr>
        <p:xfrm>
          <a:off x="3059832" y="3115816"/>
          <a:ext cx="1296144" cy="1188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249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i="1" dirty="0" smtClean="0"/>
                        <a:t>乗り物</a:t>
                      </a:r>
                      <a:endParaRPr kumimoji="1" lang="ja-JP" altLang="en-US" sz="2400" b="1" i="1" dirty="0"/>
                    </a:p>
                  </a:txBody>
                  <a:tcPr/>
                </a:tc>
              </a:tr>
              <a:tr h="1908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3545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02323"/>
              </p:ext>
            </p:extLst>
          </p:nvPr>
        </p:nvGraphicFramePr>
        <p:xfrm>
          <a:off x="1331640" y="5348064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車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28230"/>
              </p:ext>
            </p:extLst>
          </p:nvPr>
        </p:nvGraphicFramePr>
        <p:xfrm>
          <a:off x="4716016" y="5348064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飛行機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二等辺三角形 11"/>
          <p:cNvSpPr/>
          <p:nvPr/>
        </p:nvSpPr>
        <p:spPr>
          <a:xfrm>
            <a:off x="3563888" y="4339952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2051720" y="491601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5364088" y="491601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2051720" y="4916016"/>
            <a:ext cx="331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12" idx="3"/>
          </p:cNvCxnSpPr>
          <p:nvPr/>
        </p:nvCxnSpPr>
        <p:spPr>
          <a:xfrm flipV="1">
            <a:off x="3707904" y="4627984"/>
            <a:ext cx="0" cy="269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00815"/>
              </p:ext>
            </p:extLst>
          </p:nvPr>
        </p:nvGraphicFramePr>
        <p:xfrm>
          <a:off x="6372200" y="3068960"/>
          <a:ext cx="1872208" cy="15544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72208"/>
              </a:tblGrid>
              <a:tr h="249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i="1" dirty="0" smtClean="0"/>
                        <a:t>乗り物</a:t>
                      </a:r>
                      <a:endParaRPr kumimoji="1" lang="en-US" altLang="ja-JP" sz="2400" b="1" i="1" dirty="0" smtClean="0"/>
                    </a:p>
                    <a:p>
                      <a:pPr algn="ctr"/>
                      <a:r>
                        <a:rPr kumimoji="1" lang="ja-JP" altLang="en-US" sz="2400" b="1" i="1" dirty="0" smtClean="0"/>
                        <a:t>｛</a:t>
                      </a:r>
                      <a:r>
                        <a:rPr kumimoji="1" lang="en-US" altLang="ja-JP" sz="2400" b="1" i="1" dirty="0" smtClean="0"/>
                        <a:t>abstract</a:t>
                      </a:r>
                      <a:r>
                        <a:rPr kumimoji="1" lang="ja-JP" altLang="en-US" sz="2400" b="1" i="1" dirty="0" smtClean="0"/>
                        <a:t>｝</a:t>
                      </a:r>
                      <a:endParaRPr kumimoji="1" lang="ja-JP" altLang="en-US" sz="2400" b="1" i="1" dirty="0"/>
                    </a:p>
                  </a:txBody>
                  <a:tcPr/>
                </a:tc>
              </a:tr>
              <a:tr h="1908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3545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1584176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抽象クラスはオブジェクトを</a:t>
            </a:r>
            <a:r>
              <a:rPr lang="ja-JP" altLang="en-US" sz="2400" dirty="0"/>
              <a:t>１つも</a:t>
            </a:r>
            <a:r>
              <a:rPr lang="ja-JP" altLang="en-US" sz="2400" dirty="0" smtClean="0"/>
              <a:t>持たない。</a:t>
            </a:r>
            <a:endParaRPr lang="en-US" altLang="ja-JP" sz="2400" dirty="0"/>
          </a:p>
          <a:p>
            <a:r>
              <a:rPr lang="ja-JP" altLang="en-US" sz="2400" dirty="0" smtClean="0"/>
              <a:t>サブクラスをまとめる意味で作成する為、抽象クラスは必ずサブクラスを持つ。</a:t>
            </a:r>
            <a:endParaRPr lang="en-US" altLang="ja-JP" sz="2400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3125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クラス名</a:t>
            </a:r>
            <a:r>
              <a:rPr lang="en-US" altLang="ja-JP" sz="3200" dirty="0" smtClean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81041" y="1416016"/>
            <a:ext cx="8853968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2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400" dirty="0" smtClean="0"/>
              <a:t>クラスにあるパッケージに属する場合には、クラスを表示する際に、パッケージ名をクラス名の前に修飾することができます。</a:t>
            </a:r>
            <a:endParaRPr lang="en-US" altLang="ja-JP" sz="2400" dirty="0" smtClean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95536" y="3779837"/>
            <a:ext cx="4143404" cy="24288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15" name="フローチャート: 処理 14"/>
          <p:cNvSpPr/>
          <p:nvPr/>
        </p:nvSpPr>
        <p:spPr bwMode="auto">
          <a:xfrm>
            <a:off x="395536" y="3136895"/>
            <a:ext cx="1714512" cy="642942"/>
          </a:xfrm>
          <a:prstGeom prst="flowChart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8412" y="3279771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学校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フローチャート: 処理 16"/>
          <p:cNvSpPr/>
          <p:nvPr/>
        </p:nvSpPr>
        <p:spPr bwMode="auto">
          <a:xfrm>
            <a:off x="1181354" y="4637093"/>
            <a:ext cx="2571768" cy="785818"/>
          </a:xfrm>
          <a:prstGeom prst="flowChart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09916" y="4851407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ysClr val="windowText" lastClr="000000"/>
                </a:solidFill>
              </a:rPr>
              <a:t>生徒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039006" y="4494217"/>
            <a:ext cx="3929090" cy="10001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53320" y="4708531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学校：　：</a:t>
            </a:r>
            <a:r>
              <a:rPr lang="ja-JP" altLang="en-US" sz="3200" dirty="0"/>
              <a:t>生徒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 bwMode="auto">
          <a:xfrm rot="16200000" flipH="1">
            <a:off x="5110444" y="3708399"/>
            <a:ext cx="1071570" cy="928694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カギ線コネクタ 21"/>
          <p:cNvCxnSpPr/>
          <p:nvPr/>
        </p:nvCxnSpPr>
        <p:spPr bwMode="auto">
          <a:xfrm rot="5400000">
            <a:off x="7435780" y="3854876"/>
            <a:ext cx="1100088" cy="750099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flipH="1">
            <a:off x="4467502" y="3208333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パッケージ名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 flipH="1">
            <a:off x="7612073" y="3212976"/>
            <a:ext cx="1496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クラス名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クラス名</a:t>
            </a:r>
            <a:r>
              <a:rPr lang="en-US" altLang="ja-JP" sz="3200" dirty="0" smtClean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24" name="テキスト プレースホルダ 6"/>
          <p:cNvSpPr txBox="1">
            <a:spLocks/>
          </p:cNvSpPr>
          <p:nvPr/>
        </p:nvSpPr>
        <p:spPr>
          <a:xfrm>
            <a:off x="253966" y="1422382"/>
            <a:ext cx="8782530" cy="1214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クラスの属性は下記の形式で</a:t>
            </a:r>
            <a:r>
              <a:rPr lang="ja-JP" altLang="en-US" sz="2400" b="1" dirty="0" smtClean="0"/>
              <a:t>多重度</a:t>
            </a:r>
            <a:r>
              <a:rPr lang="ja-JP" altLang="en-US" sz="2400" dirty="0" smtClean="0"/>
              <a:t>および</a:t>
            </a:r>
            <a:r>
              <a:rPr lang="ja-JP" altLang="en-US" sz="2400" b="1" dirty="0" smtClean="0"/>
              <a:t>プロパティ文字列</a:t>
            </a:r>
            <a:r>
              <a:rPr lang="ja-JP" altLang="en-US" sz="2400" dirty="0" smtClean="0"/>
              <a:t>を表記することができる。</a:t>
            </a:r>
            <a:endParaRPr lang="en-US" altLang="ja-JP" sz="2400" dirty="0" smtClean="0"/>
          </a:p>
          <a:p>
            <a:r>
              <a:rPr lang="en-US" altLang="ja-JP" sz="2400" dirty="0" smtClean="0"/>
              <a:t> </a:t>
            </a:r>
            <a:r>
              <a:rPr lang="ja-JP" altLang="en-US" sz="2400" dirty="0" smtClean="0"/>
              <a:t>例・・・学生のクラス属性</a:t>
            </a:r>
            <a:endParaRPr lang="ja-JP" altLang="en-US" sz="2400" dirty="0"/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682858" y="4240468"/>
            <a:ext cx="4143404" cy="24288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26" name="フローチャート: 処理 25"/>
          <p:cNvSpPr/>
          <p:nvPr/>
        </p:nvSpPr>
        <p:spPr bwMode="auto">
          <a:xfrm>
            <a:off x="2682858" y="5013176"/>
            <a:ext cx="4143404" cy="1143008"/>
          </a:xfrm>
          <a:prstGeom prst="flowChart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itstream Vera Serif" pitchFamily="16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440392" y="4407495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ysClr val="windowText" lastClr="000000"/>
                </a:solidFill>
              </a:rPr>
              <a:t>生徒</a:t>
            </a:r>
            <a:endParaRPr kumimoji="1" lang="ja-JP" alt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82858" y="5208597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－</a:t>
            </a:r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学年　：　</a:t>
            </a:r>
            <a:r>
              <a:rPr kumimoji="1" lang="en-US" altLang="ja-JP" sz="2000" dirty="0" err="1" smtClean="0">
                <a:solidFill>
                  <a:sysClr val="windowText" lastClr="000000"/>
                </a:solidFill>
              </a:rPr>
              <a:t>int</a:t>
            </a:r>
            <a:r>
              <a:rPr lang="en-US" altLang="ja-JP" sz="2000" dirty="0" smtClean="0">
                <a:solidFill>
                  <a:sysClr val="windowText" lastClr="000000"/>
                </a:solidFill>
              </a:rPr>
              <a:t>[1]</a:t>
            </a:r>
            <a:r>
              <a:rPr lang="ja-JP" altLang="en-US" sz="2000" dirty="0" smtClean="0">
                <a:solidFill>
                  <a:sysClr val="windowText" lastClr="000000"/>
                </a:solidFill>
              </a:rPr>
              <a:t>　＝　</a:t>
            </a:r>
            <a:r>
              <a:rPr lang="en-US" altLang="ja-JP" sz="2000" dirty="0" smtClean="0">
                <a:solidFill>
                  <a:sysClr val="windowText" lastClr="000000"/>
                </a:solidFill>
              </a:rPr>
              <a:t>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82858" y="5637225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－</a:t>
            </a:r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学籍番号　：　</a:t>
            </a:r>
            <a:r>
              <a:rPr kumimoji="1" lang="en-US" altLang="ja-JP" sz="2000" dirty="0" err="1" smtClean="0">
                <a:solidFill>
                  <a:sysClr val="windowText" lastClr="000000"/>
                </a:solidFill>
              </a:rPr>
              <a:t>int</a:t>
            </a:r>
            <a:r>
              <a:rPr lang="en-US" altLang="ja-JP" sz="2000" dirty="0" smtClean="0">
                <a:solidFill>
                  <a:sysClr val="windowText" lastClr="000000"/>
                </a:solidFill>
              </a:rPr>
              <a:t>[1]</a:t>
            </a:r>
            <a:r>
              <a:rPr lang="ja-JP" altLang="en-US" sz="2000" dirty="0" smtClean="0">
                <a:solidFill>
                  <a:sysClr val="windowText" lastClr="000000"/>
                </a:solidFill>
              </a:rPr>
              <a:t>　</a:t>
            </a:r>
            <a:r>
              <a:rPr lang="en-US" altLang="ja-JP" sz="2000" dirty="0" smtClean="0">
                <a:solidFill>
                  <a:sysClr val="windowText" lastClr="000000"/>
                </a:solidFill>
              </a:rPr>
              <a:t>{unique}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324544" y="3039343"/>
            <a:ext cx="989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ステレオタイプ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可視性　名前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：　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型表現　</a:t>
            </a:r>
            <a:r>
              <a:rPr kumimoji="1" lang="en-US" altLang="ja-JP" sz="2200" b="1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多重度</a:t>
            </a:r>
            <a:r>
              <a:rPr kumimoji="1" lang="en-US" altLang="ja-JP" sz="2200" b="1" dirty="0" smtClean="0">
                <a:solidFill>
                  <a:schemeClr val="tx1"/>
                </a:solidFill>
              </a:rPr>
              <a:t>]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=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初期値</a:t>
            </a:r>
            <a:r>
              <a:rPr lang="ja-JP" altLang="en-US" b="1" dirty="0" smtClean="0">
                <a:solidFill>
                  <a:schemeClr val="tx1"/>
                </a:solidFill>
              </a:rPr>
              <a:t>　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{</a:t>
            </a:r>
            <a:r>
              <a:rPr lang="ja-JP" altLang="en-US" sz="2200" b="1" dirty="0" smtClean="0">
                <a:solidFill>
                  <a:schemeClr val="tx1"/>
                </a:solidFill>
              </a:rPr>
              <a:t>プロパティ文字列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}</a:t>
            </a:r>
            <a:endParaRPr kumimoji="1" lang="ja-JP" altLang="en-US" sz="2200" b="1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468345" y="3153162"/>
            <a:ext cx="9612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		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―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　　</a:t>
            </a:r>
            <a:r>
              <a:rPr lang="ja-JP" altLang="en-US" b="1" dirty="0">
                <a:solidFill>
                  <a:sysClr val="windowText" lastClr="000000"/>
                </a:solidFill>
              </a:rPr>
              <a:t>学籍番号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　　</a:t>
            </a:r>
            <a:r>
              <a:rPr kumimoji="1" lang="en-US" altLang="ja-JP" sz="2400" dirty="0" err="1" smtClean="0">
                <a:solidFill>
                  <a:schemeClr val="tx1"/>
                </a:solidFill>
              </a:rPr>
              <a:t>int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　　　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[1]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　　　　　　　　　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{unique} 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　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操作</a:t>
            </a:r>
            <a:r>
              <a:rPr lang="en-US" altLang="ja-JP" sz="3200" dirty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11" name="テキスト プレースホルダ 6"/>
          <p:cNvSpPr txBox="1">
            <a:spLocks/>
          </p:cNvSpPr>
          <p:nvPr/>
        </p:nvSpPr>
        <p:spPr>
          <a:xfrm>
            <a:off x="251520" y="1412776"/>
            <a:ext cx="8677773" cy="15841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クラスの</a:t>
            </a:r>
            <a:r>
              <a:rPr lang="ja-JP" altLang="en-US" sz="2400" b="1" dirty="0" smtClean="0"/>
              <a:t>操作</a:t>
            </a:r>
            <a:r>
              <a:rPr lang="ja-JP" altLang="en-US" sz="2400" dirty="0" smtClean="0"/>
              <a:t>は以下の形式で</a:t>
            </a:r>
            <a:r>
              <a:rPr lang="ja-JP" altLang="en-US" sz="2400" b="1" dirty="0" smtClean="0"/>
              <a:t>引数の入出力種別</a:t>
            </a:r>
            <a:r>
              <a:rPr lang="ja-JP" altLang="en-US" sz="2400" dirty="0" smtClean="0"/>
              <a:t>、</a:t>
            </a:r>
            <a:r>
              <a:rPr lang="ja-JP" altLang="en-US" sz="2400" b="1" dirty="0" smtClean="0"/>
              <a:t>引数のデフォルト値</a:t>
            </a:r>
            <a:r>
              <a:rPr lang="ja-JP" altLang="en-US" sz="2400" dirty="0" smtClean="0"/>
              <a:t>、</a:t>
            </a:r>
            <a:r>
              <a:rPr lang="ja-JP" altLang="en-US" sz="2400" b="1" dirty="0" smtClean="0"/>
              <a:t>プロパティ文字列</a:t>
            </a:r>
            <a:r>
              <a:rPr lang="ja-JP" altLang="en-US" sz="2400" dirty="0" smtClean="0"/>
              <a:t>を表記できる。</a:t>
            </a:r>
            <a:r>
              <a:rPr lang="en-US" altLang="ja-JP" sz="2400" dirty="0" smtClean="0"/>
              <a:t> </a:t>
            </a:r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例・・・商品のクラス操作</a:t>
            </a:r>
            <a:endParaRPr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08520" y="3065457"/>
            <a:ext cx="925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ステレオタイプ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 </a:t>
            </a:r>
            <a:r>
              <a:rPr kumimoji="1" lang="ja-JP" altLang="en-US" b="1" dirty="0" smtClean="0"/>
              <a:t>可視性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b="1" dirty="0" smtClean="0">
                <a:solidFill>
                  <a:srgbClr val="00B050"/>
                </a:solidFill>
              </a:rPr>
              <a:t>名前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入出力種別 引数名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: 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型 </a:t>
            </a:r>
            <a:r>
              <a:rPr kumimoji="1" lang="ja-JP" altLang="en-US" b="1" dirty="0" smtClean="0">
                <a:solidFill>
                  <a:srgbClr val="00B0F0"/>
                </a:solidFill>
              </a:rPr>
              <a:t>デフォルト値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) :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戻り値型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{</a:t>
            </a:r>
            <a:r>
              <a:rPr lang="ja-JP" altLang="en-US" sz="1400" b="1" dirty="0" smtClean="0">
                <a:solidFill>
                  <a:srgbClr val="7030A0"/>
                </a:solidFill>
              </a:rPr>
              <a:t>プロパティ文字列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}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" y="3276273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≪</a:t>
            </a:r>
            <a:r>
              <a:rPr lang="en-US" altLang="ja-JP" sz="1600" b="1" dirty="0" err="1" smtClean="0">
                <a:solidFill>
                  <a:schemeClr val="tx1"/>
                </a:solidFill>
              </a:rPr>
              <a:t>accessor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≫　　　　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+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600" b="1" dirty="0"/>
              <a:t>生徒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名設定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　　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in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600" b="1" dirty="0" smtClean="0"/>
              <a:t>   生徒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名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: String  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デフォルト生徒）：　　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void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　　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534907"/>
              </p:ext>
            </p:extLst>
          </p:nvPr>
        </p:nvGraphicFramePr>
        <p:xfrm>
          <a:off x="251519" y="4293096"/>
          <a:ext cx="8677773" cy="189210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677773"/>
              </a:tblGrid>
              <a:tr h="5756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生徒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9345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7310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≪</a:t>
                      </a:r>
                      <a:r>
                        <a:rPr lang="en-US" altLang="ja-JP" sz="2400" dirty="0" err="1" smtClean="0">
                          <a:solidFill>
                            <a:schemeClr val="tx1"/>
                          </a:solidFill>
                        </a:rPr>
                        <a:t>accessor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≫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生徒名取得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()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String{</a:t>
                      </a:r>
                      <a:r>
                        <a:rPr lang="en-US" altLang="ja-JP" sz="2400" dirty="0" smtClean="0">
                          <a:solidFill>
                            <a:srgbClr val="7030A0"/>
                          </a:solidFill>
                        </a:rPr>
                        <a:t>concurrency=sequential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  <a:endParaRPr kumimoji="1" lang="ja-JP" altLang="en-US" sz="24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</a:rPr>
                        <a:t>≪</a:t>
                      </a:r>
                      <a:r>
                        <a:rPr lang="en-US" altLang="ja-JP" sz="2400" dirty="0" err="1" smtClean="0">
                          <a:solidFill>
                            <a:srgbClr val="FF0000"/>
                          </a:solidFill>
                        </a:rPr>
                        <a:t>accessor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</a:rPr>
                        <a:t>≫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生徒名設定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2400" dirty="0" smtClean="0">
                          <a:solidFill>
                            <a:srgbClr val="00B050"/>
                          </a:solidFill>
                        </a:rPr>
                        <a:t>in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　生徒名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:String=</a:t>
                      </a:r>
                      <a:r>
                        <a:rPr lang="ja-JP" altLang="en-US" sz="2400" dirty="0" smtClean="0">
                          <a:solidFill>
                            <a:srgbClr val="00B0F0"/>
                          </a:solidFill>
                        </a:rPr>
                        <a:t>デフォルト生徒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</a:rPr>
                        <a:t>):void</a:t>
                      </a:r>
                      <a:endParaRPr kumimoji="1" lang="ja-JP" altLang="en-US" sz="2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3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タグ付値、メタ属性</a:t>
            </a:r>
            <a:r>
              <a:rPr lang="en-US" altLang="ja-JP" sz="3200" dirty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/>
              <a:t>)</a:t>
            </a:r>
            <a:endParaRPr kumimoji="1" lang="ja-JP" altLang="en-US" sz="3600" dirty="0"/>
          </a:p>
        </p:txBody>
      </p:sp>
      <p:sp>
        <p:nvSpPr>
          <p:cNvPr id="11" name="テキスト プレースホルダ 6"/>
          <p:cNvSpPr txBox="1">
            <a:spLocks/>
          </p:cNvSpPr>
          <p:nvPr/>
        </p:nvSpPr>
        <p:spPr>
          <a:xfrm>
            <a:off x="251520" y="1412776"/>
            <a:ext cx="8677773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タグ</a:t>
            </a:r>
            <a:r>
              <a:rPr lang="ja-JP" altLang="en-US" sz="2400" dirty="0"/>
              <a:t>付値を</a:t>
            </a:r>
            <a:r>
              <a:rPr lang="en-US" altLang="ja-JP" sz="2400" dirty="0"/>
              <a:t>UML</a:t>
            </a:r>
            <a:r>
              <a:rPr lang="ja-JP" altLang="en-US" sz="2400" dirty="0"/>
              <a:t>モデル要素に付けることにより、</a:t>
            </a:r>
            <a:r>
              <a:rPr lang="en-US" altLang="ja-JP" sz="2400" dirty="0"/>
              <a:t>UML</a:t>
            </a:r>
            <a:r>
              <a:rPr lang="ja-JP" altLang="en-US" sz="2400" dirty="0"/>
              <a:t>のモデル要素に情報を付加することができる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r>
              <a:rPr lang="ja-JP" altLang="en-US" sz="2400" dirty="0" smtClean="0"/>
              <a:t>タグ付値はクラスのみの情報を表現する。</a:t>
            </a:r>
            <a:endParaRPr lang="en-US" altLang="ja-JP" sz="2400" dirty="0" smtClean="0"/>
          </a:p>
          <a:p>
            <a:r>
              <a:rPr lang="ja-JP" altLang="en-US" sz="2400" dirty="0" smtClean="0"/>
              <a:t>例・・・乗り物クラス</a:t>
            </a:r>
            <a:r>
              <a:rPr lang="ja-JP" altLang="en-US" sz="2400" dirty="0"/>
              <a:t>を用いてのタグ付値の表記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19368"/>
              </p:ext>
            </p:extLst>
          </p:nvPr>
        </p:nvGraphicFramePr>
        <p:xfrm>
          <a:off x="251519" y="3789040"/>
          <a:ext cx="8677773" cy="2743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677773"/>
              </a:tblGrid>
              <a:tr h="12718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乗り物</a:t>
                      </a:r>
                      <a:endParaRPr kumimoji="1" lang="en-US" altLang="ja-JP" sz="2400" b="1" dirty="0" smtClean="0"/>
                    </a:p>
                    <a:p>
                      <a:pPr algn="ctr"/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{abstract,</a:t>
                      </a: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ysClr val="windowText" lastClr="000000"/>
                          </a:solidFill>
                        </a:rPr>
                        <a:t>作成者</a:t>
                      </a: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=</a:t>
                      </a:r>
                      <a:r>
                        <a:rPr kumimoji="1" lang="ja-JP" altLang="en-US" sz="2400" dirty="0" smtClean="0">
                          <a:solidFill>
                            <a:sysClr val="windowText" lastClr="000000"/>
                          </a:solidFill>
                        </a:rPr>
                        <a:t>村上太一</a:t>
                      </a: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ysClr val="windowText" lastClr="000000"/>
                          </a:solidFill>
                        </a:rPr>
                        <a:t>作成日</a:t>
                      </a:r>
                      <a:r>
                        <a:rPr kumimoji="1"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=2013/5/8,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solidFill>
                            <a:sysClr val="windowText" lastClr="000000"/>
                          </a:solidFill>
                        </a:rPr>
                        <a:t>ステータス＝分析</a:t>
                      </a:r>
                      <a:r>
                        <a:rPr lang="en-US" altLang="ja-JP" sz="2400" dirty="0" smtClean="0">
                          <a:solidFill>
                            <a:sysClr val="windowText" lastClr="000000"/>
                          </a:solidFill>
                        </a:rPr>
                        <a:t>}</a:t>
                      </a:r>
                      <a:endParaRPr kumimoji="1" lang="ja-JP" altLang="en-US" sz="2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122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派生</a:t>
            </a:r>
            <a:r>
              <a:rPr lang="ja-JP" altLang="en-US" sz="3200" dirty="0" smtClean="0"/>
              <a:t>属性</a:t>
            </a:r>
            <a:r>
              <a:rPr lang="en-US" altLang="ja-JP" sz="3200" dirty="0" smtClean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/>
              <a:t>)</a:t>
            </a:r>
            <a:endParaRPr kumimoji="1" lang="ja-JP" altLang="en-US" sz="3600" dirty="0"/>
          </a:p>
        </p:txBody>
      </p:sp>
      <p:sp>
        <p:nvSpPr>
          <p:cNvPr id="11" name="テキスト プレースホルダ 6"/>
          <p:cNvSpPr txBox="1">
            <a:spLocks/>
          </p:cNvSpPr>
          <p:nvPr/>
        </p:nvSpPr>
        <p:spPr>
          <a:xfrm>
            <a:off x="251520" y="1412776"/>
            <a:ext cx="8677773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派生</a:t>
            </a:r>
            <a:r>
              <a:rPr lang="ja-JP" altLang="en-US" sz="2400" dirty="0"/>
              <a:t>属性は、他の属性などから</a:t>
            </a:r>
            <a:r>
              <a:rPr lang="ja-JP" altLang="en-US" sz="2400" b="1" dirty="0"/>
              <a:t>計算できる</a:t>
            </a:r>
            <a:r>
              <a:rPr lang="ja-JP" altLang="en-US" sz="2400" b="1" dirty="0" smtClean="0"/>
              <a:t>属性</a:t>
            </a:r>
            <a:r>
              <a:rPr lang="ja-JP" altLang="en-US" sz="2400" dirty="0" smtClean="0"/>
              <a:t>で</a:t>
            </a:r>
            <a:r>
              <a:rPr lang="ja-JP" altLang="en-US" sz="2400" dirty="0"/>
              <a:t>ある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例・・・「学校」クラスの「創立年数」は「開校年月日」と現在の日付から計算できるので、派生属性といえる</a:t>
            </a:r>
            <a:endParaRPr lang="ja-JP" altLang="en-US" sz="24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101525"/>
              </p:ext>
            </p:extLst>
          </p:nvPr>
        </p:nvGraphicFramePr>
        <p:xfrm>
          <a:off x="2555776" y="3789040"/>
          <a:ext cx="4032448" cy="233720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3244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ysClr val="windowText" lastClr="000000"/>
                          </a:solidFill>
                        </a:rPr>
                        <a:t>学校</a:t>
                      </a: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開校年月日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en-US" altLang="ja-JP" sz="2400" dirty="0" smtClean="0"/>
                        <a:t>/</a:t>
                      </a:r>
                      <a:r>
                        <a:rPr kumimoji="1" lang="ja-JP" altLang="en-US" sz="2400" dirty="0" smtClean="0"/>
                        <a:t>創立年数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7530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曲線コネクタ 4"/>
          <p:cNvCxnSpPr/>
          <p:nvPr/>
        </p:nvCxnSpPr>
        <p:spPr bwMode="auto">
          <a:xfrm rot="10800000" flipV="1">
            <a:off x="5724128" y="3429000"/>
            <a:ext cx="2592288" cy="1216726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テキスト ボックス 6"/>
          <p:cNvSpPr txBox="1"/>
          <p:nvPr/>
        </p:nvSpPr>
        <p:spPr>
          <a:xfrm>
            <a:off x="7540858" y="2979921"/>
            <a:ext cx="16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派生属性</a:t>
            </a:r>
            <a:endParaRPr lang="en-US" altLang="ja-JP" sz="24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990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</a:t>
            </a:r>
            <a:r>
              <a:rPr lang="ja-JP" altLang="en-US" sz="3200" dirty="0"/>
              <a:t>４</a:t>
            </a:r>
            <a:r>
              <a:rPr lang="ja-JP" altLang="en-US" sz="3200" dirty="0" smtClean="0"/>
              <a:t>　</a:t>
            </a:r>
            <a:r>
              <a:rPr lang="ja-JP" altLang="en-US" sz="3200" dirty="0"/>
              <a:t>クラスその２ </a:t>
            </a:r>
            <a:r>
              <a:rPr lang="ja-JP" altLang="en-US" sz="3200" dirty="0" smtClean="0"/>
              <a:t>∽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アドバンス）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派生関連</a:t>
            </a:r>
            <a:r>
              <a:rPr lang="en-US" altLang="ja-JP" sz="3200" dirty="0" smtClean="0"/>
              <a:t>(</a:t>
            </a:r>
            <a:r>
              <a:rPr lang="ja-JP" altLang="en-US" sz="3200" dirty="0"/>
              <a:t>∽アドバンス</a:t>
            </a:r>
            <a:r>
              <a:rPr lang="en-US" altLang="ja-JP" sz="3200" dirty="0"/>
              <a:t>)</a:t>
            </a:r>
            <a:endParaRPr kumimoji="1" lang="ja-JP" altLang="en-US" sz="3600" dirty="0"/>
          </a:p>
        </p:txBody>
      </p:sp>
      <p:sp>
        <p:nvSpPr>
          <p:cNvPr id="11" name="テキスト プレースホルダ 6"/>
          <p:cNvSpPr txBox="1">
            <a:spLocks/>
          </p:cNvSpPr>
          <p:nvPr/>
        </p:nvSpPr>
        <p:spPr>
          <a:xfrm>
            <a:off x="251520" y="1412776"/>
            <a:ext cx="8677773" cy="23762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派生関連は、派生属性と同様に、他の関連から</a:t>
            </a:r>
            <a:r>
              <a:rPr lang="ja-JP" altLang="en-US" sz="2400" b="1" dirty="0" smtClean="0"/>
              <a:t>たどることができる関連</a:t>
            </a:r>
            <a:r>
              <a:rPr lang="ja-JP" altLang="en-US" sz="2400" dirty="0" smtClean="0"/>
              <a:t>で</a:t>
            </a:r>
            <a:r>
              <a:rPr lang="ja-JP" altLang="en-US" sz="2400" dirty="0"/>
              <a:t>ある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r>
              <a:rPr lang="ja-JP" altLang="en-US" sz="2400" dirty="0" smtClean="0"/>
              <a:t>例・・・「祖父」クラスは「父」の関連を使うことで「</a:t>
            </a:r>
            <a:r>
              <a:rPr lang="ja-JP" altLang="en-US" sz="2400" dirty="0"/>
              <a:t>祖父</a:t>
            </a:r>
            <a:r>
              <a:rPr lang="ja-JP" altLang="en-US" sz="2400" dirty="0" smtClean="0"/>
              <a:t>」から見て「私」</a:t>
            </a:r>
            <a:r>
              <a:rPr lang="ja-JP" altLang="en-US" sz="2400" dirty="0"/>
              <a:t>は</a:t>
            </a:r>
            <a:r>
              <a:rPr lang="ja-JP" altLang="en-US" sz="2400" dirty="0" smtClean="0"/>
              <a:t>子供の子供であるといえる。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 二重の経路で、関連が引かれたので「孫である」は派生関連と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なる。</a:t>
            </a:r>
            <a:endParaRPr lang="ja-JP" altLang="en-US" sz="24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1214"/>
              </p:ext>
            </p:extLst>
          </p:nvPr>
        </p:nvGraphicFramePr>
        <p:xfrm>
          <a:off x="899592" y="4045570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祖父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1601"/>
              </p:ext>
            </p:extLst>
          </p:nvPr>
        </p:nvGraphicFramePr>
        <p:xfrm>
          <a:off x="3851920" y="4045570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父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89041"/>
              </p:ext>
            </p:extLst>
          </p:nvPr>
        </p:nvGraphicFramePr>
        <p:xfrm>
          <a:off x="6660232" y="4045570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私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直線矢印コネクタ 3"/>
          <p:cNvCxnSpPr>
            <a:stCxn id="8" idx="3"/>
            <a:endCxn id="9" idx="1"/>
          </p:cNvCxnSpPr>
          <p:nvPr/>
        </p:nvCxnSpPr>
        <p:spPr>
          <a:xfrm>
            <a:off x="2195736" y="4706218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8878" y="4189586"/>
            <a:ext cx="1471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</a:rPr>
              <a:t>子供である</a:t>
            </a:r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89198" y="4189586"/>
            <a:ext cx="1471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</a:rPr>
              <a:t>子供である</a:t>
            </a:r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cxnSp>
        <p:nvCxnSpPr>
          <p:cNvPr id="16" name="直線矢印コネクタ 15"/>
          <p:cNvCxnSpPr>
            <a:stCxn id="9" idx="3"/>
            <a:endCxn id="10" idx="1"/>
          </p:cNvCxnSpPr>
          <p:nvPr/>
        </p:nvCxnSpPr>
        <p:spPr>
          <a:xfrm>
            <a:off x="5148064" y="4706218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8" idx="2"/>
            <a:endCxn id="10" idx="2"/>
          </p:cNvCxnSpPr>
          <p:nvPr/>
        </p:nvCxnSpPr>
        <p:spPr>
          <a:xfrm rot="16200000" flipH="1">
            <a:off x="4427984" y="2486546"/>
            <a:ext cx="12700" cy="5760640"/>
          </a:xfrm>
          <a:prstGeom prst="bentConnector3">
            <a:avLst>
              <a:gd name="adj1" fmla="val 657209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373382" y="580526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ysClr val="windowText" lastClr="000000"/>
                </a:solidFill>
              </a:rPr>
              <a:t>/</a:t>
            </a:r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孫である</a:t>
            </a:r>
            <a:r>
              <a:rPr kumimoji="1" lang="en-US" altLang="ja-JP" sz="20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派生関連</a:t>
            </a:r>
            <a:r>
              <a:rPr kumimoji="1" lang="en-US" altLang="ja-JP" sz="2000" dirty="0" smtClean="0">
                <a:solidFill>
                  <a:sysClr val="windowText" lastClr="000000"/>
                </a:solidFill>
              </a:rPr>
              <a:t>)</a:t>
            </a:r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8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集約について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772816"/>
            <a:ext cx="8507288" cy="2260848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関連がある２つのクラス間に</a:t>
            </a:r>
            <a:r>
              <a:rPr lang="ja-JP" altLang="en-US" sz="2400" b="1" dirty="0" smtClean="0"/>
              <a:t>全体と部分の関係</a:t>
            </a:r>
            <a:r>
              <a:rPr lang="ja-JP" altLang="en-US" sz="2400" dirty="0" smtClean="0"/>
              <a:t>が成り立つときに使用する。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例　「企業　は　社員　を持っている　」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96192"/>
              </p:ext>
            </p:extLst>
          </p:nvPr>
        </p:nvGraphicFramePr>
        <p:xfrm>
          <a:off x="683568" y="4465186"/>
          <a:ext cx="237626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7626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企業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25346"/>
              </p:ext>
            </p:extLst>
          </p:nvPr>
        </p:nvGraphicFramePr>
        <p:xfrm>
          <a:off x="5724128" y="4465186"/>
          <a:ext cx="237626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7626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社員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>
            <a:stCxn id="13" idx="3"/>
          </p:cNvCxnSpPr>
          <p:nvPr/>
        </p:nvCxnSpPr>
        <p:spPr>
          <a:xfrm>
            <a:off x="3635896" y="5157192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99592" y="58987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全体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84168" y="58987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部分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47864" y="45411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集約</a:t>
            </a:r>
            <a:endParaRPr kumimoji="1" lang="ja-JP" altLang="en-US" sz="2400" b="1" dirty="0"/>
          </a:p>
        </p:txBody>
      </p:sp>
      <p:sp>
        <p:nvSpPr>
          <p:cNvPr id="13" name="ひし形 12"/>
          <p:cNvSpPr/>
          <p:nvPr/>
        </p:nvSpPr>
        <p:spPr>
          <a:xfrm>
            <a:off x="3059832" y="4970785"/>
            <a:ext cx="576064" cy="37281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3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依存関係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204864"/>
            <a:ext cx="8507288" cy="3052936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２つのモデル要素間に存在する利用関係を表現する。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クラス間で使用する場合は以下の</a:t>
            </a:r>
            <a:r>
              <a:rPr lang="ja-JP" altLang="en-US" sz="2400" dirty="0"/>
              <a:t>３</a:t>
            </a:r>
            <a:r>
              <a:rPr lang="ja-JP" altLang="en-US" sz="2400" dirty="0" smtClean="0"/>
              <a:t>つである。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 smtClean="0"/>
              <a:t>引数で参照する場合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 smtClean="0"/>
              <a:t>ローカル変数で参照する場合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r>
              <a:rPr lang="ja-JP" altLang="en-US" sz="2400" dirty="0" smtClean="0"/>
              <a:t>グローバルに</a:t>
            </a:r>
            <a:r>
              <a:rPr lang="ja-JP" altLang="en-US" sz="2400" dirty="0"/>
              <a:t>参照する場合</a:t>
            </a:r>
            <a:endParaRPr lang="en-US" altLang="ja-JP" sz="2400" dirty="0" smtClean="0"/>
          </a:p>
          <a:p>
            <a:pPr marL="514350" indent="-514350">
              <a:buFont typeface="+mj-ea"/>
              <a:buAutoNum type="circleNumDbPlain"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95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依存関係について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700808"/>
            <a:ext cx="8507288" cy="182880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ja-JP" altLang="en-US" sz="2400" dirty="0" smtClean="0"/>
              <a:t>引数で参照する場合</a:t>
            </a:r>
            <a:endParaRPr lang="en-US" altLang="ja-JP" sz="2400" dirty="0" smtClean="0"/>
          </a:p>
          <a:p>
            <a:r>
              <a:rPr lang="ja-JP" altLang="en-US" sz="2400" dirty="0" smtClean="0"/>
              <a:t>クラスＡがその保持している操作の</a:t>
            </a:r>
            <a:r>
              <a:rPr lang="ja-JP" altLang="en-US" sz="2400" b="1" dirty="0" smtClean="0"/>
              <a:t>引数</a:t>
            </a:r>
            <a:r>
              <a:rPr lang="ja-JP" altLang="en-US" sz="2400" dirty="0" smtClean="0"/>
              <a:t>でクラスＢを受け取っている場合</a:t>
            </a:r>
            <a:endParaRPr lang="en-US" altLang="ja-JP" sz="2400" dirty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78868"/>
              </p:ext>
            </p:extLst>
          </p:nvPr>
        </p:nvGraphicFramePr>
        <p:xfrm>
          <a:off x="683568" y="3791141"/>
          <a:ext cx="2808312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0831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クラスＡ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+</a:t>
                      </a:r>
                      <a:r>
                        <a:rPr kumimoji="1" lang="ja-JP" altLang="en-US" b="1" dirty="0" smtClean="0"/>
                        <a:t>操作</a:t>
                      </a:r>
                      <a:r>
                        <a:rPr kumimoji="1" lang="en-US" altLang="ja-JP" b="1" dirty="0" smtClean="0"/>
                        <a:t>1</a:t>
                      </a:r>
                      <a:r>
                        <a:rPr kumimoji="1" lang="ja-JP" altLang="en-US" b="1" dirty="0" smtClean="0"/>
                        <a:t>（引数</a:t>
                      </a:r>
                      <a:r>
                        <a:rPr kumimoji="1" lang="en-US" altLang="ja-JP" b="1" dirty="0" smtClean="0"/>
                        <a:t>1</a:t>
                      </a:r>
                      <a:r>
                        <a:rPr kumimoji="1" lang="ja-JP" altLang="en-US" b="1" dirty="0" smtClean="0"/>
                        <a:t>：クラスＢ）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92528"/>
              </p:ext>
            </p:extLst>
          </p:nvPr>
        </p:nvGraphicFramePr>
        <p:xfrm>
          <a:off x="5724128" y="3789040"/>
          <a:ext cx="2880320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8032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クラスＢ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>
            <a:stCxn id="4" idx="3"/>
            <a:endCxn id="5" idx="1"/>
          </p:cNvCxnSpPr>
          <p:nvPr/>
        </p:nvCxnSpPr>
        <p:spPr>
          <a:xfrm flipV="1">
            <a:off x="3491880" y="4449688"/>
            <a:ext cx="2232248" cy="2101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3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依存関係について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2352" y="1844824"/>
            <a:ext cx="8507288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②ローカル変数で参照する場合</a:t>
            </a:r>
            <a:endParaRPr lang="en-US" altLang="ja-JP" sz="2400" dirty="0" smtClean="0"/>
          </a:p>
          <a:p>
            <a:r>
              <a:rPr lang="ja-JP" altLang="en-US" sz="2400" dirty="0" smtClean="0"/>
              <a:t>クラスＡがその保持している操作の中でクラスＢを</a:t>
            </a:r>
            <a:r>
              <a:rPr lang="ja-JP" altLang="en-US" sz="2400" b="1" dirty="0" smtClean="0"/>
              <a:t>ローカル変数</a:t>
            </a:r>
            <a:r>
              <a:rPr lang="ja-JP" altLang="en-US" sz="2400" dirty="0" smtClean="0"/>
              <a:t>として使用した場合</a:t>
            </a:r>
            <a:endParaRPr lang="en-US" altLang="ja-JP" sz="2400" dirty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324211"/>
              </p:ext>
            </p:extLst>
          </p:nvPr>
        </p:nvGraphicFramePr>
        <p:xfrm>
          <a:off x="611560" y="3475856"/>
          <a:ext cx="2808312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0831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クラスＡ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+</a:t>
                      </a:r>
                      <a:r>
                        <a:rPr kumimoji="1" lang="ja-JP" altLang="en-US" b="1" dirty="0" smtClean="0"/>
                        <a:t>操作</a:t>
                      </a:r>
                      <a:r>
                        <a:rPr kumimoji="1" lang="en-US" altLang="ja-JP" b="1" dirty="0" smtClean="0"/>
                        <a:t>1</a:t>
                      </a:r>
                      <a:r>
                        <a:rPr kumimoji="1" lang="ja-JP" altLang="en-US" b="1" dirty="0" smtClean="0"/>
                        <a:t>（）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63080"/>
              </p:ext>
            </p:extLst>
          </p:nvPr>
        </p:nvGraphicFramePr>
        <p:xfrm>
          <a:off x="5652120" y="3473755"/>
          <a:ext cx="2880320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8032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クラスＢ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>
            <a:stCxn id="4" idx="3"/>
            <a:endCxn id="5" idx="1"/>
          </p:cNvCxnSpPr>
          <p:nvPr/>
        </p:nvCxnSpPr>
        <p:spPr>
          <a:xfrm flipV="1">
            <a:off x="3419872" y="4134403"/>
            <a:ext cx="2232248" cy="2101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043608" y="5157192"/>
            <a:ext cx="756084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操作</a:t>
            </a:r>
            <a:r>
              <a:rPr kumimoji="1" lang="en-US" altLang="ja-JP" b="1" dirty="0" smtClean="0"/>
              <a:t>1</a:t>
            </a:r>
            <a:r>
              <a:rPr kumimoji="1" lang="ja-JP" altLang="en-US" b="1" dirty="0" smtClean="0"/>
              <a:t>（）｛</a:t>
            </a:r>
            <a:endParaRPr kumimoji="1" lang="en-US" altLang="ja-JP" b="1" dirty="0" smtClean="0"/>
          </a:p>
          <a:p>
            <a:r>
              <a:rPr lang="en-US" altLang="ja-JP" b="1" dirty="0"/>
              <a:t>	</a:t>
            </a:r>
            <a:r>
              <a:rPr lang="ja-JP" altLang="en-US" b="1" dirty="0" smtClean="0"/>
              <a:t>クラスＢ　オブジェクト；</a:t>
            </a:r>
            <a:r>
              <a:rPr lang="en-US" altLang="ja-JP" b="1" dirty="0" smtClean="0"/>
              <a:t>//</a:t>
            </a:r>
            <a:r>
              <a:rPr lang="ja-JP" altLang="en-US" b="1" dirty="0" smtClean="0"/>
              <a:t>クラスＢのオブジェクトの作成</a:t>
            </a:r>
            <a:endParaRPr lang="en-US" altLang="ja-JP" b="1" dirty="0" smtClean="0"/>
          </a:p>
          <a:p>
            <a:r>
              <a:rPr kumimoji="1" lang="en-US" altLang="ja-JP" b="1" dirty="0"/>
              <a:t>	</a:t>
            </a:r>
            <a:r>
              <a:rPr kumimoji="1" lang="ja-JP" altLang="en-US" b="1" dirty="0" smtClean="0"/>
              <a:t>オブジェクト</a:t>
            </a:r>
            <a:r>
              <a:rPr kumimoji="1" lang="en-US" altLang="ja-JP" b="1" dirty="0" smtClean="0"/>
              <a:t>1.</a:t>
            </a:r>
            <a:r>
              <a:rPr kumimoji="1" lang="ja-JP" altLang="en-US" b="1" dirty="0" smtClean="0"/>
              <a:t>操作</a:t>
            </a:r>
            <a:r>
              <a:rPr kumimoji="1" lang="en-US" altLang="ja-JP" b="1" dirty="0" smtClean="0"/>
              <a:t>2</a:t>
            </a:r>
            <a:r>
              <a:rPr lang="ja-JP" altLang="en-US" b="1" dirty="0" smtClean="0"/>
              <a:t>；</a:t>
            </a:r>
            <a:r>
              <a:rPr lang="en-US" altLang="ja-JP" b="1" dirty="0" smtClean="0"/>
              <a:t>//</a:t>
            </a:r>
            <a:r>
              <a:rPr lang="ja-JP" altLang="en-US" b="1" dirty="0" smtClean="0"/>
              <a:t>オブジェクト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（クラスＢ）の操作</a:t>
            </a:r>
            <a:r>
              <a:rPr lang="en-US" altLang="ja-JP" b="1" dirty="0" smtClean="0"/>
              <a:t>2</a:t>
            </a:r>
            <a:r>
              <a:rPr lang="ja-JP" altLang="en-US" b="1" dirty="0" smtClean="0"/>
              <a:t>の呼び出し</a:t>
            </a:r>
            <a:endParaRPr lang="en-US" altLang="ja-JP" b="1" dirty="0" smtClean="0"/>
          </a:p>
          <a:p>
            <a:r>
              <a:rPr lang="en-US" altLang="ja-JP" b="1" dirty="0"/>
              <a:t>	</a:t>
            </a:r>
            <a:r>
              <a:rPr lang="en-US" altLang="ja-JP" b="1" dirty="0" smtClean="0"/>
              <a:t>	</a:t>
            </a:r>
            <a:r>
              <a:rPr lang="ja-JP" altLang="en-US" b="1" dirty="0" smtClean="0"/>
              <a:t>・</a:t>
            </a:r>
            <a:endParaRPr lang="en-US" altLang="ja-JP" b="1" dirty="0" smtClean="0"/>
          </a:p>
          <a:p>
            <a:r>
              <a:rPr kumimoji="1" lang="ja-JP" altLang="en-US" b="1" dirty="0"/>
              <a:t>｝</a:t>
            </a:r>
          </a:p>
        </p:txBody>
      </p:sp>
    </p:spTree>
    <p:extLst>
      <p:ext uri="{BB962C8B-B14F-4D97-AF65-F5344CB8AC3E}">
        <p14:creationId xmlns:p14="http://schemas.microsoft.com/office/powerpoint/2010/main" val="372344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依存関係について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2352" y="1700808"/>
            <a:ext cx="8507288" cy="154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③グローバル</a:t>
            </a:r>
            <a:r>
              <a:rPr lang="ja-JP" altLang="en-US" sz="2400" dirty="0"/>
              <a:t>に</a:t>
            </a:r>
            <a:r>
              <a:rPr lang="ja-JP" altLang="en-US" sz="2400" dirty="0" smtClean="0"/>
              <a:t>参照する場合</a:t>
            </a:r>
            <a:endParaRPr lang="en-US" altLang="ja-JP" sz="2400" dirty="0" smtClean="0"/>
          </a:p>
          <a:p>
            <a:r>
              <a:rPr lang="ja-JP" altLang="en-US" sz="2400" dirty="0" smtClean="0"/>
              <a:t>クラスＢがモデル全体等から見えるように宣言され、クラスＡがクラスＢを参照している場合</a:t>
            </a:r>
            <a:endParaRPr lang="en-US" altLang="ja-JP" sz="2400" dirty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488838"/>
              </p:ext>
            </p:extLst>
          </p:nvPr>
        </p:nvGraphicFramePr>
        <p:xfrm>
          <a:off x="611560" y="3475856"/>
          <a:ext cx="2808312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0831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クラスＡ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+</a:t>
                      </a:r>
                      <a:r>
                        <a:rPr kumimoji="1" lang="ja-JP" altLang="en-US" b="1" dirty="0" smtClean="0"/>
                        <a:t>操作</a:t>
                      </a:r>
                      <a:r>
                        <a:rPr kumimoji="1" lang="en-US" altLang="ja-JP" b="1" dirty="0" smtClean="0"/>
                        <a:t>1</a:t>
                      </a:r>
                      <a:r>
                        <a:rPr kumimoji="1" lang="ja-JP" altLang="en-US" b="1" dirty="0" smtClean="0"/>
                        <a:t>（）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30409"/>
              </p:ext>
            </p:extLst>
          </p:nvPr>
        </p:nvGraphicFramePr>
        <p:xfrm>
          <a:off x="5652120" y="3473755"/>
          <a:ext cx="2880320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8032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クラスＢ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 smtClean="0"/>
                        <a:t>+</a:t>
                      </a:r>
                      <a:r>
                        <a:rPr kumimoji="1" lang="ja-JP" altLang="en-US" b="1" dirty="0" smtClean="0"/>
                        <a:t>操作</a:t>
                      </a:r>
                      <a:r>
                        <a:rPr kumimoji="1" lang="en-US" altLang="ja-JP" b="1" dirty="0" smtClean="0"/>
                        <a:t>2</a:t>
                      </a:r>
                      <a:r>
                        <a:rPr kumimoji="1" lang="ja-JP" altLang="en-US" b="1" dirty="0" smtClean="0"/>
                        <a:t>（）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コネクタ 5"/>
          <p:cNvCxnSpPr>
            <a:stCxn id="4" idx="3"/>
            <a:endCxn id="5" idx="1"/>
          </p:cNvCxnSpPr>
          <p:nvPr/>
        </p:nvCxnSpPr>
        <p:spPr>
          <a:xfrm flipV="1">
            <a:off x="3419872" y="4134403"/>
            <a:ext cx="2232248" cy="2101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11560" y="5157192"/>
            <a:ext cx="799288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操作</a:t>
            </a:r>
            <a:r>
              <a:rPr kumimoji="1" lang="en-US" altLang="ja-JP" b="1" dirty="0" smtClean="0"/>
              <a:t>1</a:t>
            </a:r>
            <a:r>
              <a:rPr kumimoji="1" lang="ja-JP" altLang="en-US" b="1" dirty="0" smtClean="0"/>
              <a:t>（）｛</a:t>
            </a:r>
            <a:endParaRPr kumimoji="1" lang="en-US" altLang="ja-JP" b="1" dirty="0" smtClean="0"/>
          </a:p>
          <a:p>
            <a:r>
              <a:rPr lang="en-US" altLang="ja-JP" b="1" dirty="0"/>
              <a:t>	</a:t>
            </a:r>
            <a:r>
              <a:rPr kumimoji="1" lang="ja-JP" altLang="en-US" b="1" dirty="0" smtClean="0"/>
              <a:t>オブジェクト</a:t>
            </a:r>
            <a:r>
              <a:rPr kumimoji="1" lang="en-US" altLang="ja-JP" b="1" dirty="0" smtClean="0"/>
              <a:t>1.</a:t>
            </a:r>
            <a:r>
              <a:rPr kumimoji="1" lang="ja-JP" altLang="en-US" b="1" dirty="0" smtClean="0"/>
              <a:t>操作</a:t>
            </a:r>
            <a:r>
              <a:rPr kumimoji="1" lang="en-US" altLang="ja-JP" b="1" dirty="0" smtClean="0"/>
              <a:t>2</a:t>
            </a:r>
            <a:r>
              <a:rPr kumimoji="1" lang="ja-JP" altLang="en-US" b="1" dirty="0" smtClean="0"/>
              <a:t>（）</a:t>
            </a:r>
            <a:r>
              <a:rPr lang="ja-JP" altLang="en-US" b="1" dirty="0" smtClean="0"/>
              <a:t>；</a:t>
            </a:r>
            <a:r>
              <a:rPr lang="en-US" altLang="ja-JP" b="1" dirty="0" smtClean="0"/>
              <a:t>//</a:t>
            </a:r>
            <a:r>
              <a:rPr lang="ja-JP" altLang="en-US" b="1" dirty="0" smtClean="0"/>
              <a:t>オブジェクト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（クラスＢ）の操作</a:t>
            </a:r>
            <a:r>
              <a:rPr lang="en-US" altLang="ja-JP" b="1" dirty="0" smtClean="0"/>
              <a:t>2</a:t>
            </a:r>
            <a:r>
              <a:rPr lang="ja-JP" altLang="en-US" b="1" dirty="0" smtClean="0"/>
              <a:t>の呼び出し</a:t>
            </a:r>
            <a:endParaRPr lang="en-US" altLang="ja-JP" b="1" dirty="0" smtClean="0"/>
          </a:p>
          <a:p>
            <a:r>
              <a:rPr lang="en-US" altLang="ja-JP" b="1" dirty="0"/>
              <a:t>	</a:t>
            </a:r>
            <a:r>
              <a:rPr lang="en-US" altLang="ja-JP" b="1" dirty="0" smtClean="0"/>
              <a:t>	</a:t>
            </a:r>
            <a:r>
              <a:rPr lang="ja-JP" altLang="en-US" b="1" dirty="0" smtClean="0"/>
              <a:t>・</a:t>
            </a:r>
            <a:endParaRPr lang="en-US" altLang="ja-JP" b="1" dirty="0" smtClean="0"/>
          </a:p>
          <a:p>
            <a:r>
              <a:rPr lang="en-US" altLang="ja-JP" b="1" dirty="0"/>
              <a:t>	</a:t>
            </a:r>
            <a:r>
              <a:rPr lang="en-US" altLang="ja-JP" b="1" dirty="0" smtClean="0"/>
              <a:t>	</a:t>
            </a:r>
            <a:r>
              <a:rPr lang="ja-JP" altLang="en-US" b="1" dirty="0" smtClean="0"/>
              <a:t>・</a:t>
            </a:r>
            <a:endParaRPr lang="en-US" altLang="ja-JP" b="1" dirty="0" smtClean="0"/>
          </a:p>
          <a:p>
            <a:r>
              <a:rPr kumimoji="1" lang="ja-JP" altLang="en-US" b="1" dirty="0"/>
              <a:t>｝</a:t>
            </a:r>
          </a:p>
        </p:txBody>
      </p:sp>
    </p:spTree>
    <p:extLst>
      <p:ext uri="{BB962C8B-B14F-4D97-AF65-F5344CB8AC3E}">
        <p14:creationId xmlns:p14="http://schemas.microsoft.com/office/powerpoint/2010/main" val="28973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汎化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916832"/>
            <a:ext cx="8507288" cy="2952328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一般的な要素（スーパークラス）と特定化された要素（サブクラス）を表現する。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サブクラスはスーパークラスの性質をすべて受け継ぎ、さらに独自の性質を持つ。</a:t>
            </a:r>
            <a:endParaRPr lang="en-US" altLang="ja-JP" sz="2400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68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３－３　クラス図の関係その２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汎化について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065364"/>
              </p:ext>
            </p:extLst>
          </p:nvPr>
        </p:nvGraphicFramePr>
        <p:xfrm>
          <a:off x="1835696" y="1844824"/>
          <a:ext cx="1728192" cy="10972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28192"/>
              </a:tblGrid>
              <a:tr h="249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i="0" dirty="0" smtClean="0"/>
                        <a:t>スーパークラス</a:t>
                      </a:r>
                      <a:endParaRPr kumimoji="1" lang="ja-JP" altLang="en-US" sz="1800" b="1" i="0" dirty="0"/>
                    </a:p>
                  </a:txBody>
                  <a:tcPr/>
                </a:tc>
              </a:tr>
              <a:tr h="1908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3545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63490"/>
              </p:ext>
            </p:extLst>
          </p:nvPr>
        </p:nvGraphicFramePr>
        <p:xfrm>
          <a:off x="395536" y="4125796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サブ</a:t>
                      </a:r>
                      <a:r>
                        <a:rPr kumimoji="1" lang="en-US" altLang="ja-JP" sz="1800" b="1" dirty="0" smtClean="0"/>
                        <a:t>1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67737"/>
              </p:ext>
            </p:extLst>
          </p:nvPr>
        </p:nvGraphicFramePr>
        <p:xfrm>
          <a:off x="2483768" y="4125796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サブ</a:t>
                      </a:r>
                      <a:r>
                        <a:rPr kumimoji="1" lang="en-US" altLang="ja-JP" sz="1800" b="1" dirty="0" smtClean="0"/>
                        <a:t>2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二等辺三角形 6"/>
          <p:cNvSpPr/>
          <p:nvPr/>
        </p:nvSpPr>
        <p:spPr>
          <a:xfrm>
            <a:off x="2555776" y="3068960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1043608" y="3645024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6" idx="0"/>
          </p:cNvCxnSpPr>
          <p:nvPr/>
        </p:nvCxnSpPr>
        <p:spPr>
          <a:xfrm flipV="1">
            <a:off x="3131840" y="3626722"/>
            <a:ext cx="0" cy="499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43608" y="3645024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endCxn id="7" idx="3"/>
          </p:cNvCxnSpPr>
          <p:nvPr/>
        </p:nvCxnSpPr>
        <p:spPr>
          <a:xfrm flipV="1">
            <a:off x="2699792" y="3356992"/>
            <a:ext cx="0" cy="269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283968" y="3645024"/>
            <a:ext cx="0" cy="480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タイトル 1"/>
          <p:cNvSpPr txBox="1">
            <a:spLocks/>
          </p:cNvSpPr>
          <p:nvPr/>
        </p:nvSpPr>
        <p:spPr>
          <a:xfrm>
            <a:off x="3995936" y="4293096"/>
            <a:ext cx="1062118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+mn-ea"/>
                <a:ea typeface="+mn-ea"/>
              </a:rPr>
              <a:t>・・・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251520" y="5661248"/>
            <a:ext cx="43924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+mn-ea"/>
                <a:ea typeface="+mn-ea"/>
              </a:rPr>
              <a:t>シェアード・ターゲット・スタイル</a:t>
            </a:r>
            <a:endParaRPr lang="ja-JP" altLang="en-US" sz="1800" b="1" dirty="0">
              <a:latin typeface="+mn-ea"/>
              <a:ea typeface="+mn-ea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275030"/>
              </p:ext>
            </p:extLst>
          </p:nvPr>
        </p:nvGraphicFramePr>
        <p:xfrm>
          <a:off x="5849826" y="1838430"/>
          <a:ext cx="1728192" cy="10972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28192"/>
              </a:tblGrid>
              <a:tr h="249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i="0" dirty="0" smtClean="0"/>
                        <a:t>スーパークラス</a:t>
                      </a:r>
                      <a:endParaRPr kumimoji="1" lang="ja-JP" altLang="en-US" sz="1800" b="1" i="0" dirty="0"/>
                    </a:p>
                  </a:txBody>
                  <a:tcPr/>
                </a:tc>
              </a:tr>
              <a:tr h="1908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3545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657595"/>
              </p:ext>
            </p:extLst>
          </p:nvPr>
        </p:nvGraphicFramePr>
        <p:xfrm>
          <a:off x="5057738" y="4123928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サブ</a:t>
                      </a:r>
                      <a:r>
                        <a:rPr kumimoji="1" lang="en-US" altLang="ja-JP" sz="1800" b="1" dirty="0" smtClean="0"/>
                        <a:t>1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08043"/>
              </p:ext>
            </p:extLst>
          </p:nvPr>
        </p:nvGraphicFramePr>
        <p:xfrm>
          <a:off x="6497898" y="4119402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サブ</a:t>
                      </a:r>
                      <a:r>
                        <a:rPr kumimoji="1" lang="en-US" altLang="ja-JP" sz="1800" b="1" dirty="0" smtClean="0"/>
                        <a:t>2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二等辺三角形 24"/>
          <p:cNvSpPr/>
          <p:nvPr/>
        </p:nvSpPr>
        <p:spPr>
          <a:xfrm>
            <a:off x="5921834" y="3028373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>
            <a:stCxn id="23" idx="0"/>
            <a:endCxn id="25" idx="3"/>
          </p:cNvCxnSpPr>
          <p:nvPr/>
        </p:nvCxnSpPr>
        <p:spPr>
          <a:xfrm flipV="1">
            <a:off x="5705810" y="3316405"/>
            <a:ext cx="360040" cy="8075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タイトル 1"/>
          <p:cNvSpPr txBox="1">
            <a:spLocks/>
          </p:cNvSpPr>
          <p:nvPr/>
        </p:nvSpPr>
        <p:spPr>
          <a:xfrm>
            <a:off x="7902370" y="4502726"/>
            <a:ext cx="1062118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+mn-ea"/>
                <a:ea typeface="+mn-ea"/>
              </a:rPr>
              <a:t>・・・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34" name="二等辺三角形 33"/>
          <p:cNvSpPr/>
          <p:nvPr/>
        </p:nvSpPr>
        <p:spPr>
          <a:xfrm>
            <a:off x="6646082" y="2985404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>
            <a:stCxn id="24" idx="0"/>
            <a:endCxn id="34" idx="3"/>
          </p:cNvCxnSpPr>
          <p:nvPr/>
        </p:nvCxnSpPr>
        <p:spPr>
          <a:xfrm flipH="1" flipV="1">
            <a:off x="6790098" y="3273436"/>
            <a:ext cx="355872" cy="845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二等辺三角形 36"/>
          <p:cNvSpPr/>
          <p:nvPr/>
        </p:nvSpPr>
        <p:spPr>
          <a:xfrm>
            <a:off x="7296402" y="2985404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>
            <a:endCxn id="37" idx="3"/>
          </p:cNvCxnSpPr>
          <p:nvPr/>
        </p:nvCxnSpPr>
        <p:spPr>
          <a:xfrm flipH="1" flipV="1">
            <a:off x="7440418" y="3273436"/>
            <a:ext cx="731982" cy="845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タイトル 1"/>
          <p:cNvSpPr txBox="1">
            <a:spLocks/>
          </p:cNvSpPr>
          <p:nvPr/>
        </p:nvSpPr>
        <p:spPr>
          <a:xfrm>
            <a:off x="4283968" y="5661248"/>
            <a:ext cx="43924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>
                <a:latin typeface="+mn-ea"/>
                <a:ea typeface="+mn-ea"/>
              </a:rPr>
              <a:t>セパレート</a:t>
            </a:r>
            <a:r>
              <a:rPr lang="ja-JP" altLang="en-US" sz="1800" b="1" smtClean="0">
                <a:latin typeface="+mn-ea"/>
                <a:ea typeface="+mn-ea"/>
              </a:rPr>
              <a:t>・</a:t>
            </a:r>
            <a:r>
              <a:rPr lang="ja-JP" altLang="en-US" sz="1800" b="1" dirty="0" smtClean="0">
                <a:latin typeface="+mn-ea"/>
                <a:ea typeface="+mn-ea"/>
              </a:rPr>
              <a:t>ターゲット・スタイル</a:t>
            </a:r>
            <a:endParaRPr lang="ja-JP" altLang="en-US" sz="1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178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7208" cy="1224136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３－３　クラス図の関係その２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汎化</a:t>
            </a:r>
            <a:r>
              <a:rPr lang="ja-JP" altLang="en-US" sz="3200" dirty="0" smtClean="0"/>
              <a:t>について</a:t>
            </a:r>
            <a:endParaRPr kumimoji="1" lang="ja-JP" altLang="en-US" sz="3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42855"/>
              </p:ext>
            </p:extLst>
          </p:nvPr>
        </p:nvGraphicFramePr>
        <p:xfrm>
          <a:off x="3491880" y="1412776"/>
          <a:ext cx="1296144" cy="1188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249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乗り物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1908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3545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75659"/>
              </p:ext>
            </p:extLst>
          </p:nvPr>
        </p:nvGraphicFramePr>
        <p:xfrm>
          <a:off x="1763688" y="3645024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車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480609"/>
              </p:ext>
            </p:extLst>
          </p:nvPr>
        </p:nvGraphicFramePr>
        <p:xfrm>
          <a:off x="5148064" y="3645024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飛行機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999852"/>
              </p:ext>
            </p:extLst>
          </p:nvPr>
        </p:nvGraphicFramePr>
        <p:xfrm>
          <a:off x="1043608" y="5481228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乗用車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112146"/>
              </p:ext>
            </p:extLst>
          </p:nvPr>
        </p:nvGraphicFramePr>
        <p:xfrm>
          <a:off x="2624015" y="5481228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バス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二等辺三角形 11"/>
          <p:cNvSpPr/>
          <p:nvPr/>
        </p:nvSpPr>
        <p:spPr>
          <a:xfrm>
            <a:off x="3995936" y="2636912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2483768" y="321297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5796136" y="321297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2483768" y="3212976"/>
            <a:ext cx="331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1668582" y="5276735"/>
            <a:ext cx="158417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2460670" y="5138863"/>
            <a:ext cx="0" cy="137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1691680" y="5276736"/>
            <a:ext cx="0" cy="204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12" idx="3"/>
          </p:cNvCxnSpPr>
          <p:nvPr/>
        </p:nvCxnSpPr>
        <p:spPr>
          <a:xfrm flipV="1">
            <a:off x="4139952" y="2924944"/>
            <a:ext cx="0" cy="269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3203848" y="5276736"/>
            <a:ext cx="0" cy="204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二等辺三角形 69"/>
          <p:cNvSpPr/>
          <p:nvPr/>
        </p:nvSpPr>
        <p:spPr>
          <a:xfrm>
            <a:off x="2316654" y="4988703"/>
            <a:ext cx="288032" cy="16848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1" name="表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952561"/>
              </p:ext>
            </p:extLst>
          </p:nvPr>
        </p:nvGraphicFramePr>
        <p:xfrm>
          <a:off x="4359745" y="5481229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旅客機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2" name="表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39191"/>
              </p:ext>
            </p:extLst>
          </p:nvPr>
        </p:nvGraphicFramePr>
        <p:xfrm>
          <a:off x="5940152" y="5481229"/>
          <a:ext cx="1296144" cy="13212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614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/>
                        <a:t>ヘリ</a:t>
                      </a:r>
                      <a:endParaRPr kumimoji="1" lang="ja-JP" altLang="en-US" sz="24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3" name="直線コネクタ 72"/>
          <p:cNvCxnSpPr/>
          <p:nvPr/>
        </p:nvCxnSpPr>
        <p:spPr>
          <a:xfrm flipV="1">
            <a:off x="4984719" y="5276736"/>
            <a:ext cx="158417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V="1">
            <a:off x="5776807" y="5138864"/>
            <a:ext cx="0" cy="137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5007817" y="5276737"/>
            <a:ext cx="0" cy="204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V="1">
            <a:off x="6519985" y="5276737"/>
            <a:ext cx="0" cy="204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二等辺三角形 76"/>
          <p:cNvSpPr/>
          <p:nvPr/>
        </p:nvSpPr>
        <p:spPr>
          <a:xfrm>
            <a:off x="5632791" y="4988704"/>
            <a:ext cx="288032" cy="16848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AutoShape 105"/>
          <p:cNvSpPr>
            <a:spLocks/>
          </p:cNvSpPr>
          <p:nvPr/>
        </p:nvSpPr>
        <p:spPr bwMode="auto">
          <a:xfrm>
            <a:off x="5619663" y="1412776"/>
            <a:ext cx="2737370" cy="504056"/>
          </a:xfrm>
          <a:prstGeom prst="borderCallout1">
            <a:avLst>
              <a:gd name="adj1" fmla="val 26472"/>
              <a:gd name="adj2" fmla="val -4602"/>
              <a:gd name="adj3" fmla="val 42976"/>
              <a:gd name="adj4" fmla="val -28999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</a:rPr>
              <a:t>スーパークラス</a:t>
            </a:r>
          </a:p>
        </p:txBody>
      </p:sp>
      <p:sp>
        <p:nvSpPr>
          <p:cNvPr id="27" name="AutoShape 110"/>
          <p:cNvSpPr>
            <a:spLocks/>
          </p:cNvSpPr>
          <p:nvPr/>
        </p:nvSpPr>
        <p:spPr bwMode="auto">
          <a:xfrm>
            <a:off x="6300192" y="2421012"/>
            <a:ext cx="1655762" cy="431800"/>
          </a:xfrm>
          <a:prstGeom prst="borderCallout1">
            <a:avLst>
              <a:gd name="adj1" fmla="val 51097"/>
              <a:gd name="adj2" fmla="val -2675"/>
              <a:gd name="adj3" fmla="val 173528"/>
              <a:gd name="adj4" fmla="val -43912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 sz="2400" b="1" dirty="0">
                <a:solidFill>
                  <a:srgbClr val="000000"/>
                </a:solidFill>
              </a:rPr>
              <a:t>汎化</a:t>
            </a:r>
          </a:p>
        </p:txBody>
      </p:sp>
    </p:spTree>
    <p:extLst>
      <p:ext uri="{BB962C8B-B14F-4D97-AF65-F5344CB8AC3E}">
        <p14:creationId xmlns:p14="http://schemas.microsoft.com/office/powerpoint/2010/main" val="117458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666</Words>
  <Application>Microsoft Office PowerPoint</Application>
  <PresentationFormat>画面に合わせる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クラス図（１）　後半</vt:lpstr>
      <vt:lpstr>３－３　クラス図の関係その２ 集約について</vt:lpstr>
      <vt:lpstr>３－３　クラス図の関係その２ 依存関係について</vt:lpstr>
      <vt:lpstr>３－３　クラス図の関係その２ 依存関係について</vt:lpstr>
      <vt:lpstr>３－３　クラス図の関係その２ 依存関係について</vt:lpstr>
      <vt:lpstr>３－３　クラス図の関係その２ 依存関係について</vt:lpstr>
      <vt:lpstr>３－３　クラス図の関係その２ 汎化について</vt:lpstr>
      <vt:lpstr>３－３　クラス図の関係その２ 汎化について</vt:lpstr>
      <vt:lpstr>３－３　クラス図の関係その２ 汎化について</vt:lpstr>
      <vt:lpstr>３－３　クラス図の関係その２ 抽象クラスについて</vt:lpstr>
      <vt:lpstr>３－４　クラスその２ ∽（アドバンス） クラス名(∽アドバンス)について</vt:lpstr>
      <vt:lpstr>３－４　クラスその２ ∽（アドバンス） クラス名(∽アドバンス)について</vt:lpstr>
      <vt:lpstr>３－４　クラスその２ ∽（アドバンス） 操作(∽アドバンス)について</vt:lpstr>
      <vt:lpstr>３－４　クラスその２ ∽（アドバンス） タグ付値、メタ属性(∽アドバンス)</vt:lpstr>
      <vt:lpstr>３－４　クラスその２ ∽（アドバンス） 派生属性(∽アドバンス)</vt:lpstr>
      <vt:lpstr>３－４　クラスその２ ∽（アドバンス） 派生関連(∽アドバンス)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３－３　クラス図の関係その２</dc:title>
  <dc:creator>suzaki</dc:creator>
  <cp:lastModifiedBy>suzaki</cp:lastModifiedBy>
  <cp:revision>33</cp:revision>
  <dcterms:created xsi:type="dcterms:W3CDTF">2013-05-01T05:35:41Z</dcterms:created>
  <dcterms:modified xsi:type="dcterms:W3CDTF">2013-05-13T03:57:29Z</dcterms:modified>
</cp:coreProperties>
</file>