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8" r:id="rId3"/>
    <p:sldId id="259" r:id="rId4"/>
    <p:sldId id="261" r:id="rId5"/>
    <p:sldId id="264" r:id="rId6"/>
    <p:sldId id="266" r:id="rId7"/>
    <p:sldId id="267" r:id="rId8"/>
    <p:sldId id="271" r:id="rId9"/>
    <p:sldId id="272" r:id="rId10"/>
    <p:sldId id="285" r:id="rId11"/>
    <p:sldId id="268" r:id="rId12"/>
    <p:sldId id="269" r:id="rId13"/>
    <p:sldId id="270" r:id="rId14"/>
    <p:sldId id="273" r:id="rId15"/>
    <p:sldId id="274" r:id="rId16"/>
    <p:sldId id="275" r:id="rId17"/>
    <p:sldId id="276" r:id="rId18"/>
    <p:sldId id="277" r:id="rId19"/>
    <p:sldId id="279" r:id="rId20"/>
    <p:sldId id="281" r:id="rId21"/>
    <p:sldId id="282" r:id="rId22"/>
    <p:sldId id="283" r:id="rId23"/>
    <p:sldId id="284" r:id="rId24"/>
    <p:sldId id="286" r:id="rId25"/>
  </p:sldIdLst>
  <p:sldSz cx="12192000" cy="6858000"/>
  <p:notesSz cx="674211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0" autoAdjust="0"/>
    <p:restoredTop sz="77419" autoAdjust="0"/>
  </p:normalViewPr>
  <p:slideViewPr>
    <p:cSldViewPr snapToGrid="0">
      <p:cViewPr varScale="1">
        <p:scale>
          <a:sx n="90" d="100"/>
          <a:sy n="90" d="100"/>
        </p:scale>
        <p:origin x="1332" y="84"/>
      </p:cViewPr>
      <p:guideLst/>
    </p:cSldViewPr>
  </p:slideViewPr>
  <p:outlineViewPr>
    <p:cViewPr>
      <p:scale>
        <a:sx n="33" d="100"/>
        <a:sy n="33" d="100"/>
      </p:scale>
      <p:origin x="0" y="-12000"/>
    </p:cViewPr>
  </p:outlineViewPr>
  <p:notesTextViewPr>
    <p:cViewPr>
      <p:scale>
        <a:sx n="1" d="1"/>
        <a:sy n="1" d="1"/>
      </p:scale>
      <p:origin x="0" y="0"/>
    </p:cViewPr>
  </p:notesTextViewPr>
  <p:notesViewPr>
    <p:cSldViewPr snapToGrid="0">
      <p:cViewPr varScale="1">
        <p:scale>
          <a:sx n="82" d="100"/>
          <a:sy n="82" d="100"/>
        </p:scale>
        <p:origin x="39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9526" y="0"/>
            <a:ext cx="2921000" cy="495300"/>
          </a:xfrm>
          <a:prstGeom prst="rect">
            <a:avLst/>
          </a:prstGeom>
        </p:spPr>
        <p:txBody>
          <a:bodyPr vert="horz" lIns="91440" tIns="45720" rIns="91440" bIns="45720" rtlCol="0"/>
          <a:lstStyle>
            <a:lvl1pPr algn="r">
              <a:defRPr sz="1200"/>
            </a:lvl1pPr>
          </a:lstStyle>
          <a:p>
            <a:fld id="{BDF0C457-D00A-4E90-8D61-9F119FA34297}" type="datetimeFigureOut">
              <a:rPr kumimoji="1" lang="ja-JP" altLang="en-US" smtClean="0"/>
              <a:t>2013/5/13</a:t>
            </a:fld>
            <a:endParaRPr kumimoji="1" lang="ja-JP" altLang="en-US"/>
          </a:p>
        </p:txBody>
      </p:sp>
      <p:sp>
        <p:nvSpPr>
          <p:cNvPr id="4" name="フッター プレースホルダー 3"/>
          <p:cNvSpPr>
            <a:spLocks noGrp="1"/>
          </p:cNvSpPr>
          <p:nvPr>
            <p:ph type="ftr" sz="quarter" idx="2"/>
          </p:nvPr>
        </p:nvSpPr>
        <p:spPr>
          <a:xfrm>
            <a:off x="0" y="9377363"/>
            <a:ext cx="2921000"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9526" y="9377363"/>
            <a:ext cx="2921000" cy="495300"/>
          </a:xfrm>
          <a:prstGeom prst="rect">
            <a:avLst/>
          </a:prstGeom>
        </p:spPr>
        <p:txBody>
          <a:bodyPr vert="horz" lIns="91440" tIns="45720" rIns="91440" bIns="45720" rtlCol="0" anchor="b"/>
          <a:lstStyle>
            <a:lvl1pPr algn="r">
              <a:defRPr sz="1200"/>
            </a:lvl1pPr>
          </a:lstStyle>
          <a:p>
            <a:fld id="{248042FE-C2EB-4AA3-9908-768B7DB119E2}" type="slidenum">
              <a:rPr kumimoji="1" lang="ja-JP" altLang="en-US" smtClean="0"/>
              <a:t>‹#›</a:t>
            </a:fld>
            <a:endParaRPr kumimoji="1" lang="ja-JP" altLang="en-US"/>
          </a:p>
        </p:txBody>
      </p:sp>
    </p:spTree>
    <p:extLst>
      <p:ext uri="{BB962C8B-B14F-4D97-AF65-F5344CB8AC3E}">
        <p14:creationId xmlns:p14="http://schemas.microsoft.com/office/powerpoint/2010/main" val="231962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21582" cy="49534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8971" y="2"/>
            <a:ext cx="2921582" cy="495348"/>
          </a:xfrm>
          <a:prstGeom prst="rect">
            <a:avLst/>
          </a:prstGeom>
        </p:spPr>
        <p:txBody>
          <a:bodyPr vert="horz" lIns="91440" tIns="45720" rIns="91440" bIns="45720" rtlCol="0"/>
          <a:lstStyle>
            <a:lvl1pPr algn="r">
              <a:defRPr sz="1200"/>
            </a:lvl1pPr>
          </a:lstStyle>
          <a:p>
            <a:fld id="{AF56369A-3D50-4AF7-A631-64C32B16BC7D}" type="datetimeFigureOut">
              <a:rPr kumimoji="1" lang="ja-JP" altLang="en-US" smtClean="0"/>
              <a:t>2013/5/13</a:t>
            </a:fld>
            <a:endParaRPr kumimoji="1" lang="ja-JP" altLang="en-US"/>
          </a:p>
        </p:txBody>
      </p:sp>
      <p:sp>
        <p:nvSpPr>
          <p:cNvPr id="4" name="スライド イメージ プレースホルダー 3"/>
          <p:cNvSpPr>
            <a:spLocks noGrp="1" noRot="1" noChangeAspect="1"/>
          </p:cNvSpPr>
          <p:nvPr>
            <p:ph type="sldImg" idx="2"/>
          </p:nvPr>
        </p:nvSpPr>
        <p:spPr>
          <a:xfrm>
            <a:off x="411163" y="1235075"/>
            <a:ext cx="591978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212" y="4751223"/>
            <a:ext cx="5393690" cy="38873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9"/>
            <a:ext cx="2921582" cy="49534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8971" y="9377319"/>
            <a:ext cx="2921582" cy="495347"/>
          </a:xfrm>
          <a:prstGeom prst="rect">
            <a:avLst/>
          </a:prstGeom>
        </p:spPr>
        <p:txBody>
          <a:bodyPr vert="horz" lIns="91440" tIns="45720" rIns="91440" bIns="45720" rtlCol="0" anchor="b"/>
          <a:lstStyle>
            <a:lvl1pPr algn="r">
              <a:defRPr sz="1200"/>
            </a:lvl1pPr>
          </a:lstStyle>
          <a:p>
            <a:fld id="{B2A3BCEE-121C-4A3A-88C3-2C7C5074E96A}" type="slidenum">
              <a:rPr kumimoji="1" lang="ja-JP" altLang="en-US" smtClean="0"/>
              <a:t>‹#›</a:t>
            </a:fld>
            <a:endParaRPr kumimoji="1" lang="ja-JP" altLang="en-US"/>
          </a:p>
        </p:txBody>
      </p:sp>
    </p:spTree>
    <p:extLst>
      <p:ext uri="{BB962C8B-B14F-4D97-AF65-F5344CB8AC3E}">
        <p14:creationId xmlns:p14="http://schemas.microsoft.com/office/powerpoint/2010/main" val="12355261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クラス図</a:t>
            </a:r>
            <a:r>
              <a:rPr kumimoji="1" lang="en-US" altLang="ja-JP" dirty="0" smtClean="0"/>
              <a:t>(1)</a:t>
            </a:r>
            <a:r>
              <a:rPr kumimoji="1" lang="ja-JP" altLang="en-US" dirty="0" smtClean="0"/>
              <a:t>の前半について、大楠が発表します。</a:t>
            </a:r>
            <a:endParaRPr kumimoji="1" lang="ja-JP" altLang="en-US" dirty="0"/>
          </a:p>
        </p:txBody>
      </p:sp>
      <p:sp>
        <p:nvSpPr>
          <p:cNvPr id="4" name="スライド番号プレースホルダー 3"/>
          <p:cNvSpPr>
            <a:spLocks noGrp="1"/>
          </p:cNvSpPr>
          <p:nvPr>
            <p:ph type="sldNum" sz="quarter" idx="10"/>
          </p:nvPr>
        </p:nvSpPr>
        <p:spPr/>
        <p:txBody>
          <a:bodyPr/>
          <a:lstStyle/>
          <a:p>
            <a:fld id="{B2A3BCEE-121C-4A3A-88C3-2C7C5074E96A}" type="slidenum">
              <a:rPr kumimoji="1" lang="ja-JP" altLang="en-US" smtClean="0"/>
              <a:t>1</a:t>
            </a:fld>
            <a:endParaRPr kumimoji="1" lang="ja-JP" altLang="en-US"/>
          </a:p>
        </p:txBody>
      </p:sp>
    </p:spTree>
    <p:extLst>
      <p:ext uri="{BB962C8B-B14F-4D97-AF65-F5344CB8AC3E}">
        <p14:creationId xmlns:p14="http://schemas.microsoft.com/office/powerpoint/2010/main" val="3512779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クラスに定義されている属性・操作の一部しか表示していない場合は、表示されている以外のものがあることを示す必要があります。</a:t>
            </a:r>
            <a:endParaRPr kumimoji="1" lang="en-US" altLang="ja-JP" sz="105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このために、</a:t>
            </a:r>
            <a:r>
              <a:rPr lang="ja-JP" altLang="en-US" sz="1050" dirty="0" smtClean="0"/>
              <a:t>属性・操作の</a:t>
            </a:r>
            <a:r>
              <a:rPr lang="ja-JP" altLang="en-US" sz="1050" dirty="0" smtClean="0">
                <a:solidFill>
                  <a:srgbClr val="00B050"/>
                </a:solidFill>
              </a:rPr>
              <a:t>並びの最後</a:t>
            </a:r>
            <a:r>
              <a:rPr lang="ja-JP" altLang="en-US" sz="1050" dirty="0" smtClean="0"/>
              <a:t>に、省略表記</a:t>
            </a:r>
            <a:r>
              <a:rPr lang="en-US" altLang="ja-JP" sz="1050" dirty="0" smtClean="0"/>
              <a:t>”</a:t>
            </a:r>
            <a:r>
              <a:rPr lang="en-US" altLang="ja-JP" sz="1050" dirty="0" smtClean="0">
                <a:solidFill>
                  <a:srgbClr val="FF0000"/>
                </a:solidFill>
              </a:rPr>
              <a:t>…</a:t>
            </a:r>
            <a:r>
              <a:rPr lang="en-US" altLang="ja-JP" sz="1050" dirty="0" smtClean="0"/>
              <a:t>”</a:t>
            </a:r>
            <a:r>
              <a:rPr lang="ja-JP" altLang="en-US" sz="1050" dirty="0" smtClean="0"/>
              <a:t>をつけます。</a:t>
            </a:r>
            <a:endParaRPr lang="en-US" altLang="ja-JP" sz="105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下の図は、前のスライドの価格を省略したため、代わりに</a:t>
            </a:r>
            <a:r>
              <a:rPr lang="ja-JP" altLang="en-US" sz="1050" dirty="0" smtClean="0"/>
              <a:t>省略表記</a:t>
            </a:r>
            <a:r>
              <a:rPr lang="en-US" altLang="ja-JP" sz="1050" dirty="0" smtClean="0"/>
              <a:t>”</a:t>
            </a:r>
            <a:r>
              <a:rPr lang="en-US" altLang="ja-JP" sz="1050" dirty="0" smtClean="0">
                <a:solidFill>
                  <a:srgbClr val="FF0000"/>
                </a:solidFill>
              </a:rPr>
              <a:t>…</a:t>
            </a:r>
            <a:r>
              <a:rPr lang="en-US" altLang="ja-JP" sz="1050" dirty="0" smtClean="0"/>
              <a:t>”</a:t>
            </a:r>
            <a:r>
              <a:rPr lang="ja-JP" altLang="en-US" sz="1050" dirty="0" smtClean="0"/>
              <a:t>をつけています。</a:t>
            </a:r>
            <a:endParaRPr kumimoji="1" lang="ja-JP" altLang="en-US" sz="105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smtClean="0"/>
          </a:p>
          <a:p>
            <a:endParaRPr kumimoji="1" lang="ja-JP" altLang="en-US" sz="1050" dirty="0"/>
          </a:p>
        </p:txBody>
      </p:sp>
      <p:sp>
        <p:nvSpPr>
          <p:cNvPr id="4" name="スライド番号プレースホルダー 3"/>
          <p:cNvSpPr>
            <a:spLocks noGrp="1"/>
          </p:cNvSpPr>
          <p:nvPr>
            <p:ph type="sldNum" sz="quarter" idx="10"/>
          </p:nvPr>
        </p:nvSpPr>
        <p:spPr/>
        <p:txBody>
          <a:bodyPr/>
          <a:lstStyle/>
          <a:p>
            <a:fld id="{B2A3BCEE-121C-4A3A-88C3-2C7C5074E96A}" type="slidenum">
              <a:rPr kumimoji="1" lang="ja-JP" altLang="en-US" smtClean="0"/>
              <a:t>10</a:t>
            </a:fld>
            <a:endParaRPr kumimoji="1" lang="ja-JP" altLang="en-US"/>
          </a:p>
        </p:txBody>
      </p:sp>
    </p:spTree>
    <p:extLst>
      <p:ext uri="{BB962C8B-B14F-4D97-AF65-F5344CB8AC3E}">
        <p14:creationId xmlns:p14="http://schemas.microsoft.com/office/powerpoint/2010/main" val="1016639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t>次に先ほどまで出ていた可視性について説明します。</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まずカプセル化はオブジェクト指向の分析・設計においてとても重要な考え方です。</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accent6"/>
                </a:solidFill>
              </a:rPr>
              <a:t>カプセル化については、</a:t>
            </a:r>
            <a:r>
              <a:rPr kumimoji="1" lang="en-US" altLang="ja-JP" sz="1050" dirty="0" smtClean="0">
                <a:solidFill>
                  <a:schemeClr val="accent6"/>
                </a:solidFill>
              </a:rPr>
              <a:t>Chapter1</a:t>
            </a:r>
            <a:r>
              <a:rPr kumimoji="1" lang="ja-JP" altLang="en-US" sz="1050" dirty="0" smtClean="0">
                <a:solidFill>
                  <a:schemeClr val="accent6"/>
                </a:solidFill>
              </a:rPr>
              <a:t>もしくは</a:t>
            </a:r>
            <a:r>
              <a:rPr kumimoji="1" lang="en-US" altLang="ja-JP" sz="1050" dirty="0" smtClean="0">
                <a:solidFill>
                  <a:schemeClr val="accent6"/>
                </a:solidFill>
              </a:rPr>
              <a:t>83</a:t>
            </a:r>
            <a:r>
              <a:rPr kumimoji="1" lang="ja-JP" altLang="en-US" sz="1050" dirty="0" smtClean="0">
                <a:solidFill>
                  <a:schemeClr val="accent6"/>
                </a:solidFill>
              </a:rPr>
              <a:t>ページの左下にありますキーワードを参照してください。</a:t>
            </a:r>
            <a:endParaRPr kumimoji="1" lang="en-US" altLang="ja-JP" sz="1050" dirty="0" smtClean="0">
              <a:solidFill>
                <a:schemeClr val="accent6"/>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accent6"/>
                </a:solidFill>
              </a:rPr>
              <a:t>この</a:t>
            </a:r>
            <a:r>
              <a:rPr lang="ja-JP" altLang="en-US" sz="1050" dirty="0" smtClean="0"/>
              <a:t>カプセル化を実現するためには、他のクラスに対して、あるクラスの属性・操作が</a:t>
            </a:r>
            <a:r>
              <a:rPr lang="ja-JP" altLang="en-US" sz="1050" dirty="0" smtClean="0">
                <a:solidFill>
                  <a:srgbClr val="FF0000"/>
                </a:solidFill>
              </a:rPr>
              <a:t>公開</a:t>
            </a:r>
            <a:r>
              <a:rPr lang="ja-JP" altLang="en-US" sz="1050" dirty="0" smtClean="0"/>
              <a:t>か</a:t>
            </a:r>
            <a:r>
              <a:rPr lang="ja-JP" altLang="en-US" sz="1050" dirty="0" smtClean="0">
                <a:solidFill>
                  <a:srgbClr val="FF0000"/>
                </a:solidFill>
              </a:rPr>
              <a:t>非公開</a:t>
            </a:r>
            <a:r>
              <a:rPr lang="ja-JP" altLang="en-US" sz="1050" dirty="0" smtClean="0"/>
              <a:t>かを明記する必要があります。</a:t>
            </a:r>
            <a:endParaRPr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ここで他のクラスから属性・操作を参照できる度合いを</a:t>
            </a:r>
            <a:r>
              <a:rPr kumimoji="1" lang="ja-JP" altLang="en-US" sz="1050" dirty="0" smtClean="0">
                <a:solidFill>
                  <a:srgbClr val="FF0000"/>
                </a:solidFill>
              </a:rPr>
              <a:t>可視性</a:t>
            </a:r>
            <a:r>
              <a:rPr kumimoji="1" lang="ja-JP" altLang="en-US" sz="1050" dirty="0" smtClean="0"/>
              <a:t>といいます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smtClean="0"/>
          </a:p>
          <a:p>
            <a:endParaRPr kumimoji="1" lang="ja-JP" altLang="en-US" sz="1050" dirty="0"/>
          </a:p>
        </p:txBody>
      </p:sp>
      <p:sp>
        <p:nvSpPr>
          <p:cNvPr id="4" name="スライド番号プレースホルダー 3"/>
          <p:cNvSpPr>
            <a:spLocks noGrp="1"/>
          </p:cNvSpPr>
          <p:nvPr>
            <p:ph type="sldNum" sz="quarter" idx="10"/>
          </p:nvPr>
        </p:nvSpPr>
        <p:spPr/>
        <p:txBody>
          <a:bodyPr/>
          <a:lstStyle/>
          <a:p>
            <a:fld id="{B2A3BCEE-121C-4A3A-88C3-2C7C5074E96A}" type="slidenum">
              <a:rPr kumimoji="1" lang="ja-JP" altLang="en-US" smtClean="0"/>
              <a:t>11</a:t>
            </a:fld>
            <a:endParaRPr kumimoji="1" lang="ja-JP" altLang="en-US"/>
          </a:p>
        </p:txBody>
      </p:sp>
    </p:spTree>
    <p:extLst>
      <p:ext uri="{BB962C8B-B14F-4D97-AF65-F5344CB8AC3E}">
        <p14:creationId xmlns:p14="http://schemas.microsoft.com/office/powerpoint/2010/main" val="1808951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050" dirty="0" smtClean="0"/>
              <a:t>UML</a:t>
            </a:r>
            <a:r>
              <a:rPr kumimoji="1" lang="ja-JP" altLang="en-US" sz="1050" dirty="0" smtClean="0"/>
              <a:t>では可視性を以下４段階に規定しています。</a:t>
            </a:r>
            <a:endParaRPr kumimoji="1" lang="en-US" altLang="ja-JP" sz="1050" dirty="0" smtClean="0"/>
          </a:p>
          <a:p>
            <a:endParaRPr lang="en-US" altLang="ja-JP" sz="1050" dirty="0" smtClean="0"/>
          </a:p>
          <a:p>
            <a:pPr marL="0" indent="0">
              <a:buNone/>
            </a:pPr>
            <a:r>
              <a:rPr kumimoji="1" lang="en-US" altLang="ja-JP" sz="1050" dirty="0" smtClean="0"/>
              <a:t>+ public</a:t>
            </a:r>
            <a:r>
              <a:rPr kumimoji="1" lang="ja-JP" altLang="en-US" sz="1050" dirty="0" smtClean="0"/>
              <a:t>　　　・・・</a:t>
            </a:r>
            <a:r>
              <a:rPr kumimoji="1" lang="ja-JP" altLang="en-US" sz="1050" u="sng" dirty="0" smtClean="0"/>
              <a:t>すべて</a:t>
            </a:r>
            <a:r>
              <a:rPr kumimoji="1" lang="ja-JP" altLang="en-US" sz="1050" dirty="0" smtClean="0"/>
              <a:t>から参照可能</a:t>
            </a:r>
            <a:endParaRPr lang="en-US" altLang="ja-JP" sz="1050" dirty="0" smtClean="0"/>
          </a:p>
          <a:p>
            <a:pPr>
              <a:buFontTx/>
              <a:buChar char="-"/>
            </a:pPr>
            <a:r>
              <a:rPr lang="en-US" altLang="ja-JP" sz="1050" dirty="0" smtClean="0"/>
              <a:t>private</a:t>
            </a:r>
            <a:r>
              <a:rPr lang="ja-JP" altLang="en-US" sz="1050" dirty="0" smtClean="0"/>
              <a:t>　　  ・・・</a:t>
            </a:r>
            <a:r>
              <a:rPr lang="ja-JP" altLang="en-US" sz="1050" u="sng" dirty="0" smtClean="0"/>
              <a:t>自分</a:t>
            </a:r>
            <a:r>
              <a:rPr lang="ja-JP" altLang="en-US" sz="1050" dirty="0" smtClean="0"/>
              <a:t>からのみ参照可能</a:t>
            </a:r>
            <a:endParaRPr lang="en-US" altLang="ja-JP" sz="1050" dirty="0" smtClean="0"/>
          </a:p>
          <a:p>
            <a:pPr marL="0" indent="0">
              <a:buNone/>
            </a:pPr>
            <a:r>
              <a:rPr kumimoji="1" lang="en-US" altLang="ja-JP" sz="1050" dirty="0" smtClean="0"/>
              <a:t># protected</a:t>
            </a:r>
            <a:r>
              <a:rPr lang="ja-JP" altLang="en-US" sz="1050" dirty="0" smtClean="0"/>
              <a:t>  </a:t>
            </a:r>
            <a:r>
              <a:rPr kumimoji="1" lang="ja-JP" altLang="en-US" sz="1050" dirty="0" smtClean="0"/>
              <a:t>・・・</a:t>
            </a:r>
            <a:r>
              <a:rPr kumimoji="1" lang="ja-JP" altLang="en-US" sz="1050" u="sng" dirty="0" smtClean="0"/>
              <a:t>自分と</a:t>
            </a:r>
            <a:r>
              <a:rPr kumimoji="1" lang="ja-JP" altLang="en-US" sz="1050" dirty="0" smtClean="0"/>
              <a:t>その子孫</a:t>
            </a:r>
            <a:r>
              <a:rPr kumimoji="1" lang="en-US" altLang="ja-JP" sz="1050" dirty="0" smtClean="0"/>
              <a:t>(</a:t>
            </a:r>
            <a:r>
              <a:rPr kumimoji="1" lang="ja-JP" altLang="en-US" sz="1050" u="sng" dirty="0" smtClean="0"/>
              <a:t>サブクラス</a:t>
            </a:r>
            <a:r>
              <a:rPr kumimoji="1" lang="en-US" altLang="ja-JP" sz="1050" dirty="0" smtClean="0"/>
              <a:t>)</a:t>
            </a:r>
            <a:r>
              <a:rPr kumimoji="1" lang="ja-JP" altLang="en-US" sz="1050" dirty="0" smtClean="0"/>
              <a:t>からのみ参照可能</a:t>
            </a:r>
            <a:endParaRPr kumimoji="1" lang="en-US" altLang="ja-JP" sz="1050" dirty="0" smtClean="0"/>
          </a:p>
          <a:p>
            <a:pPr marL="0" indent="0">
              <a:buNone/>
            </a:pPr>
            <a:r>
              <a:rPr lang="en-US" altLang="ja-JP" sz="1050" dirty="0" smtClean="0"/>
              <a:t>~ package     </a:t>
            </a:r>
            <a:r>
              <a:rPr lang="ja-JP" altLang="en-US" sz="1050" dirty="0" smtClean="0"/>
              <a:t>・・・</a:t>
            </a:r>
            <a:r>
              <a:rPr lang="ja-JP" altLang="en-US" sz="1050" u="sng" dirty="0" smtClean="0"/>
              <a:t>自分と同一パッケージ内のクラス</a:t>
            </a:r>
            <a:r>
              <a:rPr lang="ja-JP" altLang="en-US" sz="1050" dirty="0" smtClean="0"/>
              <a:t>からのみ参照可能</a:t>
            </a:r>
            <a:endParaRPr lang="en-US" altLang="ja-JP" sz="1050" dirty="0" smtClean="0"/>
          </a:p>
          <a:p>
            <a:pPr marL="0" indent="0">
              <a:buNone/>
            </a:pPr>
            <a:endParaRPr kumimoji="1" lang="en-US" altLang="ja-JP" sz="1050" dirty="0" smtClean="0"/>
          </a:p>
          <a:p>
            <a:pPr marL="0" indent="0">
              <a:buNone/>
            </a:pPr>
            <a:r>
              <a:rPr kumimoji="1" lang="ja-JP" altLang="en-US" sz="1050" dirty="0" smtClean="0"/>
              <a:t>この４段階を用いて次の例を考えてみます</a:t>
            </a:r>
          </a:p>
          <a:p>
            <a:endParaRPr kumimoji="1" lang="ja-JP" altLang="en-US" sz="1050" dirty="0"/>
          </a:p>
        </p:txBody>
      </p:sp>
      <p:sp>
        <p:nvSpPr>
          <p:cNvPr id="4" name="スライド番号プレースホルダー 3"/>
          <p:cNvSpPr>
            <a:spLocks noGrp="1"/>
          </p:cNvSpPr>
          <p:nvPr>
            <p:ph type="sldNum" sz="quarter" idx="10"/>
          </p:nvPr>
        </p:nvSpPr>
        <p:spPr/>
        <p:txBody>
          <a:bodyPr/>
          <a:lstStyle/>
          <a:p>
            <a:fld id="{B2A3BCEE-121C-4A3A-88C3-2C7C5074E96A}" type="slidenum">
              <a:rPr kumimoji="1" lang="ja-JP" altLang="en-US" smtClean="0"/>
              <a:t>12</a:t>
            </a:fld>
            <a:endParaRPr kumimoji="1" lang="ja-JP" altLang="en-US"/>
          </a:p>
        </p:txBody>
      </p:sp>
    </p:spTree>
    <p:extLst>
      <p:ext uri="{BB962C8B-B14F-4D97-AF65-F5344CB8AC3E}">
        <p14:creationId xmlns:p14="http://schemas.microsoft.com/office/powerpoint/2010/main" val="1008859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t>+ public</a:t>
            </a:r>
            <a:r>
              <a:rPr kumimoji="1" lang="ja-JP" altLang="en-US" sz="1050" dirty="0" smtClean="0"/>
              <a:t>は</a:t>
            </a:r>
            <a:r>
              <a:rPr kumimoji="1" lang="ja-JP" altLang="en-US" sz="1050" u="sng" dirty="0" smtClean="0"/>
              <a:t>すべて</a:t>
            </a:r>
            <a:r>
              <a:rPr kumimoji="1" lang="ja-JP" altLang="en-US" sz="1050" dirty="0" smtClean="0"/>
              <a:t>から参照可能でしたので、</a:t>
            </a:r>
            <a:endParaRPr kumimoji="1" lang="en-US" altLang="ja-JP" sz="1050" dirty="0" smtClean="0"/>
          </a:p>
          <a:p>
            <a:r>
              <a:rPr kumimoji="1" lang="en-US" altLang="ja-JP" sz="1050" dirty="0" smtClean="0"/>
              <a:t>+</a:t>
            </a:r>
            <a:r>
              <a:rPr kumimoji="1" lang="ja-JP" altLang="en-US" sz="1050" dirty="0" smtClean="0"/>
              <a:t>で指定された</a:t>
            </a:r>
            <a:r>
              <a:rPr kumimoji="1" lang="en-US" altLang="ja-JP" sz="1050" dirty="0" smtClean="0"/>
              <a:t>Class1</a:t>
            </a:r>
            <a:r>
              <a:rPr kumimoji="1" lang="ja-JP" altLang="en-US" sz="1050" dirty="0" smtClean="0"/>
              <a:t>の操作である操作</a:t>
            </a:r>
            <a:r>
              <a:rPr kumimoji="1" lang="en-US" altLang="ja-JP" sz="1050" dirty="0" smtClean="0"/>
              <a:t>1()</a:t>
            </a:r>
            <a:r>
              <a:rPr kumimoji="1" lang="ja-JP" altLang="en-US" sz="1050" dirty="0" smtClean="0"/>
              <a:t>は</a:t>
            </a:r>
            <a:r>
              <a:rPr kumimoji="1" lang="en-US" altLang="ja-JP" sz="1050" dirty="0" smtClean="0"/>
              <a:t>Class2/3/4</a:t>
            </a:r>
            <a:r>
              <a:rPr kumimoji="1" lang="ja-JP" altLang="en-US" sz="1050" dirty="0" smtClean="0"/>
              <a:t>すべてから参照可能です。</a:t>
            </a:r>
            <a:endParaRPr kumimoji="1" lang="en-US" altLang="ja-JP" sz="1050" dirty="0" smtClean="0"/>
          </a:p>
          <a:p>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次の</a:t>
            </a:r>
            <a:r>
              <a:rPr kumimoji="1" lang="en-US" altLang="ja-JP" sz="1050" dirty="0" smtClean="0"/>
              <a:t># protected</a:t>
            </a:r>
            <a:r>
              <a:rPr lang="ja-JP" altLang="en-US" sz="1050" dirty="0" smtClean="0"/>
              <a:t> は</a:t>
            </a:r>
            <a:r>
              <a:rPr kumimoji="1" lang="ja-JP" altLang="en-US" sz="1050" u="sng" dirty="0" smtClean="0"/>
              <a:t>自分と</a:t>
            </a:r>
            <a:r>
              <a:rPr kumimoji="1" lang="ja-JP" altLang="en-US" sz="1050" dirty="0" smtClean="0"/>
              <a:t>その子孫</a:t>
            </a:r>
            <a:r>
              <a:rPr kumimoji="1" lang="en-US" altLang="ja-JP" sz="1050" dirty="0" smtClean="0"/>
              <a:t>(</a:t>
            </a:r>
            <a:r>
              <a:rPr kumimoji="1" lang="ja-JP" altLang="en-US" sz="1050" u="sng" dirty="0" smtClean="0"/>
              <a:t>サブクラス</a:t>
            </a:r>
            <a:r>
              <a:rPr kumimoji="1" lang="en-US" altLang="ja-JP" sz="1050" dirty="0" smtClean="0"/>
              <a:t>)</a:t>
            </a:r>
            <a:r>
              <a:rPr kumimoji="1" lang="ja-JP" altLang="en-US" sz="1050" dirty="0" smtClean="0"/>
              <a:t>からのみ参照可能でしたので、</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t>#</a:t>
            </a:r>
            <a:r>
              <a:rPr kumimoji="1" lang="ja-JP" altLang="en-US" sz="1050" dirty="0" smtClean="0"/>
              <a:t>で指定された</a:t>
            </a:r>
            <a:r>
              <a:rPr kumimoji="1" lang="en-US" altLang="ja-JP" sz="1050" dirty="0" smtClean="0"/>
              <a:t>Class1</a:t>
            </a:r>
            <a:r>
              <a:rPr kumimoji="1" lang="ja-JP" altLang="en-US" sz="1050" dirty="0" smtClean="0"/>
              <a:t>の操作である操作</a:t>
            </a:r>
            <a:r>
              <a:rPr kumimoji="1" lang="en-US" altLang="ja-JP" sz="1050" dirty="0" smtClean="0"/>
              <a:t>2()</a:t>
            </a:r>
            <a:r>
              <a:rPr kumimoji="1" lang="ja-JP" altLang="en-US" sz="1050" dirty="0" smtClean="0"/>
              <a:t>は</a:t>
            </a:r>
            <a:r>
              <a:rPr kumimoji="1" lang="en-US" altLang="ja-JP" sz="1050" dirty="0" smtClean="0"/>
              <a:t>Class1</a:t>
            </a:r>
            <a:r>
              <a:rPr kumimoji="1" lang="ja-JP" altLang="en-US" sz="1050" dirty="0" smtClean="0"/>
              <a:t>のサブクラスである</a:t>
            </a:r>
            <a:r>
              <a:rPr kumimoji="1" lang="en-US" altLang="ja-JP" sz="1050" dirty="0" smtClean="0"/>
              <a:t>Class2</a:t>
            </a:r>
            <a:r>
              <a:rPr kumimoji="1" lang="ja-JP" altLang="en-US" sz="1050" dirty="0" smtClean="0"/>
              <a:t>のみから参照可能です。</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dirty="0" smtClean="0"/>
              <a:t>-private</a:t>
            </a:r>
            <a:r>
              <a:rPr lang="ja-JP" altLang="en-US" sz="1050" dirty="0" smtClean="0"/>
              <a:t>は</a:t>
            </a:r>
            <a:r>
              <a:rPr lang="ja-JP" altLang="en-US" sz="1050" u="sng" dirty="0" smtClean="0"/>
              <a:t>自分</a:t>
            </a:r>
            <a:r>
              <a:rPr lang="ja-JP" altLang="en-US" sz="1050" dirty="0" smtClean="0"/>
              <a:t>からのみ参照可能でしたので、</a:t>
            </a:r>
            <a:endParaRPr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t>-</a:t>
            </a:r>
            <a:r>
              <a:rPr kumimoji="1" lang="ja-JP" altLang="en-US" sz="1050" dirty="0" smtClean="0"/>
              <a:t>で指定された</a:t>
            </a:r>
            <a:r>
              <a:rPr kumimoji="1" lang="en-US" altLang="ja-JP" sz="1050" dirty="0" smtClean="0"/>
              <a:t>Class1</a:t>
            </a:r>
            <a:r>
              <a:rPr kumimoji="1" lang="ja-JP" altLang="en-US" sz="1050" dirty="0" smtClean="0"/>
              <a:t>の操作である操作</a:t>
            </a:r>
            <a:r>
              <a:rPr kumimoji="1" lang="en-US" altLang="ja-JP" sz="1050" dirty="0" smtClean="0"/>
              <a:t>3()</a:t>
            </a:r>
            <a:r>
              <a:rPr kumimoji="1" lang="ja-JP" altLang="en-US" sz="1050" dirty="0" smtClean="0"/>
              <a:t>は外部のクラス</a:t>
            </a:r>
            <a:r>
              <a:rPr kumimoji="1" lang="ja-JP" altLang="en-US" sz="1050" smtClean="0"/>
              <a:t>から参照不可能です</a:t>
            </a:r>
            <a:r>
              <a:rPr kumimoji="1" lang="ja-JP" altLang="en-US" sz="1050" dirty="0" smtClean="0"/>
              <a:t>。</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t>最後に</a:t>
            </a:r>
            <a:r>
              <a:rPr lang="en-US" altLang="ja-JP" sz="1050" dirty="0" smtClean="0"/>
              <a:t>~ package</a:t>
            </a:r>
            <a:r>
              <a:rPr lang="ja-JP" altLang="en-US" sz="1050" dirty="0" smtClean="0"/>
              <a:t>は</a:t>
            </a:r>
            <a:r>
              <a:rPr lang="ja-JP" altLang="en-US" sz="1050" u="sng" dirty="0" smtClean="0"/>
              <a:t>自分と同一パッケージ内のクラス</a:t>
            </a:r>
            <a:r>
              <a:rPr lang="ja-JP" altLang="en-US" sz="1050" dirty="0" smtClean="0"/>
              <a:t>からのみ参照可能でしたので、</a:t>
            </a:r>
            <a:endParaRPr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t>~</a:t>
            </a:r>
            <a:r>
              <a:rPr kumimoji="1" lang="ja-JP" altLang="en-US" sz="1050" dirty="0" smtClean="0"/>
              <a:t>で指定された</a:t>
            </a:r>
            <a:r>
              <a:rPr kumimoji="1" lang="en-US" altLang="ja-JP" sz="1050" dirty="0" smtClean="0"/>
              <a:t>Class1</a:t>
            </a:r>
            <a:r>
              <a:rPr kumimoji="1" lang="ja-JP" altLang="en-US" sz="1050" dirty="0" smtClean="0"/>
              <a:t>の操作である操作</a:t>
            </a:r>
            <a:r>
              <a:rPr kumimoji="1" lang="en-US" altLang="ja-JP" sz="1050" dirty="0" smtClean="0"/>
              <a:t>4()</a:t>
            </a:r>
            <a:r>
              <a:rPr kumimoji="1" lang="ja-JP" altLang="en-US" sz="1050" dirty="0" smtClean="0"/>
              <a:t>は同一のパッケージにある</a:t>
            </a:r>
            <a:r>
              <a:rPr kumimoji="1" lang="en-US" altLang="ja-JP" sz="1050" dirty="0" smtClean="0"/>
              <a:t>Class2/3</a:t>
            </a:r>
            <a:r>
              <a:rPr kumimoji="1" lang="ja-JP" altLang="en-US" sz="1050" dirty="0" smtClean="0"/>
              <a:t>から参照可能ですが、異なるパッケージにある</a:t>
            </a:r>
            <a:r>
              <a:rPr kumimoji="1" lang="en-US" altLang="ja-JP" sz="1050" dirty="0" smtClean="0"/>
              <a:t>Class4</a:t>
            </a:r>
            <a:r>
              <a:rPr kumimoji="1" lang="ja-JP" altLang="en-US" sz="1050" dirty="0" smtClean="0"/>
              <a:t>からは参照不可能です。</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50" dirty="0" smtClean="0"/>
          </a:p>
          <a:p>
            <a:endParaRPr kumimoji="1" lang="en-US" altLang="ja-JP" sz="1050" dirty="0" smtClean="0"/>
          </a:p>
          <a:p>
            <a:endParaRPr kumimoji="1" lang="ja-JP" altLang="en-US" sz="1050" dirty="0"/>
          </a:p>
        </p:txBody>
      </p:sp>
      <p:sp>
        <p:nvSpPr>
          <p:cNvPr id="4" name="スライド番号プレースホルダー 3"/>
          <p:cNvSpPr>
            <a:spLocks noGrp="1"/>
          </p:cNvSpPr>
          <p:nvPr>
            <p:ph type="sldNum" sz="quarter" idx="10"/>
          </p:nvPr>
        </p:nvSpPr>
        <p:spPr/>
        <p:txBody>
          <a:bodyPr/>
          <a:lstStyle/>
          <a:p>
            <a:fld id="{B2A3BCEE-121C-4A3A-88C3-2C7C5074E96A}" type="slidenum">
              <a:rPr kumimoji="1" lang="ja-JP" altLang="en-US" smtClean="0"/>
              <a:t>13</a:t>
            </a:fld>
            <a:endParaRPr kumimoji="1" lang="ja-JP" altLang="en-US"/>
          </a:p>
        </p:txBody>
      </p:sp>
    </p:spTree>
    <p:extLst>
      <p:ext uri="{BB962C8B-B14F-4D97-AF65-F5344CB8AC3E}">
        <p14:creationId xmlns:p14="http://schemas.microsoft.com/office/powerpoint/2010/main" val="4112849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t>クラスの１つ１つの情報は属性および操作を定義することで表現できます</a:t>
            </a:r>
            <a:endParaRPr kumimoji="1" lang="en-US" altLang="ja-JP" sz="1050" dirty="0" smtClean="0"/>
          </a:p>
          <a:p>
            <a:endParaRPr kumimoji="1" lang="en-US" altLang="ja-JP" sz="1050" dirty="0" smtClean="0"/>
          </a:p>
          <a:p>
            <a:r>
              <a:rPr lang="ja-JP" altLang="en-US" sz="1050" dirty="0" smtClean="0"/>
              <a:t>クラスは他のクラスとの関係を表現するとさらに構造化された情報を表現できます</a:t>
            </a:r>
            <a:endParaRPr lang="en-US" altLang="ja-JP" sz="1050" dirty="0" smtClean="0"/>
          </a:p>
          <a:p>
            <a:pPr lvl="1">
              <a:buFont typeface="Wingdings" panose="05000000000000000000" pitchFamily="2" charset="2"/>
              <a:buChar char="Ø"/>
            </a:pPr>
            <a:r>
              <a:rPr lang="ja-JP" altLang="en-US" sz="1050" dirty="0" smtClean="0"/>
              <a:t>構造化することで、より正確なモデルを作成することが可能になります</a:t>
            </a:r>
            <a:endParaRPr lang="en-US" altLang="ja-JP" sz="1050" dirty="0" smtClean="0"/>
          </a:p>
          <a:p>
            <a:pPr marL="457200" lvl="1" indent="0">
              <a:buNone/>
            </a:pPr>
            <a:endParaRPr lang="en-US" altLang="ja-JP" sz="1050" dirty="0" smtClean="0"/>
          </a:p>
          <a:p>
            <a:r>
              <a:rPr kumimoji="1" lang="en-US" altLang="ja-JP" sz="1050" dirty="0" smtClean="0"/>
              <a:t>UML</a:t>
            </a:r>
            <a:r>
              <a:rPr kumimoji="1" lang="ja-JP" altLang="en-US" sz="1050" dirty="0" smtClean="0"/>
              <a:t>では</a:t>
            </a:r>
            <a:r>
              <a:rPr kumimoji="1" lang="ja-JP" altLang="en-US" sz="1050" dirty="0" smtClean="0">
                <a:solidFill>
                  <a:srgbClr val="FF0000"/>
                </a:solidFill>
              </a:rPr>
              <a:t>関連</a:t>
            </a:r>
            <a:r>
              <a:rPr kumimoji="1" lang="en-US" altLang="ja-JP" sz="1050" dirty="0" smtClean="0"/>
              <a:t>(</a:t>
            </a:r>
            <a:r>
              <a:rPr kumimoji="1" lang="ja-JP" altLang="en-US" sz="1050" dirty="0" smtClean="0">
                <a:solidFill>
                  <a:srgbClr val="FF0000"/>
                </a:solidFill>
              </a:rPr>
              <a:t>集約</a:t>
            </a:r>
            <a:r>
              <a:rPr kumimoji="1" lang="ja-JP" altLang="en-US" sz="1050" dirty="0" smtClean="0"/>
              <a:t>を含む</a:t>
            </a:r>
            <a:r>
              <a:rPr kumimoji="1" lang="en-US" altLang="ja-JP" sz="1050" dirty="0" smtClean="0"/>
              <a:t>)</a:t>
            </a:r>
            <a:r>
              <a:rPr kumimoji="1" lang="ja-JP" altLang="en-US" sz="1050" dirty="0" err="1" smtClean="0"/>
              <a:t>、</a:t>
            </a:r>
            <a:r>
              <a:rPr kumimoji="1" lang="ja-JP" altLang="en-US" sz="1050" dirty="0" smtClean="0">
                <a:solidFill>
                  <a:srgbClr val="FF0000"/>
                </a:solidFill>
              </a:rPr>
              <a:t>依存</a:t>
            </a:r>
            <a:r>
              <a:rPr kumimoji="1" lang="en-US" altLang="ja-JP" sz="1050" dirty="0" smtClean="0"/>
              <a:t>(</a:t>
            </a:r>
            <a:r>
              <a:rPr kumimoji="1" lang="ja-JP" altLang="en-US" sz="1050" dirty="0" smtClean="0">
                <a:solidFill>
                  <a:srgbClr val="FF0000"/>
                </a:solidFill>
              </a:rPr>
              <a:t>実現</a:t>
            </a:r>
            <a:r>
              <a:rPr kumimoji="1" lang="ja-JP" altLang="en-US" sz="1050" dirty="0" smtClean="0"/>
              <a:t>を含む</a:t>
            </a:r>
            <a:r>
              <a:rPr kumimoji="1" lang="en-US" altLang="ja-JP" sz="1050" dirty="0" smtClean="0"/>
              <a:t>)</a:t>
            </a:r>
            <a:r>
              <a:rPr kumimoji="1" lang="ja-JP" altLang="en-US" sz="1050" dirty="0" err="1" smtClean="0"/>
              <a:t>、</a:t>
            </a:r>
            <a:r>
              <a:rPr kumimoji="1" lang="ja-JP" altLang="en-US" sz="1050" dirty="0" smtClean="0">
                <a:solidFill>
                  <a:srgbClr val="FF0000"/>
                </a:solidFill>
              </a:rPr>
              <a:t>汎化</a:t>
            </a:r>
            <a:r>
              <a:rPr kumimoji="1" lang="ja-JP" altLang="en-US" sz="1050" dirty="0" smtClean="0"/>
              <a:t>、</a:t>
            </a:r>
            <a:r>
              <a:rPr kumimoji="1" lang="ja-JP" altLang="en-US" sz="1050" dirty="0" smtClean="0">
                <a:solidFill>
                  <a:srgbClr val="FF0000"/>
                </a:solidFill>
              </a:rPr>
              <a:t>フロー</a:t>
            </a:r>
            <a:r>
              <a:rPr kumimoji="1" lang="ja-JP" altLang="en-US" sz="1050" dirty="0" smtClean="0"/>
              <a:t>を総称して関係と呼びます</a:t>
            </a:r>
            <a:endParaRPr kumimoji="1" lang="en-US" altLang="ja-JP" sz="1050" dirty="0" smtClean="0"/>
          </a:p>
          <a:p>
            <a:endParaRPr kumimoji="1" lang="en-US" altLang="ja-JP" sz="1050" dirty="0" smtClean="0"/>
          </a:p>
          <a:p>
            <a:r>
              <a:rPr kumimoji="1" lang="ja-JP" altLang="en-US" sz="1050" dirty="0" smtClean="0"/>
              <a:t>ここのフローとは、時間・場所が異なった時の同一のオブジェクト間の関係、またはあるオブジェクトとそのコピーとの関係を表現します。</a:t>
            </a:r>
            <a:endParaRPr kumimoji="1" lang="ja-JP" altLang="en-US" sz="1050" dirty="0"/>
          </a:p>
        </p:txBody>
      </p:sp>
      <p:sp>
        <p:nvSpPr>
          <p:cNvPr id="4" name="スライド番号プレースホルダー 3"/>
          <p:cNvSpPr>
            <a:spLocks noGrp="1"/>
          </p:cNvSpPr>
          <p:nvPr>
            <p:ph type="sldNum" sz="quarter" idx="10"/>
          </p:nvPr>
        </p:nvSpPr>
        <p:spPr/>
        <p:txBody>
          <a:bodyPr/>
          <a:lstStyle/>
          <a:p>
            <a:fld id="{B2A3BCEE-121C-4A3A-88C3-2C7C5074E96A}" type="slidenum">
              <a:rPr kumimoji="1" lang="ja-JP" altLang="en-US" smtClean="0"/>
              <a:t>14</a:t>
            </a:fld>
            <a:endParaRPr kumimoji="1" lang="ja-JP" altLang="en-US"/>
          </a:p>
        </p:txBody>
      </p:sp>
    </p:spTree>
    <p:extLst>
      <p:ext uri="{BB962C8B-B14F-4D97-AF65-F5344CB8AC3E}">
        <p14:creationId xmlns:p14="http://schemas.microsoft.com/office/powerpoint/2010/main" val="3749784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t>始めに、関連とはクラス間に構造的な関係がある場合に使用します。</a:t>
            </a:r>
            <a:endParaRPr kumimoji="1" lang="en-US" altLang="ja-JP" sz="1050" dirty="0" smtClean="0"/>
          </a:p>
          <a:p>
            <a:r>
              <a:rPr lang="ja-JP" altLang="en-US" sz="1050" dirty="0" smtClean="0"/>
              <a:t>そして、２つのクラス間を</a:t>
            </a:r>
            <a:r>
              <a:rPr lang="ja-JP" altLang="en-US" sz="1050" dirty="0" smtClean="0">
                <a:solidFill>
                  <a:srgbClr val="FF0000"/>
                </a:solidFill>
              </a:rPr>
              <a:t>実線</a:t>
            </a:r>
            <a:r>
              <a:rPr lang="ja-JP" altLang="en-US" sz="1050" dirty="0" smtClean="0"/>
              <a:t>で結びます。</a:t>
            </a:r>
            <a:endParaRPr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図の例は</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「受験生」とその受験する「大学」の関連です。</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受験生と大学のクラス間を実線で結ぶことで構造的な関係があるとわかります。</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050" dirty="0" smtClean="0"/>
          </a:p>
          <a:p>
            <a:endParaRPr kumimoji="1" lang="ja-JP" altLang="en-US" sz="1050" dirty="0"/>
          </a:p>
        </p:txBody>
      </p:sp>
      <p:sp>
        <p:nvSpPr>
          <p:cNvPr id="4" name="スライド番号プレースホルダー 3"/>
          <p:cNvSpPr>
            <a:spLocks noGrp="1"/>
          </p:cNvSpPr>
          <p:nvPr>
            <p:ph type="sldNum" sz="quarter" idx="10"/>
          </p:nvPr>
        </p:nvSpPr>
        <p:spPr/>
        <p:txBody>
          <a:bodyPr/>
          <a:lstStyle/>
          <a:p>
            <a:fld id="{B2A3BCEE-121C-4A3A-88C3-2C7C5074E96A}" type="slidenum">
              <a:rPr kumimoji="1" lang="ja-JP" altLang="en-US" smtClean="0"/>
              <a:t>15</a:t>
            </a:fld>
            <a:endParaRPr kumimoji="1" lang="ja-JP" altLang="en-US"/>
          </a:p>
        </p:txBody>
      </p:sp>
    </p:spTree>
    <p:extLst>
      <p:ext uri="{BB962C8B-B14F-4D97-AF65-F5344CB8AC3E}">
        <p14:creationId xmlns:p14="http://schemas.microsoft.com/office/powerpoint/2010/main" val="1677915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次に関連名は関連に</a:t>
            </a:r>
            <a:r>
              <a:rPr kumimoji="1" lang="ja-JP" altLang="en-US" sz="1050" dirty="0" smtClean="0">
                <a:solidFill>
                  <a:srgbClr val="FF0000"/>
                </a:solidFill>
              </a:rPr>
              <a:t>任意で１つ</a:t>
            </a:r>
            <a:r>
              <a:rPr kumimoji="1" lang="ja-JP" altLang="en-US" sz="1050" dirty="0" smtClean="0"/>
              <a:t>つけることができます。</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関連名は</a:t>
            </a:r>
            <a:r>
              <a:rPr lang="ja-JP" altLang="en-US" sz="1050" dirty="0" smtClean="0">
                <a:solidFill>
                  <a:srgbClr val="FF0000"/>
                </a:solidFill>
              </a:rPr>
              <a:t>関連の中央に記述</a:t>
            </a:r>
            <a:r>
              <a:rPr lang="ja-JP" altLang="en-US" sz="1050" dirty="0" smtClean="0"/>
              <a:t>する</a:t>
            </a:r>
            <a:r>
              <a:rPr kumimoji="1" lang="ja-JP" altLang="en-US" sz="1050" dirty="0" smtClean="0"/>
              <a:t>必要があります。</a:t>
            </a:r>
            <a:endParaRPr kumimoji="1" lang="en-US" altLang="ja-JP" sz="1050" dirty="0" smtClean="0"/>
          </a:p>
          <a:p>
            <a:r>
              <a:rPr kumimoji="1" lang="ja-JP" altLang="en-US" sz="1050" dirty="0" smtClean="0"/>
              <a:t>この</a:t>
            </a:r>
            <a:r>
              <a:rPr lang="ja-JP" altLang="en-US" sz="1050" u="sng" dirty="0" smtClean="0"/>
              <a:t>黒塗りの三角形</a:t>
            </a:r>
            <a:r>
              <a:rPr lang="ja-JP" altLang="en-US" sz="1050" dirty="0" smtClean="0"/>
              <a:t>をつけることで、名前を読む方向を明示することができます</a:t>
            </a:r>
            <a:r>
              <a:rPr lang="en-US" altLang="ja-JP" sz="1050" dirty="0" smtClean="0"/>
              <a:t>(</a:t>
            </a:r>
            <a:r>
              <a:rPr lang="ja-JP" altLang="en-US" sz="1050" dirty="0" smtClean="0"/>
              <a:t>任意</a:t>
            </a:r>
            <a:r>
              <a:rPr lang="en-US" altLang="ja-JP" sz="105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図の例は</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「受験生」とその受験する「大学」の関連であり、中央に志望校であるという関連名を記述しています。</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50" dirty="0" smtClean="0"/>
          </a:p>
        </p:txBody>
      </p:sp>
      <p:sp>
        <p:nvSpPr>
          <p:cNvPr id="4" name="スライド番号プレースホルダー 3"/>
          <p:cNvSpPr>
            <a:spLocks noGrp="1"/>
          </p:cNvSpPr>
          <p:nvPr>
            <p:ph type="sldNum" sz="quarter" idx="10"/>
          </p:nvPr>
        </p:nvSpPr>
        <p:spPr/>
        <p:txBody>
          <a:bodyPr/>
          <a:lstStyle/>
          <a:p>
            <a:fld id="{B2A3BCEE-121C-4A3A-88C3-2C7C5074E96A}" type="slidenum">
              <a:rPr kumimoji="1" lang="ja-JP" altLang="en-US" smtClean="0"/>
              <a:t>16</a:t>
            </a:fld>
            <a:endParaRPr kumimoji="1" lang="ja-JP" altLang="en-US"/>
          </a:p>
        </p:txBody>
      </p:sp>
    </p:spTree>
    <p:extLst>
      <p:ext uri="{BB962C8B-B14F-4D97-AF65-F5344CB8AC3E}">
        <p14:creationId xmlns:p14="http://schemas.microsoft.com/office/powerpoint/2010/main" val="1766070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役割</a:t>
            </a:r>
            <a:r>
              <a:rPr kumimoji="1" lang="en-US" altLang="ja-JP" sz="1050" dirty="0" smtClean="0"/>
              <a:t>(</a:t>
            </a:r>
            <a:r>
              <a:rPr kumimoji="1" lang="ja-JP" altLang="en-US" sz="1050" dirty="0" smtClean="0"/>
              <a:t>ロール</a:t>
            </a:r>
            <a:r>
              <a:rPr kumimoji="1" lang="en-US" altLang="ja-JP" sz="1050" dirty="0" smtClean="0"/>
              <a:t>)</a:t>
            </a:r>
            <a:r>
              <a:rPr kumimoji="1" lang="ja-JP" altLang="en-US" sz="1050" dirty="0" smtClean="0"/>
              <a:t>名、</a:t>
            </a:r>
            <a:r>
              <a:rPr kumimoji="1" lang="en-US" altLang="ja-JP" sz="1050" dirty="0" smtClean="0"/>
              <a:t>(UML2.x)</a:t>
            </a:r>
            <a:r>
              <a:rPr kumimoji="1" lang="ja-JP" altLang="en-US" sz="1050" dirty="0" smtClean="0"/>
              <a:t>では関連端名は、</a:t>
            </a:r>
            <a:r>
              <a:rPr lang="ja-JP" altLang="en-US" sz="1050" dirty="0" smtClean="0"/>
              <a:t>あるクラスが、関連で接続されたほかのクラスから見た時にどのような役割</a:t>
            </a:r>
            <a:r>
              <a:rPr lang="en-US" altLang="ja-JP" sz="1050" dirty="0" smtClean="0"/>
              <a:t>(</a:t>
            </a:r>
            <a:r>
              <a:rPr lang="ja-JP" altLang="en-US" sz="1050" dirty="0" smtClean="0"/>
              <a:t>ロール</a:t>
            </a:r>
            <a:r>
              <a:rPr lang="en-US" altLang="ja-JP" sz="1050" dirty="0" smtClean="0"/>
              <a:t>)</a:t>
            </a:r>
            <a:r>
              <a:rPr lang="ja-JP" altLang="en-US" sz="1050" dirty="0" smtClean="0"/>
              <a:t>を持つかを示します。</a:t>
            </a:r>
            <a:endParaRPr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役割</a:t>
            </a:r>
            <a:r>
              <a:rPr kumimoji="1" lang="en-US" altLang="ja-JP" sz="1050" dirty="0" smtClean="0"/>
              <a:t>(</a:t>
            </a:r>
            <a:r>
              <a:rPr kumimoji="1" lang="ja-JP" altLang="en-US" sz="1050" dirty="0" smtClean="0"/>
              <a:t>ロール</a:t>
            </a:r>
            <a:r>
              <a:rPr kumimoji="1" lang="en-US" altLang="ja-JP" sz="1050" dirty="0" smtClean="0"/>
              <a:t>)</a:t>
            </a:r>
            <a:r>
              <a:rPr kumimoji="1" lang="ja-JP" altLang="en-US" sz="1050" dirty="0" smtClean="0"/>
              <a:t>名は、</a:t>
            </a:r>
            <a:r>
              <a:rPr lang="ja-JP" altLang="en-US" sz="1050" dirty="0" smtClean="0"/>
              <a:t>関連のその役割</a:t>
            </a:r>
            <a:r>
              <a:rPr lang="en-US" altLang="ja-JP" sz="1050" dirty="0" smtClean="0"/>
              <a:t>(</a:t>
            </a:r>
            <a:r>
              <a:rPr lang="ja-JP" altLang="en-US" sz="1050" dirty="0" smtClean="0"/>
              <a:t>ロール</a:t>
            </a:r>
            <a:r>
              <a:rPr lang="en-US" altLang="ja-JP" sz="1050" dirty="0" smtClean="0"/>
              <a:t>)</a:t>
            </a:r>
            <a:r>
              <a:rPr lang="ja-JP" altLang="en-US" sz="1050" dirty="0" smtClean="0"/>
              <a:t>を持つクラス側の端に記述します。</a:t>
            </a:r>
            <a:endParaRPr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t>例では受験生、大学、教授というクラスがあったとします。</a:t>
            </a:r>
            <a:endParaRPr lang="en-US" altLang="ja-JP" sz="1050" dirty="0" smtClean="0"/>
          </a:p>
          <a:p>
            <a:pPr marL="285750" indent="-285750">
              <a:buFont typeface="Arial" panose="020B0604020202020204" pitchFamily="34" charset="0"/>
              <a:buChar char="•"/>
            </a:pPr>
            <a:r>
              <a:rPr lang="ja-JP" altLang="en-US" sz="1050" dirty="0" smtClean="0"/>
              <a:t>たとえば、</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「大学」クラスは「受験生」クラスから見ると「志望校」というロール名を示されます</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「受験生」クラスは「大学」クラスから見ると「受験者」</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というロール名を示されます</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「大学」クラスは「教授」クラスから見ると「勤務先」</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というロール名を示されます</a:t>
            </a:r>
            <a:endParaRPr lang="en-US" altLang="ja-JP" sz="1050" dirty="0" smtClean="0"/>
          </a:p>
        </p:txBody>
      </p:sp>
      <p:sp>
        <p:nvSpPr>
          <p:cNvPr id="4" name="スライド番号プレースホルダー 3"/>
          <p:cNvSpPr>
            <a:spLocks noGrp="1"/>
          </p:cNvSpPr>
          <p:nvPr>
            <p:ph type="sldNum" sz="quarter" idx="10"/>
          </p:nvPr>
        </p:nvSpPr>
        <p:spPr/>
        <p:txBody>
          <a:bodyPr/>
          <a:lstStyle/>
          <a:p>
            <a:fld id="{B2A3BCEE-121C-4A3A-88C3-2C7C5074E96A}" type="slidenum">
              <a:rPr kumimoji="1" lang="ja-JP" altLang="en-US" smtClean="0"/>
              <a:t>17</a:t>
            </a:fld>
            <a:endParaRPr kumimoji="1" lang="ja-JP" altLang="en-US"/>
          </a:p>
        </p:txBody>
      </p:sp>
    </p:spTree>
    <p:extLst>
      <p:ext uri="{BB962C8B-B14F-4D97-AF65-F5344CB8AC3E}">
        <p14:creationId xmlns:p14="http://schemas.microsoft.com/office/powerpoint/2010/main" val="3954681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多重度であるクラスのオブジェクトから見て、関係で接続された他のクラスのオブジェクトが接続される可能性のある数を指定します。</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多重度は関連の両端につけます。</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参考としてこのような図を示します。</a:t>
            </a:r>
            <a:endParaRPr kumimoji="1" lang="en-US" altLang="ja-JP" sz="1050" dirty="0" smtClean="0"/>
          </a:p>
          <a:p>
            <a:r>
              <a:rPr kumimoji="1" lang="ja-JP" altLang="en-US" sz="1050" dirty="0" smtClean="0"/>
              <a:t>これは</a:t>
            </a:r>
            <a:r>
              <a:rPr lang="ja-JP" altLang="en-US" sz="1050" dirty="0" smtClean="0"/>
              <a:t>クラス</a:t>
            </a:r>
            <a:r>
              <a:rPr lang="en-US" altLang="ja-JP" sz="1050" dirty="0" smtClean="0"/>
              <a:t>A</a:t>
            </a:r>
            <a:r>
              <a:rPr lang="ja-JP" altLang="en-US" sz="1050" dirty="0" smtClean="0"/>
              <a:t>側から見たクラス</a:t>
            </a:r>
            <a:r>
              <a:rPr lang="en-US" altLang="ja-JP" sz="1050" dirty="0" smtClean="0"/>
              <a:t>B</a:t>
            </a:r>
            <a:r>
              <a:rPr lang="ja-JP" altLang="en-US" sz="1050" dirty="0" smtClean="0"/>
              <a:t>の多重度はクラス</a:t>
            </a:r>
            <a:r>
              <a:rPr lang="en-US" altLang="ja-JP" sz="1050" dirty="0" smtClean="0"/>
              <a:t>B</a:t>
            </a:r>
            <a:r>
              <a:rPr lang="ja-JP" altLang="en-US" sz="1050" dirty="0" smtClean="0"/>
              <a:t>の近くに、</a:t>
            </a:r>
            <a:endParaRPr lang="en-US" altLang="ja-JP" sz="1050" dirty="0" smtClean="0"/>
          </a:p>
          <a:p>
            <a:r>
              <a:rPr lang="ja-JP" altLang="en-US" sz="1050" dirty="0" smtClean="0"/>
              <a:t>クラス</a:t>
            </a:r>
            <a:r>
              <a:rPr lang="en-US" altLang="ja-JP" sz="1050" dirty="0" smtClean="0"/>
              <a:t>B</a:t>
            </a:r>
            <a:r>
              <a:rPr lang="ja-JP" altLang="en-US" sz="1050" dirty="0" smtClean="0"/>
              <a:t>から見たクラス</a:t>
            </a:r>
            <a:r>
              <a:rPr lang="en-US" altLang="ja-JP" sz="1050" dirty="0" smtClean="0"/>
              <a:t>A</a:t>
            </a:r>
            <a:r>
              <a:rPr lang="ja-JP" altLang="en-US" sz="1050" dirty="0" smtClean="0"/>
              <a:t>の多重度はクラス</a:t>
            </a:r>
            <a:r>
              <a:rPr lang="en-US" altLang="ja-JP" sz="1050" dirty="0" smtClean="0"/>
              <a:t>A</a:t>
            </a:r>
            <a:r>
              <a:rPr lang="ja-JP" altLang="en-US" sz="1050" dirty="0" smtClean="0"/>
              <a:t>の近くに配置します。</a:t>
            </a:r>
            <a:endParaRPr lang="en-US" altLang="ja-JP" sz="1050" dirty="0" smtClean="0"/>
          </a:p>
          <a:p>
            <a:endParaRPr lang="en-US" altLang="ja-JP" sz="1050" dirty="0" smtClean="0"/>
          </a:p>
          <a:p>
            <a:r>
              <a:rPr lang="ja-JP" altLang="en-US" sz="1050" dirty="0" smtClean="0"/>
              <a:t>左の図は多重度の表記例です。</a:t>
            </a:r>
            <a:endParaRPr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dirty="0" smtClean="0"/>
              <a:t>1</a:t>
            </a:r>
            <a:r>
              <a:rPr lang="ja-JP" altLang="en-US" sz="1050" dirty="0" smtClean="0"/>
              <a:t>列目の表記によって、２列目に示されている</a:t>
            </a:r>
            <a:r>
              <a:rPr kumimoji="1" lang="ja-JP" altLang="en-US" sz="1050" dirty="0" smtClean="0"/>
              <a:t>接続される可能性のある要素の数が決定します。</a:t>
            </a:r>
          </a:p>
          <a:p>
            <a:endParaRPr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smtClean="0"/>
          </a:p>
        </p:txBody>
      </p:sp>
      <p:sp>
        <p:nvSpPr>
          <p:cNvPr id="4" name="スライド番号プレースホルダー 3"/>
          <p:cNvSpPr>
            <a:spLocks noGrp="1"/>
          </p:cNvSpPr>
          <p:nvPr>
            <p:ph type="sldNum" sz="quarter" idx="10"/>
          </p:nvPr>
        </p:nvSpPr>
        <p:spPr/>
        <p:txBody>
          <a:bodyPr/>
          <a:lstStyle/>
          <a:p>
            <a:fld id="{B2A3BCEE-121C-4A3A-88C3-2C7C5074E96A}" type="slidenum">
              <a:rPr kumimoji="1" lang="ja-JP" altLang="en-US" smtClean="0"/>
              <a:t>18</a:t>
            </a:fld>
            <a:endParaRPr kumimoji="1" lang="ja-JP" altLang="en-US"/>
          </a:p>
        </p:txBody>
      </p:sp>
    </p:spTree>
    <p:extLst>
      <p:ext uri="{BB962C8B-B14F-4D97-AF65-F5344CB8AC3E}">
        <p14:creationId xmlns:p14="http://schemas.microsoft.com/office/powerpoint/2010/main" val="2060969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t>先ほどの</a:t>
            </a:r>
            <a:r>
              <a:rPr lang="ja-JP" altLang="en-US" sz="1050" dirty="0" smtClean="0"/>
              <a:t>多重度の表記を用いた例を考えてみます。</a:t>
            </a:r>
            <a:endParaRPr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まず、左の「受験生」クラスから見た「大学」クラスの多重度を考えます。</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受験生</a:t>
            </a:r>
            <a:r>
              <a:rPr kumimoji="1" lang="en-US" altLang="ja-JP" sz="1050" dirty="0" smtClean="0"/>
              <a:t>A</a:t>
            </a:r>
            <a:r>
              <a:rPr kumimoji="1" lang="ja-JP" altLang="en-US" sz="1050" dirty="0" smtClean="0"/>
              <a:t>さんは、甲乙丙大学の３校を受験する予定なので、このように３本の矢印ができます。</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同様にして、受験生</a:t>
            </a:r>
            <a:r>
              <a:rPr kumimoji="1" lang="en-US" altLang="ja-JP" sz="1050" dirty="0" smtClean="0"/>
              <a:t>B</a:t>
            </a:r>
            <a:r>
              <a:rPr kumimoji="1" lang="ja-JP" altLang="en-US" sz="1050" dirty="0" err="1" smtClean="0"/>
              <a:t>さんは</a:t>
            </a:r>
            <a:r>
              <a:rPr kumimoji="1" lang="ja-JP" altLang="en-US" sz="1050" dirty="0" smtClean="0"/>
              <a:t>１本、受験生</a:t>
            </a:r>
            <a:r>
              <a:rPr kumimoji="1" lang="en-US" altLang="ja-JP" sz="1050" dirty="0" smtClean="0"/>
              <a:t>C</a:t>
            </a:r>
            <a:r>
              <a:rPr kumimoji="1" lang="ja-JP" altLang="en-US" sz="1050" dirty="0" err="1" smtClean="0"/>
              <a:t>さんは</a:t>
            </a:r>
            <a:r>
              <a:rPr kumimoji="1" lang="ja-JP" altLang="en-US" sz="1050" dirty="0" smtClean="0"/>
              <a:t>４本矢印ができます。</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つまり、受験生は１校以上受験することがわかる</a:t>
            </a:r>
            <a:r>
              <a:rPr kumimoji="1" lang="en-US" altLang="ja-JP" sz="1050" dirty="0" smtClean="0"/>
              <a:t>(</a:t>
            </a:r>
            <a:r>
              <a:rPr kumimoji="1" lang="ja-JP" altLang="en-US" sz="1050" dirty="0" smtClean="0"/>
              <a:t>逆に言えば受験生なのに１校も受験しない人はいない</a:t>
            </a:r>
            <a:r>
              <a:rPr kumimoji="1" lang="en-US" altLang="ja-JP" sz="1050" dirty="0" smtClean="0"/>
              <a:t>)</a:t>
            </a:r>
            <a:r>
              <a:rPr kumimoji="1" lang="ja-JP" altLang="en-US" sz="1050" dirty="0" smtClean="0"/>
              <a:t>ので、大学クラス側の多重度は</a:t>
            </a:r>
            <a:r>
              <a:rPr lang="en-US" altLang="ja-JP" sz="1050" dirty="0" smtClean="0">
                <a:solidFill>
                  <a:srgbClr val="FF0000"/>
                </a:solidFill>
              </a:rPr>
              <a:t>1..*</a:t>
            </a:r>
            <a:r>
              <a:rPr lang="ja-JP" altLang="en-US" sz="1050" dirty="0" smtClean="0">
                <a:solidFill>
                  <a:srgbClr val="FF0000"/>
                </a:solidFill>
              </a:rPr>
              <a:t>になります。</a:t>
            </a:r>
            <a:endParaRPr lang="en-US" altLang="ja-JP" sz="105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rgbClr val="FF0000"/>
                </a:solidFill>
              </a:rPr>
              <a:t>次に右の</a:t>
            </a:r>
            <a:r>
              <a:rPr kumimoji="1" lang="ja-JP" altLang="en-US" sz="1050" dirty="0" smtClean="0"/>
              <a:t>「大学」クラスから見た「受験生」クラスの多重度を考えます。</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甲大学は</a:t>
            </a:r>
            <a:r>
              <a:rPr kumimoji="1" lang="en-US" altLang="ja-JP" sz="1050" dirty="0" smtClean="0"/>
              <a:t>500</a:t>
            </a:r>
            <a:r>
              <a:rPr kumimoji="1" lang="ja-JP" altLang="en-US" sz="1050" dirty="0" smtClean="0"/>
              <a:t>人の受験生つまり、５００本の矢印ができるのに対して、</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丙大学は受験者がいない、つまり１本も矢印ができません。</a:t>
            </a:r>
            <a:endParaRPr kumimoji="1" lang="en-US" altLang="ja-JP" sz="105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よって、ある大学は</a:t>
            </a:r>
            <a:r>
              <a:rPr kumimoji="1" lang="en-US" altLang="ja-JP" sz="1050" dirty="0" smtClean="0">
                <a:solidFill>
                  <a:srgbClr val="FF0000"/>
                </a:solidFill>
              </a:rPr>
              <a:t>0</a:t>
            </a:r>
            <a:r>
              <a:rPr kumimoji="1" lang="ja-JP" altLang="en-US" sz="1050" dirty="0" smtClean="0">
                <a:solidFill>
                  <a:srgbClr val="FF0000"/>
                </a:solidFill>
              </a:rPr>
              <a:t>人以上</a:t>
            </a:r>
            <a:r>
              <a:rPr kumimoji="1" lang="ja-JP" altLang="en-US" sz="1050" dirty="0" smtClean="0"/>
              <a:t>の受験生がいることがわかりますので、「</a:t>
            </a:r>
            <a:r>
              <a:rPr kumimoji="1" lang="ja-JP" altLang="en-US" sz="1050" dirty="0" smtClean="0">
                <a:solidFill>
                  <a:srgbClr val="FF0000"/>
                </a:solidFill>
              </a:rPr>
              <a:t>受験生</a:t>
            </a:r>
            <a:r>
              <a:rPr kumimoji="1" lang="ja-JP" altLang="en-US" sz="1050" dirty="0" smtClean="0"/>
              <a:t>」クラス側の多重度は「</a:t>
            </a:r>
            <a:r>
              <a:rPr lang="en-US" altLang="ja-JP" sz="1050" dirty="0" smtClean="0">
                <a:solidFill>
                  <a:srgbClr val="FF0000"/>
                </a:solidFill>
              </a:rPr>
              <a:t>0..*</a:t>
            </a:r>
            <a:r>
              <a:rPr kumimoji="1" lang="ja-JP" altLang="en-US" sz="1050" dirty="0" smtClean="0"/>
              <a:t>」になります。</a:t>
            </a:r>
            <a:endParaRPr kumimoji="1" lang="en-US" altLang="ja-JP" sz="105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したがって、結果は下の図のようになります。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smtClean="0"/>
          </a:p>
          <a:p>
            <a:endParaRPr kumimoji="1" lang="ja-JP" altLang="en-US" sz="1050" dirty="0"/>
          </a:p>
        </p:txBody>
      </p:sp>
      <p:sp>
        <p:nvSpPr>
          <p:cNvPr id="4" name="スライド番号プレースホルダー 3"/>
          <p:cNvSpPr>
            <a:spLocks noGrp="1"/>
          </p:cNvSpPr>
          <p:nvPr>
            <p:ph type="sldNum" sz="quarter" idx="10"/>
          </p:nvPr>
        </p:nvSpPr>
        <p:spPr/>
        <p:txBody>
          <a:bodyPr/>
          <a:lstStyle/>
          <a:p>
            <a:fld id="{B2A3BCEE-121C-4A3A-88C3-2C7C5074E96A}" type="slidenum">
              <a:rPr kumimoji="1" lang="ja-JP" altLang="en-US" smtClean="0"/>
              <a:t>19</a:t>
            </a:fld>
            <a:endParaRPr kumimoji="1" lang="ja-JP" altLang="en-US"/>
          </a:p>
        </p:txBody>
      </p:sp>
    </p:spTree>
    <p:extLst>
      <p:ext uri="{BB962C8B-B14F-4D97-AF65-F5344CB8AC3E}">
        <p14:creationId xmlns:p14="http://schemas.microsoft.com/office/powerpoint/2010/main" val="4148114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t>はじめに、</a:t>
            </a:r>
            <a:r>
              <a:rPr kumimoji="1" lang="en-US" altLang="ja-JP" sz="1050" dirty="0" smtClean="0"/>
              <a:t>Chapter1</a:t>
            </a:r>
            <a:r>
              <a:rPr kumimoji="1" lang="ja-JP" altLang="en-US" sz="1050" dirty="0" smtClean="0"/>
              <a:t>で説明があったと思いますが、</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現実に存在する</a:t>
            </a:r>
            <a:r>
              <a:rPr kumimoji="1" lang="en-US" altLang="ja-JP" sz="1050" dirty="0" smtClean="0"/>
              <a:t>”</a:t>
            </a:r>
            <a:r>
              <a:rPr kumimoji="1" lang="ja-JP" altLang="en-US" sz="1050" dirty="0" smtClean="0">
                <a:solidFill>
                  <a:srgbClr val="FF0000"/>
                </a:solidFill>
              </a:rPr>
              <a:t>もの</a:t>
            </a:r>
            <a:r>
              <a:rPr kumimoji="1" lang="en-US" altLang="ja-JP" sz="1050" dirty="0" smtClean="0"/>
              <a:t>”(</a:t>
            </a:r>
            <a:r>
              <a:rPr kumimoji="1" lang="ja-JP" altLang="en-US" sz="1050" dirty="0" smtClean="0"/>
              <a:t>オブジェクト</a:t>
            </a:r>
            <a:r>
              <a:rPr kumimoji="1" lang="en-US" altLang="ja-JP" sz="1050" dirty="0" smtClean="0"/>
              <a:t>)</a:t>
            </a:r>
            <a:r>
              <a:rPr kumimoji="1" lang="ja-JP" altLang="en-US" sz="1050" dirty="0" smtClean="0"/>
              <a:t>の属性</a:t>
            </a:r>
            <a:r>
              <a:rPr kumimoji="1" lang="en-US" altLang="ja-JP" sz="1050" dirty="0" smtClean="0"/>
              <a:t>(</a:t>
            </a:r>
            <a:r>
              <a:rPr kumimoji="1" lang="ja-JP" altLang="en-US" sz="1050" dirty="0" smtClean="0"/>
              <a:t>構造</a:t>
            </a:r>
            <a:r>
              <a:rPr kumimoji="1" lang="en-US" altLang="ja-JP" sz="1050" dirty="0" smtClean="0"/>
              <a:t>)</a:t>
            </a:r>
            <a:r>
              <a:rPr kumimoji="1" lang="ja-JP" altLang="en-US" sz="1050" dirty="0" err="1" smtClean="0"/>
              <a:t>、</a:t>
            </a:r>
            <a:r>
              <a:rPr kumimoji="1" lang="ja-JP" altLang="en-US" sz="1050" dirty="0" smtClean="0"/>
              <a:t>振る舞いの共通性に着目して抽象化したものを</a:t>
            </a:r>
            <a:r>
              <a:rPr kumimoji="1" lang="ja-JP" altLang="en-US" sz="1050" u="sng" dirty="0" smtClean="0">
                <a:solidFill>
                  <a:srgbClr val="FF0000"/>
                </a:solidFill>
              </a:rPr>
              <a:t>クラス</a:t>
            </a:r>
            <a:r>
              <a:rPr kumimoji="1" lang="en-US" altLang="ja-JP" sz="1050" dirty="0" smtClean="0"/>
              <a:t>(</a:t>
            </a:r>
            <a:r>
              <a:rPr lang="en-US" altLang="ja-JP" sz="1050" i="1" dirty="0" smtClean="0"/>
              <a:t>P.39</a:t>
            </a:r>
            <a:r>
              <a:rPr lang="ja-JP" altLang="en-US" sz="1050" i="1" dirty="0" smtClean="0"/>
              <a:t>を参照</a:t>
            </a:r>
            <a:r>
              <a:rPr lang="en-US" altLang="ja-JP" sz="1050" i="1" dirty="0" smtClean="0"/>
              <a:t>)</a:t>
            </a:r>
            <a:r>
              <a:rPr lang="ja-JP" altLang="en-US" sz="1050" dirty="0" smtClean="0"/>
              <a:t>と</a:t>
            </a:r>
            <a:r>
              <a:rPr kumimoji="1" lang="ja-JP" altLang="en-US" sz="1050" dirty="0" smtClean="0"/>
              <a:t>いいます。</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このクラスはクラス図以外にも、</a:t>
            </a:r>
            <a:r>
              <a:rPr kumimoji="1" lang="en-US" altLang="ja-JP" sz="1050" dirty="0" smtClean="0"/>
              <a:t>UML</a:t>
            </a:r>
            <a:r>
              <a:rPr kumimoji="1" lang="ja-JP" altLang="en-US" sz="1050" dirty="0" smtClean="0"/>
              <a:t>における他のほとんどの図</a:t>
            </a:r>
            <a:r>
              <a:rPr kumimoji="1" lang="en-US" altLang="ja-JP" sz="1050" dirty="0" smtClean="0"/>
              <a:t>(</a:t>
            </a:r>
            <a:r>
              <a:rPr kumimoji="1" lang="ja-JP" altLang="en-US" sz="1050" dirty="0" smtClean="0"/>
              <a:t>ダイアグラム</a:t>
            </a:r>
            <a:r>
              <a:rPr kumimoji="1" lang="en-US" altLang="ja-JP" sz="1050" dirty="0" smtClean="0"/>
              <a:t>)</a:t>
            </a:r>
            <a:r>
              <a:rPr kumimoji="1" lang="ja-JP" altLang="en-US" sz="1050" dirty="0" smtClean="0"/>
              <a:t>で使用される</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smtClean="0"/>
          </a:p>
          <a:p>
            <a:endParaRPr kumimoji="1" lang="ja-JP" altLang="en-US" sz="1050" dirty="0"/>
          </a:p>
        </p:txBody>
      </p:sp>
      <p:sp>
        <p:nvSpPr>
          <p:cNvPr id="4" name="スライド番号プレースホルダー 3"/>
          <p:cNvSpPr>
            <a:spLocks noGrp="1"/>
          </p:cNvSpPr>
          <p:nvPr>
            <p:ph type="sldNum" sz="quarter" idx="10"/>
          </p:nvPr>
        </p:nvSpPr>
        <p:spPr/>
        <p:txBody>
          <a:bodyPr/>
          <a:lstStyle/>
          <a:p>
            <a:fld id="{B2A3BCEE-121C-4A3A-88C3-2C7C5074E96A}" type="slidenum">
              <a:rPr kumimoji="1" lang="ja-JP" altLang="en-US" smtClean="0"/>
              <a:t>2</a:t>
            </a:fld>
            <a:endParaRPr kumimoji="1" lang="ja-JP" altLang="en-US"/>
          </a:p>
        </p:txBody>
      </p:sp>
    </p:spTree>
    <p:extLst>
      <p:ext uri="{BB962C8B-B14F-4D97-AF65-F5344CB8AC3E}">
        <p14:creationId xmlns:p14="http://schemas.microsoft.com/office/powerpoint/2010/main" val="4072622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rgbClr val="FF0000"/>
                </a:solidFill>
              </a:rPr>
              <a:t>関連はクラスを実線で接続していました。この矢印がない実線のみの関連</a:t>
            </a:r>
            <a:r>
              <a:rPr kumimoji="1" lang="ja-JP" altLang="en-US" sz="1050" dirty="0" smtClean="0"/>
              <a:t>は</a:t>
            </a:r>
            <a:r>
              <a:rPr kumimoji="1" lang="ja-JP" altLang="en-US" sz="1050" dirty="0" smtClean="0">
                <a:solidFill>
                  <a:srgbClr val="FF0000"/>
                </a:solidFill>
              </a:rPr>
              <a:t>双方向</a:t>
            </a:r>
            <a:r>
              <a:rPr kumimoji="1" lang="ja-JP" altLang="en-US" sz="1050" dirty="0" smtClean="0"/>
              <a:t>のデータの流れ</a:t>
            </a:r>
            <a:r>
              <a:rPr kumimoji="1" lang="en-US" altLang="ja-JP" sz="1050" dirty="0" smtClean="0"/>
              <a:t>(</a:t>
            </a:r>
            <a:r>
              <a:rPr kumimoji="1" lang="ja-JP" altLang="en-US" sz="1050" dirty="0" smtClean="0"/>
              <a:t>誘導可能性</a:t>
            </a:r>
            <a:r>
              <a:rPr kumimoji="1" lang="en-US" altLang="ja-JP" sz="1050" dirty="0" smtClean="0"/>
              <a:t>)</a:t>
            </a:r>
            <a:r>
              <a:rPr kumimoji="1" lang="ja-JP" altLang="en-US" sz="1050" dirty="0" smtClean="0"/>
              <a:t>を示しています。</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つまり関連で接続されているクラスのオブジェクト同士でどちらの方向にメッセージを送信してもかまわないということです。</a:t>
            </a:r>
            <a:endParaRPr kumimoji="1" lang="en-US" altLang="ja-JP" sz="1050" dirty="0" smtClean="0"/>
          </a:p>
          <a:p>
            <a:endParaRPr kumimoji="1" lang="en-US" altLang="ja-JP" sz="1050" dirty="0" smtClean="0"/>
          </a:p>
          <a:p>
            <a:r>
              <a:rPr kumimoji="1" lang="ja-JP" altLang="en-US" sz="1050" dirty="0" smtClean="0"/>
              <a:t>ポイントとしては、</a:t>
            </a:r>
            <a:endParaRPr kumimoji="1" lang="en-US" altLang="ja-JP" sz="1050" dirty="0" smtClean="0"/>
          </a:p>
          <a:p>
            <a:r>
              <a:rPr lang="ja-JP" altLang="en-US" sz="1050" dirty="0" smtClean="0"/>
              <a:t>分析段階では、メッセージがまだ増える可能性がありますので、関連の方向性の全てを明確にする必要はないです。</a:t>
            </a:r>
            <a:endParaRPr lang="en-US" altLang="ja-JP" sz="1050" dirty="0" smtClean="0"/>
          </a:p>
          <a:p>
            <a:endParaRPr lang="en-US" altLang="ja-JP" sz="1050" dirty="0" smtClean="0"/>
          </a:p>
          <a:p>
            <a:r>
              <a:rPr kumimoji="1" lang="ja-JP" altLang="en-US" sz="1050" dirty="0" smtClean="0"/>
              <a:t>しかし、設計段階では関連の実装をできるだけ簡略化する必要がありますので</a:t>
            </a:r>
            <a:endParaRPr kumimoji="1" lang="en-US" altLang="ja-JP" sz="1050" dirty="0" smtClean="0"/>
          </a:p>
          <a:p>
            <a:pPr lvl="1">
              <a:buFont typeface="Wingdings" panose="05000000000000000000" pitchFamily="2" charset="2"/>
              <a:buChar char="Ø"/>
            </a:pPr>
            <a:r>
              <a:rPr kumimoji="1" lang="ja-JP" altLang="en-US" sz="1050" dirty="0" smtClean="0"/>
              <a:t>関連の方向性を表記することで、使用している関連、使用していない関連を明確にしていく必要があります。</a:t>
            </a:r>
          </a:p>
          <a:p>
            <a:endParaRPr kumimoji="1" lang="ja-JP" altLang="en-US" sz="1050" dirty="0"/>
          </a:p>
        </p:txBody>
      </p:sp>
      <p:sp>
        <p:nvSpPr>
          <p:cNvPr id="4" name="スライド番号プレースホルダー 3"/>
          <p:cNvSpPr>
            <a:spLocks noGrp="1"/>
          </p:cNvSpPr>
          <p:nvPr>
            <p:ph type="sldNum" sz="quarter" idx="10"/>
          </p:nvPr>
        </p:nvSpPr>
        <p:spPr/>
        <p:txBody>
          <a:bodyPr/>
          <a:lstStyle/>
          <a:p>
            <a:fld id="{B2A3BCEE-121C-4A3A-88C3-2C7C5074E96A}" type="slidenum">
              <a:rPr kumimoji="1" lang="ja-JP" altLang="en-US" smtClean="0"/>
              <a:t>20</a:t>
            </a:fld>
            <a:endParaRPr kumimoji="1" lang="ja-JP" altLang="en-US"/>
          </a:p>
        </p:txBody>
      </p:sp>
    </p:spTree>
    <p:extLst>
      <p:ext uri="{BB962C8B-B14F-4D97-AF65-F5344CB8AC3E}">
        <p14:creationId xmlns:p14="http://schemas.microsoft.com/office/powerpoint/2010/main" val="1181031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t>この図は関連の方向の指定を行っているものです。</a:t>
            </a:r>
            <a:endParaRPr kumimoji="1" lang="en-US" altLang="ja-JP" sz="1050" dirty="0" smtClean="0"/>
          </a:p>
          <a:p>
            <a:r>
              <a:rPr kumimoji="1" lang="ja-JP" altLang="en-US" sz="1050" dirty="0" smtClean="0"/>
              <a:t>注意すべきは、</a:t>
            </a:r>
            <a:r>
              <a:rPr kumimoji="1" lang="en-US" altLang="ja-JP" sz="1050" dirty="0" smtClean="0"/>
              <a:t>UML1.x</a:t>
            </a:r>
            <a:r>
              <a:rPr kumimoji="1" lang="ja-JP" altLang="en-US" sz="1050" dirty="0" smtClean="0"/>
              <a:t>と</a:t>
            </a:r>
            <a:r>
              <a:rPr kumimoji="1" lang="en-US" altLang="ja-JP" sz="1050" dirty="0" smtClean="0"/>
              <a:t>UML2.x</a:t>
            </a:r>
            <a:r>
              <a:rPr kumimoji="1" lang="ja-JP" altLang="en-US" sz="1050" dirty="0" smtClean="0"/>
              <a:t>では表記方法が異なることです。詳細は次のスライドで説明します。</a:t>
            </a:r>
            <a:endParaRPr kumimoji="1" lang="en-US" altLang="ja-JP" sz="1050" dirty="0" smtClean="0"/>
          </a:p>
          <a:p>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上の図は、</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クラス</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[Class1]</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のオブジェクトと</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クラス</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[Class2]</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のオブジェクトは互いにメッセージを送信しているので、</a:t>
            </a:r>
            <a:r>
              <a:rPr lang="ja-JP" altLang="en-US" sz="1050" u="sng" dirty="0" smtClean="0">
                <a:latin typeface="メイリオ" panose="020B0604030504040204" pitchFamily="50" charset="-128"/>
                <a:ea typeface="メイリオ" panose="020B0604030504040204" pitchFamily="50" charset="-128"/>
                <a:cs typeface="メイリオ" panose="020B0604030504040204" pitchFamily="50" charset="-128"/>
              </a:rPr>
              <a:t>１本の関連だけ</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あればよいことがわかります。</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それに対して、</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クラス</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[Class3]</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のオブジェクトから</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クラス</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[Class4]</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のオブジェクトメッセージの送信しかないので、逆方向の関連は必要ないことがわかります</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buFont typeface="Wingdings" panose="05000000000000000000" pitchFamily="2" charset="2"/>
              <a:buChar char="Ø"/>
            </a:pPr>
            <a:r>
              <a:rPr lang="ja-JP" altLang="en-US" sz="1050" u="sng" dirty="0" smtClean="0">
                <a:latin typeface="メイリオ" panose="020B0604030504040204" pitchFamily="50" charset="-128"/>
                <a:ea typeface="メイリオ" panose="020B0604030504040204" pitchFamily="50" charset="-128"/>
                <a:cs typeface="メイリオ" panose="020B0604030504040204" pitchFamily="50" charset="-128"/>
              </a:rPr>
              <a:t>よって、必要な方向のみの</a:t>
            </a:r>
            <a:r>
              <a:rPr lang="ja-JP" altLang="en-US" sz="105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矢印</a:t>
            </a:r>
            <a:r>
              <a:rPr lang="ja-JP" altLang="en-US" sz="1050" u="sng" dirty="0" smtClean="0">
                <a:latin typeface="メイリオ" panose="020B0604030504040204" pitchFamily="50" charset="-128"/>
                <a:ea typeface="メイリオ" panose="020B0604030504040204" pitchFamily="50" charset="-128"/>
                <a:cs typeface="メイリオ" panose="020B0604030504040204" pitchFamily="50" charset="-128"/>
              </a:rPr>
              <a:t>を引きます</a:t>
            </a:r>
            <a:endParaRPr lang="en-US" altLang="ja-JP" sz="1050" u="sng"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050" dirty="0"/>
          </a:p>
        </p:txBody>
      </p:sp>
      <p:sp>
        <p:nvSpPr>
          <p:cNvPr id="4" name="スライド番号プレースホルダー 3"/>
          <p:cNvSpPr>
            <a:spLocks noGrp="1"/>
          </p:cNvSpPr>
          <p:nvPr>
            <p:ph type="sldNum" sz="quarter" idx="10"/>
          </p:nvPr>
        </p:nvSpPr>
        <p:spPr/>
        <p:txBody>
          <a:bodyPr/>
          <a:lstStyle/>
          <a:p>
            <a:fld id="{B2A3BCEE-121C-4A3A-88C3-2C7C5074E96A}" type="slidenum">
              <a:rPr kumimoji="1" lang="ja-JP" altLang="en-US" smtClean="0"/>
              <a:t>21</a:t>
            </a:fld>
            <a:endParaRPr kumimoji="1" lang="ja-JP" altLang="en-US"/>
          </a:p>
        </p:txBody>
      </p:sp>
    </p:spTree>
    <p:extLst>
      <p:ext uri="{BB962C8B-B14F-4D97-AF65-F5344CB8AC3E}">
        <p14:creationId xmlns:p14="http://schemas.microsoft.com/office/powerpoint/2010/main" val="1883884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t>ここでは</a:t>
            </a:r>
            <a:r>
              <a:rPr lang="en-US" altLang="ja-JP" sz="1050" dirty="0" smtClean="0"/>
              <a:t>UML1.x</a:t>
            </a:r>
            <a:r>
              <a:rPr lang="ja-JP" altLang="en-US" sz="1050" dirty="0" smtClean="0"/>
              <a:t>と</a:t>
            </a:r>
            <a:r>
              <a:rPr lang="en-US" altLang="ja-JP" sz="1050" dirty="0" smtClean="0"/>
              <a:t>UML2.x</a:t>
            </a:r>
            <a:r>
              <a:rPr lang="ja-JP" altLang="en-US" sz="1050" dirty="0" smtClean="0"/>
              <a:t>の違いについて述べます。</a:t>
            </a:r>
            <a:endParaRPr lang="en-US" altLang="ja-JP" sz="1050" dirty="0" smtClean="0"/>
          </a:p>
          <a:p>
            <a:r>
              <a:rPr kumimoji="1" lang="ja-JP" altLang="en-US" sz="1050" dirty="0" smtClean="0"/>
              <a:t>上の</a:t>
            </a:r>
            <a:r>
              <a:rPr kumimoji="1" lang="en-US" altLang="ja-JP" sz="1050" dirty="0" smtClean="0"/>
              <a:t>UML1.x</a:t>
            </a:r>
            <a:r>
              <a:rPr kumimoji="1" lang="ja-JP" altLang="en-US" sz="1050" dirty="0" smtClean="0"/>
              <a:t>では</a:t>
            </a:r>
            <a:endParaRPr kumimoji="1" lang="en-US" altLang="ja-JP" sz="1050" dirty="0" smtClean="0"/>
          </a:p>
          <a:p>
            <a:pPr marL="285750" indent="-285750">
              <a:buFont typeface="Arial" panose="020B0604020202020204" pitchFamily="34" charset="0"/>
              <a:buChar char="•"/>
            </a:pPr>
            <a:r>
              <a:rPr kumimoji="1" lang="ja-JP" altLang="en-US" sz="1050" dirty="0" smtClean="0"/>
              <a:t>矢印がない場合は 双方向、</a:t>
            </a:r>
            <a:endParaRPr kumimoji="1" lang="en-US" altLang="ja-JP" sz="1050" dirty="0" smtClean="0"/>
          </a:p>
          <a:p>
            <a:pPr marL="285750" indent="-285750">
              <a:buFont typeface="Arial" panose="020B0604020202020204" pitchFamily="34" charset="0"/>
              <a:buChar char="•"/>
            </a:pPr>
            <a:r>
              <a:rPr lang="ja-JP" altLang="en-US" sz="1050" dirty="0" smtClean="0"/>
              <a:t>片方に矢印がある場合はその方向への誘導可能性があるということを示しています。</a:t>
            </a:r>
            <a:endParaRPr lang="en-US" altLang="ja-JP" sz="1050" dirty="0" smtClean="0"/>
          </a:p>
          <a:p>
            <a:pPr marL="0" indent="0">
              <a:buFont typeface="Arial" panose="020B0604020202020204" pitchFamily="34" charset="0"/>
              <a:buNone/>
            </a:pPr>
            <a:endParaRPr kumimoji="1" lang="en-US" altLang="ja-JP" sz="1050" dirty="0" smtClean="0"/>
          </a:p>
          <a:p>
            <a:pPr marL="0" indent="0">
              <a:buFont typeface="Arial" panose="020B0604020202020204" pitchFamily="34" charset="0"/>
              <a:buNone/>
            </a:pPr>
            <a:r>
              <a:rPr kumimoji="1" lang="ja-JP" altLang="en-US" sz="1050" dirty="0" smtClean="0"/>
              <a:t>下の</a:t>
            </a:r>
            <a:r>
              <a:rPr kumimoji="1" lang="en-US" altLang="ja-JP" sz="1050" dirty="0" smtClean="0"/>
              <a:t>UML2.x</a:t>
            </a:r>
            <a:r>
              <a:rPr kumimoji="1" lang="ja-JP" altLang="en-US" sz="1050" dirty="0" smtClean="0"/>
              <a:t>では、</a:t>
            </a:r>
            <a:endParaRPr kumimoji="1" lang="en-US" altLang="ja-JP" sz="1050" dirty="0" smtClean="0"/>
          </a:p>
          <a:p>
            <a:pPr marL="285750" indent="-285750">
              <a:buFont typeface="Arial" panose="020B0604020202020204" pitchFamily="34" charset="0"/>
              <a:buChar char="•"/>
            </a:pPr>
            <a:r>
              <a:rPr kumimoji="1" lang="ja-JP" altLang="en-US" sz="1050" dirty="0" smtClean="0"/>
              <a:t>矢印も</a:t>
            </a:r>
            <a:r>
              <a:rPr kumimoji="1" lang="en-US" altLang="ja-JP" sz="1050" dirty="0" smtClean="0"/>
              <a:t>×</a:t>
            </a:r>
            <a:r>
              <a:rPr lang="ja-JP" altLang="en-US" sz="1050" dirty="0" smtClean="0"/>
              <a:t>印も</a:t>
            </a:r>
            <a:r>
              <a:rPr kumimoji="1" lang="ja-JP" altLang="en-US" sz="1050" dirty="0" smtClean="0"/>
              <a:t>ない場合は、関連の方向性が</a:t>
            </a:r>
            <a:r>
              <a:rPr lang="ja-JP" altLang="en-US" sz="1050" dirty="0" smtClean="0"/>
              <a:t>未定義ということを意味します。</a:t>
            </a:r>
            <a:endParaRPr kumimoji="1" lang="en-US" altLang="ja-JP" sz="1050" dirty="0" smtClean="0"/>
          </a:p>
          <a:p>
            <a:pPr marL="285750" indent="-285750">
              <a:buFont typeface="Arial" panose="020B0604020202020204" pitchFamily="34" charset="0"/>
              <a:buChar char="•"/>
            </a:pPr>
            <a:r>
              <a:rPr lang="ja-JP" altLang="en-US" sz="1050" dirty="0" smtClean="0"/>
              <a:t>関連の端に矢印がある場合は方向性があり、</a:t>
            </a:r>
            <a:endParaRPr lang="en-US" altLang="ja-JP" sz="1050" dirty="0" smtClean="0"/>
          </a:p>
          <a:p>
            <a:pPr marL="285750" indent="-285750">
              <a:buFont typeface="Arial" panose="020B0604020202020204" pitchFamily="34" charset="0"/>
              <a:buChar char="•"/>
            </a:pPr>
            <a:r>
              <a:rPr kumimoji="1" lang="ja-JP" altLang="en-US" sz="1050" dirty="0" smtClean="0"/>
              <a:t>関連の端に</a:t>
            </a:r>
            <a:r>
              <a:rPr kumimoji="1" lang="en-US" altLang="ja-JP" sz="1050" dirty="0" smtClean="0"/>
              <a:t>×</a:t>
            </a:r>
            <a:r>
              <a:rPr kumimoji="1" lang="ja-JP" altLang="en-US" sz="1050" dirty="0" smtClean="0"/>
              <a:t>印がある場合は方向性がないことを意味しています。</a:t>
            </a:r>
          </a:p>
          <a:p>
            <a:pPr marL="0" indent="0">
              <a:buFont typeface="Arial" panose="020B0604020202020204" pitchFamily="34" charset="0"/>
              <a:buNone/>
            </a:pPr>
            <a:endParaRPr kumimoji="1" lang="ja-JP" altLang="en-US" sz="1050" dirty="0" smtClean="0"/>
          </a:p>
          <a:p>
            <a:endParaRPr kumimoji="1" lang="ja-JP" altLang="en-US" sz="1050" dirty="0"/>
          </a:p>
        </p:txBody>
      </p:sp>
      <p:sp>
        <p:nvSpPr>
          <p:cNvPr id="4" name="スライド番号プレースホルダー 3"/>
          <p:cNvSpPr>
            <a:spLocks noGrp="1"/>
          </p:cNvSpPr>
          <p:nvPr>
            <p:ph type="sldNum" sz="quarter" idx="10"/>
          </p:nvPr>
        </p:nvSpPr>
        <p:spPr/>
        <p:txBody>
          <a:bodyPr/>
          <a:lstStyle/>
          <a:p>
            <a:fld id="{B2A3BCEE-121C-4A3A-88C3-2C7C5074E96A}" type="slidenum">
              <a:rPr kumimoji="1" lang="ja-JP" altLang="en-US" smtClean="0"/>
              <a:t>22</a:t>
            </a:fld>
            <a:endParaRPr kumimoji="1" lang="ja-JP" altLang="en-US"/>
          </a:p>
        </p:txBody>
      </p:sp>
    </p:spTree>
    <p:extLst>
      <p:ext uri="{BB962C8B-B14F-4D97-AF65-F5344CB8AC3E}">
        <p14:creationId xmlns:p14="http://schemas.microsoft.com/office/powerpoint/2010/main" val="2390625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t>同一のクラス間においても、関連の</a:t>
            </a:r>
            <a:r>
              <a:rPr lang="ja-JP" altLang="en-US" sz="1050" dirty="0" smtClean="0">
                <a:solidFill>
                  <a:srgbClr val="FF0000"/>
                </a:solidFill>
              </a:rPr>
              <a:t>意味が異なる</a:t>
            </a:r>
            <a:r>
              <a:rPr lang="ja-JP" altLang="en-US" sz="1050" dirty="0" smtClean="0"/>
              <a:t>のであれば、</a:t>
            </a:r>
            <a:r>
              <a:rPr lang="ja-JP" altLang="en-US" sz="1050" dirty="0" smtClean="0">
                <a:solidFill>
                  <a:srgbClr val="FF0000"/>
                </a:solidFill>
              </a:rPr>
              <a:t>複数の関連</a:t>
            </a:r>
            <a:r>
              <a:rPr lang="ja-JP" altLang="en-US" sz="1050" dirty="0" smtClean="0"/>
              <a:t>を引けます。</a:t>
            </a:r>
            <a:endParaRPr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この例は</a:t>
            </a:r>
          </a:p>
          <a:p>
            <a:pPr marL="285750" indent="-285750">
              <a:buFont typeface="Arial" panose="020B0604020202020204" pitchFamily="34" charset="0"/>
              <a:buChar char="•"/>
            </a:pP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受験生田中太郎は、甲大学と乙大学を受験する</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甲大学は第一志望、乙大学は第二志望である</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この条件下では、</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志望の</a:t>
            </a:r>
            <a:r>
              <a:rPr lang="ja-JP" altLang="en-US" sz="1050" u="sng" dirty="0" smtClean="0">
                <a:latin typeface="メイリオ" panose="020B0604030504040204" pitchFamily="50" charset="-128"/>
                <a:ea typeface="メイリオ" panose="020B0604030504040204" pitchFamily="50" charset="-128"/>
                <a:cs typeface="メイリオ" panose="020B0604030504040204" pitchFamily="50" charset="-128"/>
              </a:rPr>
              <a:t>度合いが異なるため、異なる関連</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を引けます。</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050" dirty="0"/>
          </a:p>
        </p:txBody>
      </p:sp>
      <p:sp>
        <p:nvSpPr>
          <p:cNvPr id="4" name="スライド番号プレースホルダー 3"/>
          <p:cNvSpPr>
            <a:spLocks noGrp="1"/>
          </p:cNvSpPr>
          <p:nvPr>
            <p:ph type="sldNum" sz="quarter" idx="10"/>
          </p:nvPr>
        </p:nvSpPr>
        <p:spPr/>
        <p:txBody>
          <a:bodyPr/>
          <a:lstStyle/>
          <a:p>
            <a:fld id="{B2A3BCEE-121C-4A3A-88C3-2C7C5074E96A}" type="slidenum">
              <a:rPr kumimoji="1" lang="ja-JP" altLang="en-US" smtClean="0"/>
              <a:t>23</a:t>
            </a:fld>
            <a:endParaRPr kumimoji="1" lang="ja-JP" altLang="en-US"/>
          </a:p>
        </p:txBody>
      </p:sp>
    </p:spTree>
    <p:extLst>
      <p:ext uri="{BB962C8B-B14F-4D97-AF65-F5344CB8AC3E}">
        <p14:creationId xmlns:p14="http://schemas.microsoft.com/office/powerpoint/2010/main" val="1649897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t>長くなりましたが、以上で発表を終わります。</a:t>
            </a:r>
            <a:endParaRPr kumimoji="1" lang="ja-JP" altLang="en-US" sz="1050" dirty="0"/>
          </a:p>
        </p:txBody>
      </p:sp>
      <p:sp>
        <p:nvSpPr>
          <p:cNvPr id="4" name="スライド番号プレースホルダー 3"/>
          <p:cNvSpPr>
            <a:spLocks noGrp="1"/>
          </p:cNvSpPr>
          <p:nvPr>
            <p:ph type="sldNum" sz="quarter" idx="10"/>
          </p:nvPr>
        </p:nvSpPr>
        <p:spPr/>
        <p:txBody>
          <a:bodyPr/>
          <a:lstStyle/>
          <a:p>
            <a:fld id="{B2A3BCEE-121C-4A3A-88C3-2C7C5074E96A}" type="slidenum">
              <a:rPr kumimoji="1" lang="ja-JP" altLang="en-US" smtClean="0"/>
              <a:t>24</a:t>
            </a:fld>
            <a:endParaRPr kumimoji="1" lang="ja-JP" altLang="en-US"/>
          </a:p>
        </p:txBody>
      </p:sp>
    </p:spTree>
    <p:extLst>
      <p:ext uri="{BB962C8B-B14F-4D97-AF65-F5344CB8AC3E}">
        <p14:creationId xmlns:p14="http://schemas.microsoft.com/office/powerpoint/2010/main" val="274297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そしてクラスは</a:t>
            </a:r>
            <a:r>
              <a:rPr kumimoji="1" lang="ja-JP" altLang="en-US" sz="1050" dirty="0" smtClean="0">
                <a:solidFill>
                  <a:srgbClr val="FF0000"/>
                </a:solidFill>
              </a:rPr>
              <a:t>３つの区画に分割</a:t>
            </a:r>
            <a:r>
              <a:rPr kumimoji="1" lang="ja-JP" altLang="en-US" sz="1050" dirty="0" smtClean="0"/>
              <a:t>された</a:t>
            </a:r>
            <a:r>
              <a:rPr kumimoji="1" lang="ja-JP" altLang="en-US" sz="1050" dirty="0" smtClean="0">
                <a:solidFill>
                  <a:srgbClr val="FF0000"/>
                </a:solidFill>
              </a:rPr>
              <a:t>長方形のアイコンで表現</a:t>
            </a:r>
            <a:r>
              <a:rPr kumimoji="1" lang="ja-JP" altLang="en-US" sz="1050" dirty="0" smtClean="0">
                <a:solidFill>
                  <a:schemeClr val="tx1"/>
                </a:solidFill>
              </a:rPr>
              <a:t>します。</a:t>
            </a:r>
            <a:endParaRPr kumimoji="1" lang="en-US" altLang="ja-JP" sz="105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１番上の区画にクラス名、中間の区画に属性名、１番下の区画に操作名を表現します。</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rgbClr val="FF0000"/>
                </a:solidFill>
              </a:rPr>
              <a:t>属性および操作は１行に１つ配置</a:t>
            </a:r>
            <a:r>
              <a:rPr kumimoji="1" lang="ja-JP" altLang="en-US" sz="1050" dirty="0" smtClean="0"/>
              <a:t>する必要があります。</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t>オプショナルで</a:t>
            </a:r>
            <a:r>
              <a:rPr lang="ja-JP" altLang="en-US" sz="1050" u="sng" dirty="0" smtClean="0">
                <a:solidFill>
                  <a:schemeClr val="accent6"/>
                </a:solidFill>
              </a:rPr>
              <a:t>ステレオタイプ</a:t>
            </a:r>
            <a:r>
              <a:rPr lang="ja-JP" altLang="en-US" sz="1050" dirty="0" smtClean="0">
                <a:solidFill>
                  <a:schemeClr val="accent6"/>
                </a:solidFill>
              </a:rPr>
              <a:t>をクラス名の上に置けます。</a:t>
            </a:r>
            <a:endParaRPr lang="en-US" altLang="ja-JP" sz="1050" dirty="0" smtClean="0">
              <a:solidFill>
                <a:schemeClr val="accent6"/>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accent6"/>
                </a:solidFill>
              </a:rPr>
              <a:t>ステレオタイプについては</a:t>
            </a:r>
            <a:r>
              <a:rPr kumimoji="1" lang="en-US" altLang="ja-JP" sz="1050" dirty="0" smtClean="0">
                <a:solidFill>
                  <a:schemeClr val="accent6"/>
                </a:solidFill>
              </a:rPr>
              <a:t>Chapter1</a:t>
            </a:r>
            <a:r>
              <a:rPr kumimoji="1" lang="ja-JP" altLang="en-US" sz="1050" dirty="0" err="1" smtClean="0">
                <a:solidFill>
                  <a:schemeClr val="accent6"/>
                </a:solidFill>
              </a:rPr>
              <a:t>、</a:t>
            </a:r>
            <a:r>
              <a:rPr kumimoji="1" lang="ja-JP" altLang="en-US" sz="1050" dirty="0" smtClean="0">
                <a:solidFill>
                  <a:schemeClr val="accent6"/>
                </a:solidFill>
              </a:rPr>
              <a:t>もしくは教科書</a:t>
            </a:r>
            <a:r>
              <a:rPr kumimoji="1" lang="en-US" altLang="ja-JP" sz="1050" dirty="0" smtClean="0">
                <a:solidFill>
                  <a:schemeClr val="accent6"/>
                </a:solidFill>
              </a:rPr>
              <a:t>80</a:t>
            </a:r>
            <a:r>
              <a:rPr kumimoji="1" lang="ja-JP" altLang="en-US" sz="1050" dirty="0" smtClean="0">
                <a:solidFill>
                  <a:schemeClr val="accent6"/>
                </a:solidFill>
              </a:rPr>
              <a:t>ページの左下にありますキーワードを参照してください。</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smtClean="0"/>
          </a:p>
          <a:p>
            <a:endParaRPr kumimoji="1" lang="ja-JP" altLang="en-US" sz="1050" dirty="0"/>
          </a:p>
        </p:txBody>
      </p:sp>
      <p:sp>
        <p:nvSpPr>
          <p:cNvPr id="4" name="スライド番号プレースホルダー 3"/>
          <p:cNvSpPr>
            <a:spLocks noGrp="1"/>
          </p:cNvSpPr>
          <p:nvPr>
            <p:ph type="sldNum" sz="quarter" idx="10"/>
          </p:nvPr>
        </p:nvSpPr>
        <p:spPr/>
        <p:txBody>
          <a:bodyPr/>
          <a:lstStyle/>
          <a:p>
            <a:fld id="{B2A3BCEE-121C-4A3A-88C3-2C7C5074E96A}" type="slidenum">
              <a:rPr kumimoji="1" lang="ja-JP" altLang="en-US" smtClean="0"/>
              <a:t>3</a:t>
            </a:fld>
            <a:endParaRPr kumimoji="1" lang="ja-JP" altLang="en-US"/>
          </a:p>
        </p:txBody>
      </p:sp>
    </p:spTree>
    <p:extLst>
      <p:ext uri="{BB962C8B-B14F-4D97-AF65-F5344CB8AC3E}">
        <p14:creationId xmlns:p14="http://schemas.microsoft.com/office/powerpoint/2010/main" val="2524944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属性とは、クラスを構成する情報の中で、知識的</a:t>
            </a:r>
            <a:r>
              <a:rPr kumimoji="1" lang="en-US" altLang="ja-JP" sz="1050" dirty="0" smtClean="0"/>
              <a:t>(</a:t>
            </a:r>
            <a:r>
              <a:rPr kumimoji="1" lang="ja-JP" altLang="en-US" sz="1050" dirty="0" smtClean="0"/>
              <a:t>静的</a:t>
            </a:r>
            <a:r>
              <a:rPr kumimoji="1" lang="en-US" altLang="ja-JP" sz="1050" dirty="0" smtClean="0"/>
              <a:t>)</a:t>
            </a:r>
            <a:r>
              <a:rPr kumimoji="1" lang="ja-JP" altLang="en-US" sz="1050" dirty="0" smtClean="0"/>
              <a:t>な情報のことです。</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これは前のスライドで示しましたとおり、</a:t>
            </a:r>
            <a:r>
              <a:rPr lang="ja-JP" altLang="en-US" sz="1050" dirty="0" smtClean="0"/>
              <a:t>クラスの</a:t>
            </a:r>
            <a:r>
              <a:rPr lang="ja-JP" altLang="en-US" sz="1050" u="sng" dirty="0" smtClean="0"/>
              <a:t>中間区画</a:t>
            </a:r>
            <a:r>
              <a:rPr lang="ja-JP" altLang="en-US" sz="1050" dirty="0" smtClean="0"/>
              <a:t>に、以下の形式で表示します。</a:t>
            </a:r>
            <a:endParaRPr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t>属性名の前に</a:t>
            </a:r>
            <a:r>
              <a:rPr lang="ja-JP" altLang="en-US" sz="1050" dirty="0" smtClean="0">
                <a:solidFill>
                  <a:srgbClr val="FFC000"/>
                </a:solidFill>
              </a:rPr>
              <a:t>可視性</a:t>
            </a:r>
            <a:r>
              <a:rPr lang="ja-JP" altLang="en-US" sz="1050" dirty="0" smtClean="0"/>
              <a:t>をつけることができます。</a:t>
            </a:r>
            <a:endParaRPr lang="en-US" altLang="ja-JP" sz="1050" dirty="0" smtClean="0"/>
          </a:p>
          <a:p>
            <a:r>
              <a:rPr lang="ja-JP" altLang="en-US" sz="1050" dirty="0" smtClean="0"/>
              <a:t>この可視性は</a:t>
            </a:r>
            <a:r>
              <a:rPr lang="ja-JP" altLang="en-US" sz="1050" dirty="0" smtClean="0">
                <a:solidFill>
                  <a:schemeClr val="bg1"/>
                </a:solidFill>
              </a:rPr>
              <a:t>省略してもいいです。その場合は未定義ということだけでなく、表示していない</a:t>
            </a:r>
            <a:r>
              <a:rPr lang="ja-JP" altLang="en-US" sz="1050" dirty="0" smtClean="0"/>
              <a:t>ことを意味することに注意して下さい。</a:t>
            </a:r>
            <a:endParaRPr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t>属性名の後には、</a:t>
            </a:r>
            <a:r>
              <a:rPr lang="en-US" altLang="ja-JP" sz="1050" dirty="0" smtClean="0"/>
              <a:t>”</a:t>
            </a:r>
            <a:r>
              <a:rPr lang="ja-JP" altLang="en-US" sz="1050" dirty="0" smtClean="0">
                <a:solidFill>
                  <a:srgbClr val="FF0000"/>
                </a:solidFill>
              </a:rPr>
              <a:t>：</a:t>
            </a:r>
            <a:r>
              <a:rPr lang="en-US" altLang="ja-JP" sz="1050" dirty="0" smtClean="0"/>
              <a:t>”</a:t>
            </a:r>
            <a:r>
              <a:rPr lang="ja-JP" altLang="en-US" sz="1050" dirty="0" smtClean="0"/>
              <a:t>で区切って</a:t>
            </a:r>
            <a:r>
              <a:rPr lang="ja-JP" altLang="en-US" sz="1050" dirty="0" smtClean="0">
                <a:solidFill>
                  <a:srgbClr val="00B050"/>
                </a:solidFill>
              </a:rPr>
              <a:t>型</a:t>
            </a:r>
            <a:r>
              <a:rPr lang="ja-JP" altLang="en-US" sz="1050" dirty="0" smtClean="0"/>
              <a:t>を表示できます。</a:t>
            </a:r>
            <a:endParaRPr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t>この型には設計の段階で</a:t>
            </a:r>
            <a:r>
              <a:rPr lang="en-US" altLang="ja-JP" sz="1050" dirty="0" smtClean="0"/>
              <a:t>Java</a:t>
            </a:r>
            <a:r>
              <a:rPr lang="ja-JP" altLang="en-US" sz="1050" dirty="0" smtClean="0"/>
              <a:t>などの開発言語でサポートされている型を指定します。</a:t>
            </a:r>
            <a:endParaRPr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t>最後の初期値についても、設計上必要であれば指定します。</a:t>
            </a:r>
            <a:endParaRPr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50" dirty="0" smtClean="0"/>
          </a:p>
          <a:p>
            <a:endParaRPr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smtClean="0"/>
          </a:p>
        </p:txBody>
      </p:sp>
      <p:sp>
        <p:nvSpPr>
          <p:cNvPr id="4" name="スライド番号プレースホルダー 3"/>
          <p:cNvSpPr>
            <a:spLocks noGrp="1"/>
          </p:cNvSpPr>
          <p:nvPr>
            <p:ph type="sldNum" sz="quarter" idx="10"/>
          </p:nvPr>
        </p:nvSpPr>
        <p:spPr/>
        <p:txBody>
          <a:bodyPr/>
          <a:lstStyle/>
          <a:p>
            <a:fld id="{B2A3BCEE-121C-4A3A-88C3-2C7C5074E96A}" type="slidenum">
              <a:rPr kumimoji="1" lang="ja-JP" altLang="en-US" smtClean="0"/>
              <a:t>4</a:t>
            </a:fld>
            <a:endParaRPr kumimoji="1" lang="ja-JP" altLang="en-US"/>
          </a:p>
        </p:txBody>
      </p:sp>
    </p:spTree>
    <p:extLst>
      <p:ext uri="{BB962C8B-B14F-4D97-AF65-F5344CB8AC3E}">
        <p14:creationId xmlns:p14="http://schemas.microsoft.com/office/powerpoint/2010/main" val="3786606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t>クラス属性の表記はこのようになります。</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左は属性名のみの表示、右は属性名、可視性、型、初期値を表示しています。</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例では従業員というクラス名に、勤続年数や定年などの属性名があります。</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属性名の前に可視性</a:t>
            </a:r>
            <a:r>
              <a:rPr kumimoji="1" lang="en-US" altLang="ja-JP" sz="1050" dirty="0" smtClean="0"/>
              <a:t>-(</a:t>
            </a:r>
            <a:r>
              <a:rPr kumimoji="1" lang="ja-JP" altLang="en-US" sz="1050" dirty="0" smtClean="0"/>
              <a:t>マイナス</a:t>
            </a:r>
            <a:r>
              <a:rPr kumimoji="1" lang="en-US" altLang="ja-JP" sz="1050" dirty="0" smtClean="0"/>
              <a:t>)</a:t>
            </a:r>
            <a:r>
              <a:rPr kumimoji="1" lang="ja-JP" altLang="en-US" sz="1050" dirty="0" smtClean="0"/>
              <a:t>がありますが、これは後ほど説明します。</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属性名の次の：の後ろに型として</a:t>
            </a:r>
            <a:r>
              <a:rPr kumimoji="1" lang="en-US" altLang="ja-JP" sz="1050" dirty="0" err="1" smtClean="0"/>
              <a:t>int</a:t>
            </a:r>
            <a:r>
              <a:rPr kumimoji="1" lang="ja-JP" altLang="en-US" sz="1050" dirty="0" smtClean="0"/>
              <a:t>型や</a:t>
            </a:r>
            <a:r>
              <a:rPr kumimoji="1" lang="en-US" altLang="ja-JP" sz="1050" dirty="0" smtClean="0"/>
              <a:t>string</a:t>
            </a:r>
            <a:r>
              <a:rPr kumimoji="1" lang="ja-JP" altLang="en-US" sz="1050" dirty="0" smtClean="0"/>
              <a:t>型が指定してあります。</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最後に初期値が指定されているものもあります。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smtClean="0"/>
          </a:p>
          <a:p>
            <a:endParaRPr kumimoji="1" lang="ja-JP" altLang="en-US" sz="1050" dirty="0"/>
          </a:p>
        </p:txBody>
      </p:sp>
      <p:sp>
        <p:nvSpPr>
          <p:cNvPr id="4" name="スライド番号プレースホルダー 3"/>
          <p:cNvSpPr>
            <a:spLocks noGrp="1"/>
          </p:cNvSpPr>
          <p:nvPr>
            <p:ph type="sldNum" sz="quarter" idx="10"/>
          </p:nvPr>
        </p:nvSpPr>
        <p:spPr/>
        <p:txBody>
          <a:bodyPr/>
          <a:lstStyle/>
          <a:p>
            <a:fld id="{B2A3BCEE-121C-4A3A-88C3-2C7C5074E96A}" type="slidenum">
              <a:rPr kumimoji="1" lang="ja-JP" altLang="en-US" smtClean="0"/>
              <a:t>5</a:t>
            </a:fld>
            <a:endParaRPr kumimoji="1" lang="ja-JP" altLang="en-US"/>
          </a:p>
        </p:txBody>
      </p:sp>
    </p:spTree>
    <p:extLst>
      <p:ext uri="{BB962C8B-B14F-4D97-AF65-F5344CB8AC3E}">
        <p14:creationId xmlns:p14="http://schemas.microsoft.com/office/powerpoint/2010/main" val="876896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次に操作とは、</a:t>
            </a:r>
            <a:r>
              <a:rPr lang="ja-JP" altLang="en-US" sz="1050" dirty="0" smtClean="0"/>
              <a:t>クラスを構成する情報の中で、振る舞いの</a:t>
            </a:r>
            <a:r>
              <a:rPr lang="en-US" altLang="ja-JP" sz="1050" dirty="0" smtClean="0"/>
              <a:t>(</a:t>
            </a:r>
            <a:r>
              <a:rPr lang="ja-JP" altLang="en-US" sz="1050" dirty="0" smtClean="0"/>
              <a:t>動的</a:t>
            </a:r>
            <a:r>
              <a:rPr lang="en-US" altLang="ja-JP" sz="1050" dirty="0" smtClean="0"/>
              <a:t>)</a:t>
            </a:r>
            <a:r>
              <a:rPr lang="ja-JP" altLang="en-US" sz="1050" dirty="0" smtClean="0"/>
              <a:t>情報のことです。</a:t>
            </a:r>
            <a:endParaRPr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t>クラスの</a:t>
            </a:r>
            <a:r>
              <a:rPr lang="ja-JP" altLang="en-US" sz="1050" u="sng" dirty="0" smtClean="0"/>
              <a:t>１番下の区画</a:t>
            </a:r>
            <a:r>
              <a:rPr lang="ja-JP" altLang="en-US" sz="1050" dirty="0" smtClean="0"/>
              <a:t>に以下の形式で表示します。</a:t>
            </a:r>
            <a:endParaRPr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t>始めに可視性、これは属性と同様に表記を</a:t>
            </a:r>
            <a:r>
              <a:rPr lang="ja-JP" altLang="en-US" sz="1050" dirty="0" smtClean="0">
                <a:solidFill>
                  <a:srgbClr val="0070C0"/>
                </a:solidFill>
              </a:rPr>
              <a:t>省略してもよいです。</a:t>
            </a:r>
            <a:endParaRPr lang="en-US" altLang="ja-JP" sz="1050" dirty="0" smtClean="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solidFill>
                  <a:srgbClr val="0070C0"/>
                </a:solidFill>
              </a:rPr>
              <a:t>次に操作名。</a:t>
            </a:r>
            <a:endParaRPr lang="en-US" altLang="ja-JP" sz="1050" dirty="0" smtClean="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solidFill>
                  <a:srgbClr val="0070C0"/>
                </a:solidFill>
              </a:rPr>
              <a:t>その次に引数、最後に戻り値です。</a:t>
            </a:r>
            <a:endParaRPr lang="en-US" altLang="ja-JP" sz="1050" dirty="0" smtClean="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solidFill>
                  <a:srgbClr val="0070C0"/>
                </a:solidFill>
              </a:rPr>
              <a:t>この</a:t>
            </a:r>
            <a:r>
              <a:rPr kumimoji="1" lang="ja-JP" altLang="en-US" sz="1050" u="sng" dirty="0" smtClean="0">
                <a:solidFill>
                  <a:srgbClr val="00B050"/>
                </a:solidFill>
              </a:rPr>
              <a:t>引数および戻り値の型</a:t>
            </a:r>
            <a:r>
              <a:rPr kumimoji="1" lang="ja-JP" altLang="en-US" sz="1050" u="none" dirty="0" smtClean="0">
                <a:solidFill>
                  <a:schemeClr val="tx1"/>
                </a:solidFill>
              </a:rPr>
              <a:t>は</a:t>
            </a:r>
            <a:r>
              <a:rPr kumimoji="1" lang="en-US" altLang="ja-JP" sz="1050" dirty="0" smtClean="0"/>
              <a:t>Java</a:t>
            </a:r>
            <a:r>
              <a:rPr kumimoji="1" lang="ja-JP" altLang="en-US" sz="1050" dirty="0" smtClean="0"/>
              <a:t>などの開発言語でサポートするものに指定します。</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また、</a:t>
            </a:r>
            <a:r>
              <a:rPr lang="ja-JP" altLang="en-US" sz="1050" dirty="0" smtClean="0"/>
              <a:t>省略してもよいですが、</a:t>
            </a:r>
            <a:r>
              <a:rPr lang="ja-JP" altLang="en-US" sz="1050" dirty="0" smtClean="0">
                <a:solidFill>
                  <a:srgbClr val="00B050"/>
                </a:solidFill>
              </a:rPr>
              <a:t>省略する時は別々ではなく同時に省略して下さい。</a:t>
            </a:r>
            <a:endParaRPr lang="en-US" altLang="ja-JP" sz="1050" dirty="0" smtClean="0">
              <a:solidFill>
                <a:srgbClr val="00B05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50" dirty="0" smtClean="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smtClean="0"/>
          </a:p>
          <a:p>
            <a:endParaRPr kumimoji="1" lang="ja-JP" altLang="en-US" sz="1050" dirty="0"/>
          </a:p>
        </p:txBody>
      </p:sp>
      <p:sp>
        <p:nvSpPr>
          <p:cNvPr id="4" name="スライド番号プレースホルダー 3"/>
          <p:cNvSpPr>
            <a:spLocks noGrp="1"/>
          </p:cNvSpPr>
          <p:nvPr>
            <p:ph type="sldNum" sz="quarter" idx="10"/>
          </p:nvPr>
        </p:nvSpPr>
        <p:spPr/>
        <p:txBody>
          <a:bodyPr/>
          <a:lstStyle/>
          <a:p>
            <a:fld id="{B2A3BCEE-121C-4A3A-88C3-2C7C5074E96A}" type="slidenum">
              <a:rPr kumimoji="1" lang="ja-JP" altLang="en-US" smtClean="0"/>
              <a:t>6</a:t>
            </a:fld>
            <a:endParaRPr kumimoji="1" lang="ja-JP" altLang="en-US"/>
          </a:p>
        </p:txBody>
      </p:sp>
    </p:spTree>
    <p:extLst>
      <p:ext uri="{BB962C8B-B14F-4D97-AF65-F5344CB8AC3E}">
        <p14:creationId xmlns:p14="http://schemas.microsoft.com/office/powerpoint/2010/main" val="770295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t>これはクラスの操作の表示です。</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左は操作名のみ表示、右は可視性、操作名、引数名、引数の型、戻り値の型の表示しています。</a:t>
            </a:r>
            <a:endParaRPr kumimoji="1" lang="en-US" altLang="ja-JP" sz="1050" dirty="0" smtClean="0"/>
          </a:p>
          <a:p>
            <a:r>
              <a:rPr kumimoji="1" lang="ja-JP" altLang="en-US" sz="1050" dirty="0" smtClean="0"/>
              <a:t>属性とほぼ変わらないので、詳細には説明しませんが、</a:t>
            </a:r>
            <a:endParaRPr kumimoji="1" lang="en-US" altLang="ja-JP" sz="1050" dirty="0" smtClean="0"/>
          </a:p>
          <a:p>
            <a:r>
              <a:rPr kumimoji="1" lang="ja-JP" altLang="en-US" sz="1050" dirty="0" smtClean="0"/>
              <a:t>属性と異なるのは引数名、引数の型、戻り値の型があることです。</a:t>
            </a:r>
            <a:endParaRPr kumimoji="1" lang="en-US" altLang="ja-JP" sz="1050" dirty="0" smtClean="0"/>
          </a:p>
          <a:p>
            <a:endParaRPr kumimoji="1" lang="ja-JP" altLang="en-US" sz="1050" dirty="0"/>
          </a:p>
        </p:txBody>
      </p:sp>
      <p:sp>
        <p:nvSpPr>
          <p:cNvPr id="4" name="スライド番号プレースホルダー 3"/>
          <p:cNvSpPr>
            <a:spLocks noGrp="1"/>
          </p:cNvSpPr>
          <p:nvPr>
            <p:ph type="sldNum" sz="quarter" idx="10"/>
          </p:nvPr>
        </p:nvSpPr>
        <p:spPr/>
        <p:txBody>
          <a:bodyPr/>
          <a:lstStyle/>
          <a:p>
            <a:fld id="{B2A3BCEE-121C-4A3A-88C3-2C7C5074E96A}" type="slidenum">
              <a:rPr kumimoji="1" lang="ja-JP" altLang="en-US" smtClean="0"/>
              <a:t>7</a:t>
            </a:fld>
            <a:endParaRPr kumimoji="1" lang="ja-JP" altLang="en-US"/>
          </a:p>
        </p:txBody>
      </p:sp>
    </p:spTree>
    <p:extLst>
      <p:ext uri="{BB962C8B-B14F-4D97-AF65-F5344CB8AC3E}">
        <p14:creationId xmlns:p14="http://schemas.microsoft.com/office/powerpoint/2010/main" val="3580756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t>クラスは属性および操作の表示領域のどちらか、または両方を表示しなくてもよいです。</a:t>
            </a:r>
            <a:endParaRPr kumimoji="1" lang="en-US" altLang="ja-JP" sz="1050" dirty="0" smtClean="0"/>
          </a:p>
          <a:p>
            <a:pPr lvl="1">
              <a:buFont typeface="Wingdings" panose="05000000000000000000" pitchFamily="2" charset="2"/>
              <a:buChar char="Ø"/>
            </a:pPr>
            <a:r>
              <a:rPr lang="ja-JP" altLang="en-US" sz="1050" dirty="0" smtClean="0"/>
              <a:t>ただし表示がない場合も、属性・操作がないとは限りません</a:t>
            </a:r>
            <a:endParaRPr lang="en-US" altLang="ja-JP" sz="1050" dirty="0" smtClean="0"/>
          </a:p>
          <a:p>
            <a:endParaRPr kumimoji="1" lang="en-US" altLang="ja-JP" sz="1050" dirty="0" smtClean="0"/>
          </a:p>
          <a:p>
            <a:r>
              <a:rPr lang="ja-JP" altLang="en-US" sz="1050" dirty="0" smtClean="0"/>
              <a:t>複数のクラス間の関係を表示するクラス図では</a:t>
            </a:r>
            <a:endParaRPr lang="en-US" altLang="ja-JP" sz="1050" dirty="0" smtClean="0"/>
          </a:p>
          <a:p>
            <a:pPr lvl="1">
              <a:buFont typeface="Wingdings" panose="05000000000000000000" pitchFamily="2" charset="2"/>
              <a:buChar char="Ø"/>
            </a:pPr>
            <a:r>
              <a:rPr lang="ja-JP" altLang="en-US" sz="1050" dirty="0" smtClean="0"/>
              <a:t>属性・操作を省略し、情報を絞ってよりわかりやすい表現します</a:t>
            </a:r>
            <a:endParaRPr lang="en-US" altLang="ja-JP" sz="1050" dirty="0" smtClean="0"/>
          </a:p>
          <a:p>
            <a:pPr lvl="1">
              <a:buFont typeface="Wingdings" panose="05000000000000000000" pitchFamily="2" charset="2"/>
              <a:buChar char="Ø"/>
            </a:pPr>
            <a:r>
              <a:rPr lang="ja-JP" altLang="en-US" sz="1050" dirty="0" smtClean="0"/>
              <a:t>あるいは強調したい属性・操作のみを表示する場合もあります</a:t>
            </a:r>
            <a:endParaRPr lang="en-US" altLang="ja-JP" sz="1050" dirty="0" smtClean="0"/>
          </a:p>
          <a:p>
            <a:pPr lvl="1">
              <a:buFont typeface="Wingdings" panose="05000000000000000000" pitchFamily="2" charset="2"/>
              <a:buChar char="Ø"/>
            </a:pPr>
            <a:endParaRPr lang="en-US" altLang="ja-JP" sz="1050" dirty="0" smtClean="0"/>
          </a:p>
          <a:p>
            <a:r>
              <a:rPr lang="ja-JP" altLang="en-US" sz="1050" dirty="0" smtClean="0"/>
              <a:t>クラスの属性・操作の表示に対して、規則を設定することができます</a:t>
            </a:r>
            <a:r>
              <a:rPr lang="en-US" altLang="ja-JP" sz="1050" dirty="0" smtClean="0"/>
              <a:t>	</a:t>
            </a:r>
          </a:p>
          <a:p>
            <a:pPr lvl="1">
              <a:buFont typeface="Wingdings" panose="05000000000000000000" pitchFamily="2" charset="2"/>
              <a:buChar char="Ø"/>
            </a:pPr>
            <a:r>
              <a:rPr lang="ja-JP" altLang="en-US" sz="1050" dirty="0" smtClean="0"/>
              <a:t>つまり、規則に適合するものだけを表示することができます</a:t>
            </a:r>
            <a:endParaRPr lang="en-US" altLang="ja-JP" sz="1050" dirty="0" smtClean="0"/>
          </a:p>
          <a:p>
            <a:endParaRPr kumimoji="1" lang="ja-JP" altLang="en-US" sz="1050" dirty="0"/>
          </a:p>
        </p:txBody>
      </p:sp>
      <p:sp>
        <p:nvSpPr>
          <p:cNvPr id="4" name="スライド番号プレースホルダー 3"/>
          <p:cNvSpPr>
            <a:spLocks noGrp="1"/>
          </p:cNvSpPr>
          <p:nvPr>
            <p:ph type="sldNum" sz="quarter" idx="10"/>
          </p:nvPr>
        </p:nvSpPr>
        <p:spPr/>
        <p:txBody>
          <a:bodyPr/>
          <a:lstStyle/>
          <a:p>
            <a:fld id="{B2A3BCEE-121C-4A3A-88C3-2C7C5074E96A}" type="slidenum">
              <a:rPr kumimoji="1" lang="ja-JP" altLang="en-US" smtClean="0"/>
              <a:t>8</a:t>
            </a:fld>
            <a:endParaRPr kumimoji="1" lang="ja-JP" altLang="en-US"/>
          </a:p>
        </p:txBody>
      </p:sp>
    </p:spTree>
    <p:extLst>
      <p:ext uri="{BB962C8B-B14F-4D97-AF65-F5344CB8AC3E}">
        <p14:creationId xmlns:p14="http://schemas.microsoft.com/office/powerpoint/2010/main" val="347056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t>これはクラス表記のバリエーションの図です。</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左から</a:t>
            </a:r>
            <a:r>
              <a:rPr lang="ja-JP" altLang="en-US" sz="1050" dirty="0" smtClean="0"/>
              <a:t>属性・操作領域の表示</a:t>
            </a:r>
            <a:r>
              <a:rPr kumimoji="1" lang="ja-JP" altLang="en-US" sz="1050" dirty="0" smtClean="0"/>
              <a:t>、</a:t>
            </a:r>
            <a:r>
              <a:rPr lang="ja-JP" altLang="en-US" sz="1050" dirty="0" smtClean="0"/>
              <a:t>属性領域の非表示、操作領域の非表示、属性・操作領域の非表示です。</a:t>
            </a:r>
            <a:endParaRPr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左は全て表示していますが、その右は属性領域を非表示にして操作領域のみ表示しています。</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右端にある図は、ご覧のとおり</a:t>
            </a:r>
            <a:r>
              <a:rPr lang="ja-JP" altLang="en-US" sz="1050" dirty="0" smtClean="0"/>
              <a:t>属性・操作領域を非表示にしていますので、クラス図しか表示していません。</a:t>
            </a:r>
            <a:endParaRPr kumimoji="1" lang="ja-JP" altLang="en-US" sz="105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50" dirty="0" smtClean="0"/>
          </a:p>
          <a:p>
            <a:endParaRPr kumimoji="1" lang="ja-JP" altLang="en-US" sz="1050" dirty="0"/>
          </a:p>
        </p:txBody>
      </p:sp>
      <p:sp>
        <p:nvSpPr>
          <p:cNvPr id="4" name="スライド番号プレースホルダー 3"/>
          <p:cNvSpPr>
            <a:spLocks noGrp="1"/>
          </p:cNvSpPr>
          <p:nvPr>
            <p:ph type="sldNum" sz="quarter" idx="10"/>
          </p:nvPr>
        </p:nvSpPr>
        <p:spPr/>
        <p:txBody>
          <a:bodyPr/>
          <a:lstStyle/>
          <a:p>
            <a:fld id="{B2A3BCEE-121C-4A3A-88C3-2C7C5074E96A}" type="slidenum">
              <a:rPr kumimoji="1" lang="ja-JP" altLang="en-US" smtClean="0"/>
              <a:t>9</a:t>
            </a:fld>
            <a:endParaRPr kumimoji="1" lang="ja-JP" altLang="en-US"/>
          </a:p>
        </p:txBody>
      </p:sp>
    </p:spTree>
    <p:extLst>
      <p:ext uri="{BB962C8B-B14F-4D97-AF65-F5344CB8AC3E}">
        <p14:creationId xmlns:p14="http://schemas.microsoft.com/office/powerpoint/2010/main" val="2137711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2C989D4-FE85-4D6B-AD01-0930C917547F}" type="datetime1">
              <a:rPr kumimoji="1" lang="ja-JP" altLang="en-US" smtClean="0"/>
              <a:t>2013/5/13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AF4397-7A9B-4EE6-867D-AF8A9F10E4ED}" type="slidenum">
              <a:rPr kumimoji="1" lang="ja-JP" altLang="en-US" smtClean="0"/>
              <a:t>‹#›</a:t>
            </a:fld>
            <a:endParaRPr kumimoji="1" lang="ja-JP" altLang="en-US"/>
          </a:p>
        </p:txBody>
      </p:sp>
    </p:spTree>
    <p:extLst>
      <p:ext uri="{BB962C8B-B14F-4D97-AF65-F5344CB8AC3E}">
        <p14:creationId xmlns:p14="http://schemas.microsoft.com/office/powerpoint/2010/main" val="1193642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6A3E026-8BB1-4BA8-9420-77D3D629D0B1}" type="datetime1">
              <a:rPr kumimoji="1" lang="ja-JP" altLang="en-US" smtClean="0"/>
              <a:t>2013/5/13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AF4397-7A9B-4EE6-867D-AF8A9F10E4ED}" type="slidenum">
              <a:rPr kumimoji="1" lang="ja-JP" altLang="en-US" smtClean="0"/>
              <a:t>‹#›</a:t>
            </a:fld>
            <a:endParaRPr kumimoji="1" lang="ja-JP" altLang="en-US"/>
          </a:p>
        </p:txBody>
      </p:sp>
    </p:spTree>
    <p:extLst>
      <p:ext uri="{BB962C8B-B14F-4D97-AF65-F5344CB8AC3E}">
        <p14:creationId xmlns:p14="http://schemas.microsoft.com/office/powerpoint/2010/main" val="1932364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E2ECEFC-73AA-4623-9934-48F6194511A3}" type="datetime1">
              <a:rPr kumimoji="1" lang="ja-JP" altLang="en-US" smtClean="0"/>
              <a:t>2013/5/13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AF4397-7A9B-4EE6-867D-AF8A9F10E4ED}" type="slidenum">
              <a:rPr kumimoji="1" lang="ja-JP" altLang="en-US" smtClean="0"/>
              <a:t>‹#›</a:t>
            </a:fld>
            <a:endParaRPr kumimoji="1" lang="ja-JP" altLang="en-US"/>
          </a:p>
        </p:txBody>
      </p:sp>
    </p:spTree>
    <p:extLst>
      <p:ext uri="{BB962C8B-B14F-4D97-AF65-F5344CB8AC3E}">
        <p14:creationId xmlns:p14="http://schemas.microsoft.com/office/powerpoint/2010/main" val="1032345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5657EC0-676F-4298-855E-4B25EA4891EA}" type="datetime1">
              <a:rPr kumimoji="1" lang="ja-JP" altLang="en-US" smtClean="0"/>
              <a:t>2013/5/13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AF4397-7A9B-4EE6-867D-AF8A9F10E4ED}" type="slidenum">
              <a:rPr kumimoji="1" lang="ja-JP" altLang="en-US" smtClean="0"/>
              <a:t>‹#›</a:t>
            </a:fld>
            <a:endParaRPr kumimoji="1" lang="ja-JP" altLang="en-US"/>
          </a:p>
        </p:txBody>
      </p:sp>
    </p:spTree>
    <p:extLst>
      <p:ext uri="{BB962C8B-B14F-4D97-AF65-F5344CB8AC3E}">
        <p14:creationId xmlns:p14="http://schemas.microsoft.com/office/powerpoint/2010/main" val="1534640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0E8834A-CC96-45FA-A951-E5412BCB5D5E}" type="datetime1">
              <a:rPr kumimoji="1" lang="ja-JP" altLang="en-US" smtClean="0"/>
              <a:t>2013/5/13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AF4397-7A9B-4EE6-867D-AF8A9F10E4ED}" type="slidenum">
              <a:rPr kumimoji="1" lang="ja-JP" altLang="en-US" smtClean="0"/>
              <a:t>‹#›</a:t>
            </a:fld>
            <a:endParaRPr kumimoji="1" lang="ja-JP" altLang="en-US"/>
          </a:p>
        </p:txBody>
      </p:sp>
    </p:spTree>
    <p:extLst>
      <p:ext uri="{BB962C8B-B14F-4D97-AF65-F5344CB8AC3E}">
        <p14:creationId xmlns:p14="http://schemas.microsoft.com/office/powerpoint/2010/main" val="1646453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F228F7C-707A-453A-8394-3C95019C5240}" type="datetime1">
              <a:rPr kumimoji="1" lang="ja-JP" altLang="en-US" smtClean="0"/>
              <a:t>2013/5/13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AF4397-7A9B-4EE6-867D-AF8A9F10E4ED}" type="slidenum">
              <a:rPr kumimoji="1" lang="ja-JP" altLang="en-US" smtClean="0"/>
              <a:t>‹#›</a:t>
            </a:fld>
            <a:endParaRPr kumimoji="1" lang="ja-JP" altLang="en-US"/>
          </a:p>
        </p:txBody>
      </p:sp>
    </p:spTree>
    <p:extLst>
      <p:ext uri="{BB962C8B-B14F-4D97-AF65-F5344CB8AC3E}">
        <p14:creationId xmlns:p14="http://schemas.microsoft.com/office/powerpoint/2010/main" val="32853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8C4828B-5F78-4831-9185-022FEFBEADE1}" type="datetime1">
              <a:rPr kumimoji="1" lang="ja-JP" altLang="en-US" smtClean="0"/>
              <a:t>2013/5/13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CAF4397-7A9B-4EE6-867D-AF8A9F10E4ED}" type="slidenum">
              <a:rPr kumimoji="1" lang="ja-JP" altLang="en-US" smtClean="0"/>
              <a:t>‹#›</a:t>
            </a:fld>
            <a:endParaRPr kumimoji="1" lang="ja-JP" altLang="en-US"/>
          </a:p>
        </p:txBody>
      </p:sp>
    </p:spTree>
    <p:extLst>
      <p:ext uri="{BB962C8B-B14F-4D97-AF65-F5344CB8AC3E}">
        <p14:creationId xmlns:p14="http://schemas.microsoft.com/office/powerpoint/2010/main" val="2518622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AAA9652-C3E5-40C3-A8EF-071DB3D4021A}" type="datetime1">
              <a:rPr kumimoji="1" lang="ja-JP" altLang="en-US" smtClean="0"/>
              <a:t>2013/5/13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CAF4397-7A9B-4EE6-867D-AF8A9F10E4ED}" type="slidenum">
              <a:rPr kumimoji="1" lang="ja-JP" altLang="en-US" smtClean="0"/>
              <a:t>‹#›</a:t>
            </a:fld>
            <a:endParaRPr kumimoji="1" lang="ja-JP" altLang="en-US"/>
          </a:p>
        </p:txBody>
      </p:sp>
    </p:spTree>
    <p:extLst>
      <p:ext uri="{BB962C8B-B14F-4D97-AF65-F5344CB8AC3E}">
        <p14:creationId xmlns:p14="http://schemas.microsoft.com/office/powerpoint/2010/main" val="561646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81236BF-BA81-40F8-95B9-6C09E1EE30C3}" type="datetime1">
              <a:rPr kumimoji="1" lang="ja-JP" altLang="en-US" smtClean="0"/>
              <a:t>2013/5/13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CAF4397-7A9B-4EE6-867D-AF8A9F10E4ED}" type="slidenum">
              <a:rPr kumimoji="1" lang="ja-JP" altLang="en-US" smtClean="0"/>
              <a:t>‹#›</a:t>
            </a:fld>
            <a:endParaRPr kumimoji="1" lang="ja-JP" altLang="en-US"/>
          </a:p>
        </p:txBody>
      </p:sp>
    </p:spTree>
    <p:extLst>
      <p:ext uri="{BB962C8B-B14F-4D97-AF65-F5344CB8AC3E}">
        <p14:creationId xmlns:p14="http://schemas.microsoft.com/office/powerpoint/2010/main" val="2758892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12354CA-0EBB-4551-B633-8BB171A6B928}" type="datetime1">
              <a:rPr kumimoji="1" lang="ja-JP" altLang="en-US" smtClean="0"/>
              <a:t>2013/5/13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AF4397-7A9B-4EE6-867D-AF8A9F10E4ED}" type="slidenum">
              <a:rPr kumimoji="1" lang="ja-JP" altLang="en-US" smtClean="0"/>
              <a:t>‹#›</a:t>
            </a:fld>
            <a:endParaRPr kumimoji="1" lang="ja-JP" altLang="en-US"/>
          </a:p>
        </p:txBody>
      </p:sp>
    </p:spTree>
    <p:extLst>
      <p:ext uri="{BB962C8B-B14F-4D97-AF65-F5344CB8AC3E}">
        <p14:creationId xmlns:p14="http://schemas.microsoft.com/office/powerpoint/2010/main" val="208993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05C98B7-CD41-4D45-87FE-0CFA5E0648BB}" type="datetime1">
              <a:rPr kumimoji="1" lang="ja-JP" altLang="en-US" smtClean="0"/>
              <a:t>2013/5/13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AF4397-7A9B-4EE6-867D-AF8A9F10E4ED}" type="slidenum">
              <a:rPr kumimoji="1" lang="ja-JP" altLang="en-US" smtClean="0"/>
              <a:t>‹#›</a:t>
            </a:fld>
            <a:endParaRPr kumimoji="1" lang="ja-JP" altLang="en-US"/>
          </a:p>
        </p:txBody>
      </p:sp>
    </p:spTree>
    <p:extLst>
      <p:ext uri="{BB962C8B-B14F-4D97-AF65-F5344CB8AC3E}">
        <p14:creationId xmlns:p14="http://schemas.microsoft.com/office/powerpoint/2010/main" val="2195850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2AB51-0725-45E4-BE5B-C00BBA3787D7}" type="datetime1">
              <a:rPr kumimoji="1" lang="ja-JP" altLang="en-US" smtClean="0"/>
              <a:t>2013/5/13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F4397-7A9B-4EE6-867D-AF8A9F10E4ED}" type="slidenum">
              <a:rPr kumimoji="1" lang="ja-JP" altLang="en-US" smtClean="0"/>
              <a:t>‹#›</a:t>
            </a:fld>
            <a:endParaRPr kumimoji="1" lang="ja-JP" altLang="en-US"/>
          </a:p>
        </p:txBody>
      </p:sp>
    </p:spTree>
    <p:extLst>
      <p:ext uri="{BB962C8B-B14F-4D97-AF65-F5344CB8AC3E}">
        <p14:creationId xmlns:p14="http://schemas.microsoft.com/office/powerpoint/2010/main" val="1592453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636330"/>
            <a:ext cx="9144000" cy="2387600"/>
          </a:xfrm>
        </p:spPr>
        <p:txBody>
          <a:bodyPr>
            <a:normAutofit/>
          </a:bodyPr>
          <a:lstStyle/>
          <a:p>
            <a:r>
              <a:rPr kumimoji="1" lang="ja-JP" altLang="en-US" sz="7200" dirty="0" smtClean="0"/>
              <a:t>クラス図</a:t>
            </a:r>
            <a:r>
              <a:rPr kumimoji="1" lang="en-US" altLang="ja-JP" sz="7200" dirty="0" smtClean="0"/>
              <a:t>(1)</a:t>
            </a:r>
            <a:endParaRPr kumimoji="1" lang="ja-JP" altLang="en-US" sz="7200" dirty="0"/>
          </a:p>
        </p:txBody>
      </p:sp>
      <p:sp>
        <p:nvSpPr>
          <p:cNvPr id="3" name="サブタイトル 2"/>
          <p:cNvSpPr>
            <a:spLocks noGrp="1"/>
          </p:cNvSpPr>
          <p:nvPr>
            <p:ph type="subTitle" idx="1"/>
          </p:nvPr>
        </p:nvSpPr>
        <p:spPr/>
        <p:txBody>
          <a:bodyPr>
            <a:normAutofit/>
          </a:bodyPr>
          <a:lstStyle/>
          <a:p>
            <a:r>
              <a:rPr kumimoji="1" lang="en-US" altLang="ja-JP" sz="3600" dirty="0" smtClean="0"/>
              <a:t>FM13005 </a:t>
            </a:r>
            <a:r>
              <a:rPr kumimoji="1" lang="ja-JP" altLang="en-US" sz="3600" dirty="0" smtClean="0"/>
              <a:t>大楠拓也</a:t>
            </a:r>
            <a:endParaRPr kumimoji="1" lang="ja-JP" altLang="en-US" sz="3600" dirty="0"/>
          </a:p>
        </p:txBody>
      </p:sp>
    </p:spTree>
    <p:extLst>
      <p:ext uri="{BB962C8B-B14F-4D97-AF65-F5344CB8AC3E}">
        <p14:creationId xmlns:p14="http://schemas.microsoft.com/office/powerpoint/2010/main" val="2721730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省略表記</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クラスに定義されている属性・操作の一部しか表示していない場合は、表示されている以外のものがあることを示す必要がある</a:t>
            </a:r>
            <a:endParaRPr kumimoji="1" lang="en-US" altLang="ja-JP" dirty="0" smtClean="0"/>
          </a:p>
          <a:p>
            <a:pPr lvl="1">
              <a:buFont typeface="Wingdings" panose="05000000000000000000" pitchFamily="2" charset="2"/>
              <a:buChar char="Ø"/>
            </a:pPr>
            <a:r>
              <a:rPr lang="ja-JP" altLang="en-US" dirty="0" smtClean="0"/>
              <a:t>属性・操作の</a:t>
            </a:r>
            <a:r>
              <a:rPr lang="ja-JP" altLang="en-US" dirty="0" smtClean="0">
                <a:solidFill>
                  <a:srgbClr val="00B050"/>
                </a:solidFill>
              </a:rPr>
              <a:t>並びの最後</a:t>
            </a:r>
            <a:r>
              <a:rPr lang="ja-JP" altLang="en-US" dirty="0" smtClean="0"/>
              <a:t>に、省略表記</a:t>
            </a:r>
            <a:r>
              <a:rPr lang="en-US" altLang="ja-JP" dirty="0" smtClean="0"/>
              <a:t>”</a:t>
            </a:r>
            <a:r>
              <a:rPr lang="en-US" altLang="ja-JP" dirty="0" smtClean="0">
                <a:solidFill>
                  <a:srgbClr val="FF0000"/>
                </a:solidFill>
              </a:rPr>
              <a:t>…</a:t>
            </a:r>
            <a:r>
              <a:rPr lang="en-US" altLang="ja-JP" dirty="0" smtClean="0"/>
              <a:t>”</a:t>
            </a:r>
            <a:r>
              <a:rPr lang="ja-JP" altLang="en-US" dirty="0" smtClean="0"/>
              <a:t>をつける</a:t>
            </a:r>
            <a:endParaRPr kumimoji="1" lang="ja-JP" altLang="en-US" dirty="0"/>
          </a:p>
        </p:txBody>
      </p:sp>
      <p:sp>
        <p:nvSpPr>
          <p:cNvPr id="4" name="スライド番号プレースホルダー 3"/>
          <p:cNvSpPr>
            <a:spLocks noGrp="1"/>
          </p:cNvSpPr>
          <p:nvPr>
            <p:ph type="sldNum" sz="quarter" idx="12"/>
          </p:nvPr>
        </p:nvSpPr>
        <p:spPr/>
        <p:txBody>
          <a:bodyPr/>
          <a:lstStyle/>
          <a:p>
            <a:fld id="{4CAF4397-7A9B-4EE6-867D-AF8A9F10E4ED}" type="slidenum">
              <a:rPr kumimoji="1" lang="ja-JP" altLang="en-US" smtClean="0"/>
              <a:t>10</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768853514"/>
              </p:ext>
            </p:extLst>
          </p:nvPr>
        </p:nvGraphicFramePr>
        <p:xfrm>
          <a:off x="4689629" y="3905427"/>
          <a:ext cx="1702626" cy="1737360"/>
        </p:xfrm>
        <a:graphic>
          <a:graphicData uri="http://schemas.openxmlformats.org/drawingml/2006/table">
            <a:tbl>
              <a:tblPr firstRow="1" bandRow="1">
                <a:tableStyleId>{35758FB7-9AC5-4552-8A53-C91805E547FA}</a:tableStyleId>
              </a:tblPr>
              <a:tblGrid>
                <a:gridCol w="1702626"/>
              </a:tblGrid>
              <a:tr h="334996">
                <a:tc>
                  <a:txBody>
                    <a:bodyPr/>
                    <a:lstStyle/>
                    <a:p>
                      <a:pPr algn="ctr"/>
                      <a:r>
                        <a:rPr lang="ja-JP" altLang="en-US" dirty="0" smtClean="0"/>
                        <a:t>商品</a:t>
                      </a:r>
                      <a:endParaRPr lang="ja-JP" altLang="en-US" dirty="0"/>
                    </a:p>
                  </a:txBody>
                  <a:tcPr/>
                </a:tc>
              </a:tr>
              <a:tr h="582824">
                <a:tc>
                  <a:txBody>
                    <a:bodyPr/>
                    <a:lstStyle/>
                    <a:p>
                      <a:pPr algn="l"/>
                      <a:r>
                        <a:rPr lang="ja-JP" altLang="en-US" dirty="0" smtClean="0"/>
                        <a:t>商品名</a:t>
                      </a:r>
                      <a:endParaRPr lang="en-US" altLang="ja-JP" dirty="0" smtClean="0"/>
                    </a:p>
                    <a:p>
                      <a:pPr algn="l"/>
                      <a:r>
                        <a:rPr lang="en-US" altLang="ja-JP" sz="2400" dirty="0" smtClean="0"/>
                        <a:t>…</a:t>
                      </a:r>
                      <a:endParaRPr lang="ja-JP" altLang="en-US" sz="2400" dirty="0"/>
                    </a:p>
                  </a:txBody>
                  <a:tcPr/>
                </a:tc>
              </a:tr>
              <a:tr h="609315">
                <a:tc>
                  <a:txBody>
                    <a:bodyPr/>
                    <a:lstStyle/>
                    <a:p>
                      <a:pPr algn="l"/>
                      <a:r>
                        <a:rPr lang="ja-JP" altLang="en-US" sz="1800" dirty="0" smtClean="0"/>
                        <a:t>商品名取得</a:t>
                      </a:r>
                      <a:r>
                        <a:rPr lang="en-US" altLang="ja-JP" sz="1800" dirty="0" smtClean="0"/>
                        <a:t>()</a:t>
                      </a:r>
                    </a:p>
                    <a:p>
                      <a:pPr algn="l"/>
                      <a:r>
                        <a:rPr lang="ja-JP" altLang="en-US" sz="1800" dirty="0" smtClean="0"/>
                        <a:t>商品名設定</a:t>
                      </a:r>
                      <a:r>
                        <a:rPr lang="en-US" altLang="ja-JP" sz="1800" dirty="0" smtClean="0"/>
                        <a:t>()</a:t>
                      </a:r>
                    </a:p>
                  </a:txBody>
                  <a:tcPr/>
                </a:tc>
              </a:tr>
            </a:tbl>
          </a:graphicData>
        </a:graphic>
      </p:graphicFrame>
      <p:cxnSp>
        <p:nvCxnSpPr>
          <p:cNvPr id="6" name="直線矢印コネクタ 5"/>
          <p:cNvCxnSpPr>
            <a:stCxn id="7" idx="3"/>
          </p:cNvCxnSpPr>
          <p:nvPr/>
        </p:nvCxnSpPr>
        <p:spPr>
          <a:xfrm>
            <a:off x="4099594" y="4623437"/>
            <a:ext cx="677505" cy="179299"/>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7" name="正方形/長方形 6"/>
          <p:cNvSpPr/>
          <p:nvPr/>
        </p:nvSpPr>
        <p:spPr>
          <a:xfrm>
            <a:off x="2247544" y="4280294"/>
            <a:ext cx="1852050" cy="6862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smtClean="0"/>
              <a:t>省略表記</a:t>
            </a:r>
            <a:endParaRPr kumimoji="1" lang="ja-JP" altLang="en-US" dirty="0"/>
          </a:p>
        </p:txBody>
      </p:sp>
    </p:spTree>
    <p:extLst>
      <p:ext uri="{BB962C8B-B14F-4D97-AF65-F5344CB8AC3E}">
        <p14:creationId xmlns:p14="http://schemas.microsoft.com/office/powerpoint/2010/main" val="2617257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可視性</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カプセル化</a:t>
            </a:r>
            <a:r>
              <a:rPr kumimoji="1" lang="en-US" altLang="ja-JP" dirty="0" smtClean="0"/>
              <a:t>(P.40</a:t>
            </a:r>
            <a:r>
              <a:rPr kumimoji="1" lang="ja-JP" altLang="en-US" dirty="0" smtClean="0"/>
              <a:t>を参照</a:t>
            </a:r>
            <a:r>
              <a:rPr kumimoji="1" lang="en-US" altLang="ja-JP" dirty="0" smtClean="0"/>
              <a:t>)</a:t>
            </a:r>
            <a:r>
              <a:rPr kumimoji="1" lang="ja-JP" altLang="en-US" dirty="0" smtClean="0"/>
              <a:t>はオブジェクト指向の分析・設計においてとても重要な考え方である</a:t>
            </a:r>
            <a:endParaRPr kumimoji="1" lang="en-US" altLang="ja-JP" dirty="0" smtClean="0"/>
          </a:p>
          <a:p>
            <a:pPr marL="0" indent="0">
              <a:buNone/>
            </a:pPr>
            <a:endParaRPr kumimoji="1" lang="en-US" altLang="ja-JP" sz="800" dirty="0" smtClean="0"/>
          </a:p>
          <a:p>
            <a:r>
              <a:rPr lang="ja-JP" altLang="en-US" dirty="0" smtClean="0"/>
              <a:t>カプセル</a:t>
            </a:r>
            <a:r>
              <a:rPr lang="ja-JP" altLang="en-US" dirty="0"/>
              <a:t>化</a:t>
            </a:r>
            <a:r>
              <a:rPr lang="ja-JP" altLang="en-US" dirty="0" smtClean="0"/>
              <a:t>を実現するためには、他のクラスに対して、あるクラスの属性・操作が</a:t>
            </a:r>
            <a:r>
              <a:rPr lang="ja-JP" altLang="en-US" dirty="0" smtClean="0">
                <a:solidFill>
                  <a:srgbClr val="FF0000"/>
                </a:solidFill>
              </a:rPr>
              <a:t>公開</a:t>
            </a:r>
            <a:r>
              <a:rPr lang="ja-JP" altLang="en-US" dirty="0" smtClean="0"/>
              <a:t>か</a:t>
            </a:r>
            <a:r>
              <a:rPr lang="ja-JP" altLang="en-US" dirty="0" smtClean="0">
                <a:solidFill>
                  <a:srgbClr val="FF0000"/>
                </a:solidFill>
              </a:rPr>
              <a:t>非公開</a:t>
            </a:r>
            <a:r>
              <a:rPr lang="ja-JP" altLang="en-US" dirty="0" smtClean="0"/>
              <a:t>かを明記する必要がある</a:t>
            </a:r>
            <a:endParaRPr lang="en-US" altLang="ja-JP" dirty="0" smtClean="0"/>
          </a:p>
          <a:p>
            <a:endParaRPr lang="en-US" altLang="ja-JP" sz="900" dirty="0" smtClean="0"/>
          </a:p>
          <a:p>
            <a:r>
              <a:rPr kumimoji="1" lang="ja-JP" altLang="en-US" dirty="0"/>
              <a:t>他</a:t>
            </a:r>
            <a:r>
              <a:rPr kumimoji="1" lang="ja-JP" altLang="en-US" dirty="0" smtClean="0"/>
              <a:t>のクラスから属性・操作を参照できる度合いを</a:t>
            </a:r>
            <a:r>
              <a:rPr kumimoji="1" lang="ja-JP" altLang="en-US" dirty="0" smtClean="0">
                <a:solidFill>
                  <a:srgbClr val="FF0000"/>
                </a:solidFill>
              </a:rPr>
              <a:t>可視性</a:t>
            </a:r>
            <a:r>
              <a:rPr kumimoji="1" lang="ja-JP" altLang="en-US" dirty="0" smtClean="0"/>
              <a:t>という</a:t>
            </a:r>
            <a:endParaRPr kumimoji="1" lang="ja-JP" altLang="en-US" dirty="0"/>
          </a:p>
        </p:txBody>
      </p:sp>
      <p:sp>
        <p:nvSpPr>
          <p:cNvPr id="4" name="スライド番号プレースホルダー 3"/>
          <p:cNvSpPr>
            <a:spLocks noGrp="1"/>
          </p:cNvSpPr>
          <p:nvPr>
            <p:ph type="sldNum" sz="quarter" idx="12"/>
          </p:nvPr>
        </p:nvSpPr>
        <p:spPr/>
        <p:txBody>
          <a:bodyPr/>
          <a:lstStyle/>
          <a:p>
            <a:fld id="{4CAF4397-7A9B-4EE6-867D-AF8A9F10E4ED}" type="slidenum">
              <a:rPr kumimoji="1" lang="ja-JP" altLang="en-US" smtClean="0"/>
              <a:t>11</a:t>
            </a:fld>
            <a:endParaRPr kumimoji="1" lang="ja-JP" altLang="en-US"/>
          </a:p>
        </p:txBody>
      </p:sp>
    </p:spTree>
    <p:extLst>
      <p:ext uri="{BB962C8B-B14F-4D97-AF65-F5344CB8AC3E}">
        <p14:creationId xmlns:p14="http://schemas.microsoft.com/office/powerpoint/2010/main" val="615491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en-US" altLang="ja-JP" dirty="0" smtClean="0"/>
              <a:t>UML</a:t>
            </a:r>
            <a:r>
              <a:rPr kumimoji="1" lang="ja-JP" altLang="en-US" dirty="0" smtClean="0"/>
              <a:t>における可視性の規定</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UML</a:t>
            </a:r>
            <a:r>
              <a:rPr kumimoji="1" lang="ja-JP" altLang="en-US" dirty="0" smtClean="0"/>
              <a:t>では可視性を以下４段階に規定している</a:t>
            </a:r>
            <a:endParaRPr kumimoji="1" lang="en-US" altLang="ja-JP" dirty="0" smtClean="0"/>
          </a:p>
          <a:p>
            <a:endParaRPr lang="en-US" altLang="ja-JP" dirty="0"/>
          </a:p>
          <a:p>
            <a:pPr marL="0" indent="0">
              <a:buNone/>
            </a:pPr>
            <a:r>
              <a:rPr kumimoji="1" lang="en-US" altLang="ja-JP" dirty="0" smtClean="0"/>
              <a:t>+ public</a:t>
            </a:r>
            <a:r>
              <a:rPr kumimoji="1" lang="ja-JP" altLang="en-US" dirty="0" smtClean="0"/>
              <a:t>　　　・・・</a:t>
            </a:r>
            <a:r>
              <a:rPr kumimoji="1" lang="ja-JP" altLang="en-US" u="sng" dirty="0" smtClean="0"/>
              <a:t>すべて</a:t>
            </a:r>
            <a:r>
              <a:rPr kumimoji="1" lang="ja-JP" altLang="en-US" dirty="0" smtClean="0"/>
              <a:t>から参照可能</a:t>
            </a:r>
            <a:endParaRPr lang="en-US" altLang="ja-JP" dirty="0"/>
          </a:p>
          <a:p>
            <a:pPr>
              <a:buFontTx/>
              <a:buChar char="-"/>
            </a:pPr>
            <a:r>
              <a:rPr lang="en-US" altLang="ja-JP" dirty="0"/>
              <a:t>p</a:t>
            </a:r>
            <a:r>
              <a:rPr lang="en-US" altLang="ja-JP" dirty="0" smtClean="0"/>
              <a:t>rivate</a:t>
            </a:r>
            <a:r>
              <a:rPr lang="ja-JP" altLang="en-US" dirty="0" smtClean="0"/>
              <a:t>　　  ・・・</a:t>
            </a:r>
            <a:r>
              <a:rPr lang="ja-JP" altLang="en-US" u="sng" dirty="0" smtClean="0"/>
              <a:t>自分</a:t>
            </a:r>
            <a:r>
              <a:rPr lang="ja-JP" altLang="en-US" dirty="0" smtClean="0"/>
              <a:t>からのみ参照可能</a:t>
            </a:r>
            <a:endParaRPr lang="en-US" altLang="ja-JP" dirty="0" smtClean="0"/>
          </a:p>
          <a:p>
            <a:pPr marL="0" indent="0">
              <a:buNone/>
            </a:pPr>
            <a:r>
              <a:rPr kumimoji="1" lang="en-US" altLang="ja-JP" dirty="0" smtClean="0"/>
              <a:t># protected</a:t>
            </a:r>
            <a:r>
              <a:rPr lang="ja-JP" altLang="en-US" dirty="0"/>
              <a:t> </a:t>
            </a:r>
            <a:r>
              <a:rPr lang="ja-JP" altLang="en-US" dirty="0" smtClean="0"/>
              <a:t> </a:t>
            </a:r>
            <a:r>
              <a:rPr kumimoji="1" lang="ja-JP" altLang="en-US" dirty="0" smtClean="0"/>
              <a:t>・・・</a:t>
            </a:r>
            <a:r>
              <a:rPr kumimoji="1" lang="ja-JP" altLang="en-US" u="sng" dirty="0" smtClean="0"/>
              <a:t>自分と</a:t>
            </a:r>
            <a:r>
              <a:rPr kumimoji="1" lang="ja-JP" altLang="en-US" dirty="0" smtClean="0"/>
              <a:t>その子孫</a:t>
            </a:r>
            <a:r>
              <a:rPr kumimoji="1" lang="en-US" altLang="ja-JP" dirty="0" smtClean="0"/>
              <a:t>(</a:t>
            </a:r>
            <a:r>
              <a:rPr kumimoji="1" lang="ja-JP" altLang="en-US" u="sng" dirty="0" smtClean="0"/>
              <a:t>サブクラス</a:t>
            </a:r>
            <a:r>
              <a:rPr kumimoji="1" lang="en-US" altLang="ja-JP" dirty="0" smtClean="0"/>
              <a:t>)</a:t>
            </a:r>
            <a:r>
              <a:rPr kumimoji="1" lang="ja-JP" altLang="en-US" dirty="0" smtClean="0"/>
              <a:t>からのみ参照可能</a:t>
            </a:r>
            <a:endParaRPr kumimoji="1" lang="en-US" altLang="ja-JP" dirty="0" smtClean="0"/>
          </a:p>
          <a:p>
            <a:pPr marL="0" indent="0">
              <a:buNone/>
            </a:pPr>
            <a:r>
              <a:rPr lang="en-US" altLang="ja-JP" dirty="0" smtClean="0"/>
              <a:t>~ package     </a:t>
            </a:r>
            <a:r>
              <a:rPr lang="ja-JP" altLang="en-US" dirty="0" smtClean="0"/>
              <a:t>・・・</a:t>
            </a:r>
            <a:r>
              <a:rPr lang="ja-JP" altLang="en-US" u="sng" dirty="0" smtClean="0"/>
              <a:t>自分と同一パッケージ内のクラス</a:t>
            </a:r>
            <a:r>
              <a:rPr lang="ja-JP" altLang="en-US" dirty="0" smtClean="0"/>
              <a:t>からのみ参照可能</a:t>
            </a:r>
            <a:endParaRPr kumimoji="1" lang="ja-JP" altLang="en-US" dirty="0"/>
          </a:p>
        </p:txBody>
      </p:sp>
      <p:sp>
        <p:nvSpPr>
          <p:cNvPr id="4" name="スライド番号プレースホルダー 3"/>
          <p:cNvSpPr>
            <a:spLocks noGrp="1"/>
          </p:cNvSpPr>
          <p:nvPr>
            <p:ph type="sldNum" sz="quarter" idx="12"/>
          </p:nvPr>
        </p:nvSpPr>
        <p:spPr/>
        <p:txBody>
          <a:bodyPr/>
          <a:lstStyle/>
          <a:p>
            <a:fld id="{4CAF4397-7A9B-4EE6-867D-AF8A9F10E4ED}" type="slidenum">
              <a:rPr kumimoji="1" lang="ja-JP" altLang="en-US" smtClean="0"/>
              <a:t>12</a:t>
            </a:fld>
            <a:endParaRPr kumimoji="1" lang="ja-JP" altLang="en-US"/>
          </a:p>
        </p:txBody>
      </p:sp>
    </p:spTree>
    <p:extLst>
      <p:ext uri="{BB962C8B-B14F-4D97-AF65-F5344CB8AC3E}">
        <p14:creationId xmlns:p14="http://schemas.microsoft.com/office/powerpoint/2010/main" val="3923455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可視性の表示</a:t>
            </a:r>
            <a:endParaRPr kumimoji="1" lang="ja-JP" altLang="en-US" dirty="0"/>
          </a:p>
        </p:txBody>
      </p:sp>
      <p:pic>
        <p:nvPicPr>
          <p:cNvPr id="5" name="コンテンツ プレースホルダー 4"/>
          <p:cNvPicPr>
            <a:picLocks noGrp="1" noChangeAspect="1"/>
          </p:cNvPicPr>
          <p:nvPr>
            <p:ph idx="1"/>
          </p:nvPr>
        </p:nvPicPr>
        <p:blipFill>
          <a:blip r:embed="rId3"/>
          <a:stretch>
            <a:fillRect/>
          </a:stretch>
        </p:blipFill>
        <p:spPr>
          <a:xfrm rot="16260000">
            <a:off x="4089223" y="147615"/>
            <a:ext cx="4598441" cy="7751808"/>
          </a:xfrm>
          <a:prstGeom prst="rect">
            <a:avLst/>
          </a:prstGeom>
        </p:spPr>
      </p:pic>
      <p:sp>
        <p:nvSpPr>
          <p:cNvPr id="4" name="スライド番号プレースホルダー 3"/>
          <p:cNvSpPr>
            <a:spLocks noGrp="1"/>
          </p:cNvSpPr>
          <p:nvPr>
            <p:ph type="sldNum" sz="quarter" idx="12"/>
          </p:nvPr>
        </p:nvSpPr>
        <p:spPr/>
        <p:txBody>
          <a:bodyPr/>
          <a:lstStyle/>
          <a:p>
            <a:fld id="{4CAF4397-7A9B-4EE6-867D-AF8A9F10E4ED}" type="slidenum">
              <a:rPr kumimoji="1" lang="ja-JP" altLang="en-US" smtClean="0"/>
              <a:t>13</a:t>
            </a:fld>
            <a:endParaRPr kumimoji="1" lang="ja-JP" altLang="en-US"/>
          </a:p>
        </p:txBody>
      </p:sp>
      <p:sp>
        <p:nvSpPr>
          <p:cNvPr id="6" name="円/楕円 5"/>
          <p:cNvSpPr/>
          <p:nvPr/>
        </p:nvSpPr>
        <p:spPr>
          <a:xfrm>
            <a:off x="4802593" y="3544960"/>
            <a:ext cx="1400499" cy="3086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2683722" y="3121186"/>
            <a:ext cx="1400499" cy="3086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4802593" y="3732890"/>
            <a:ext cx="1400499" cy="30864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4895830" y="5365622"/>
            <a:ext cx="1400499" cy="3086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8050048" y="3121185"/>
            <a:ext cx="1400499" cy="3086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4895829" y="5365422"/>
            <a:ext cx="1400499" cy="30864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4802592" y="4162172"/>
            <a:ext cx="1400499" cy="34468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4895829" y="5365422"/>
            <a:ext cx="1400499" cy="30864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2683722" y="3109312"/>
            <a:ext cx="1400499" cy="30864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4789610" y="3974242"/>
            <a:ext cx="1400499" cy="30864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191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9"/>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1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5"/>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6"/>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9"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クラス図の関係その１</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2400" dirty="0" smtClean="0"/>
              <a:t>クラスの１つ１つの情報は属性および操作を定義することで表現できる</a:t>
            </a:r>
            <a:endParaRPr kumimoji="1" lang="en-US" altLang="ja-JP" sz="2400" dirty="0" smtClean="0"/>
          </a:p>
          <a:p>
            <a:endParaRPr kumimoji="1" lang="en-US" altLang="ja-JP" sz="2400" dirty="0" smtClean="0"/>
          </a:p>
          <a:p>
            <a:r>
              <a:rPr lang="ja-JP" altLang="en-US" sz="2400" dirty="0"/>
              <a:t>クラス</a:t>
            </a:r>
            <a:r>
              <a:rPr lang="ja-JP" altLang="en-US" sz="2400" dirty="0" smtClean="0"/>
              <a:t>は他のクラスとの関係を表現するとさらに構造化された情報を表現できる</a:t>
            </a:r>
            <a:endParaRPr lang="en-US" altLang="ja-JP" sz="2400" dirty="0" smtClean="0"/>
          </a:p>
          <a:p>
            <a:pPr lvl="1">
              <a:buFont typeface="Wingdings" panose="05000000000000000000" pitchFamily="2" charset="2"/>
              <a:buChar char="Ø"/>
            </a:pPr>
            <a:r>
              <a:rPr lang="ja-JP" altLang="en-US" sz="2000" dirty="0" smtClean="0"/>
              <a:t>構造化することで、より正確なモデルを作成することが可能になる</a:t>
            </a:r>
            <a:endParaRPr lang="en-US" altLang="ja-JP" sz="2000" dirty="0"/>
          </a:p>
          <a:p>
            <a:pPr marL="457200" lvl="1" indent="0">
              <a:buNone/>
            </a:pPr>
            <a:endParaRPr lang="en-US" altLang="ja-JP" sz="2000" dirty="0" smtClean="0"/>
          </a:p>
          <a:p>
            <a:r>
              <a:rPr kumimoji="1" lang="en-US" altLang="ja-JP" sz="2200" dirty="0" smtClean="0"/>
              <a:t>UML</a:t>
            </a:r>
            <a:r>
              <a:rPr kumimoji="1" lang="ja-JP" altLang="en-US" sz="2200" dirty="0" smtClean="0"/>
              <a:t>では</a:t>
            </a:r>
            <a:r>
              <a:rPr kumimoji="1" lang="ja-JP" altLang="en-US" sz="2200" dirty="0" smtClean="0">
                <a:solidFill>
                  <a:srgbClr val="FF0000"/>
                </a:solidFill>
              </a:rPr>
              <a:t>関連</a:t>
            </a:r>
            <a:r>
              <a:rPr kumimoji="1" lang="en-US" altLang="ja-JP" sz="2200" dirty="0" smtClean="0"/>
              <a:t>(</a:t>
            </a:r>
            <a:r>
              <a:rPr kumimoji="1" lang="ja-JP" altLang="en-US" sz="2200" dirty="0" smtClean="0">
                <a:solidFill>
                  <a:srgbClr val="FF0000"/>
                </a:solidFill>
              </a:rPr>
              <a:t>集約</a:t>
            </a:r>
            <a:r>
              <a:rPr kumimoji="1" lang="ja-JP" altLang="en-US" sz="2200" dirty="0" smtClean="0"/>
              <a:t>を含む</a:t>
            </a:r>
            <a:r>
              <a:rPr kumimoji="1" lang="en-US" altLang="ja-JP" sz="2200" dirty="0" smtClean="0"/>
              <a:t>)</a:t>
            </a:r>
            <a:r>
              <a:rPr kumimoji="1" lang="ja-JP" altLang="en-US" sz="2200" dirty="0" err="1" smtClean="0"/>
              <a:t>、</a:t>
            </a:r>
            <a:r>
              <a:rPr kumimoji="1" lang="ja-JP" altLang="en-US" sz="2200" dirty="0" smtClean="0">
                <a:solidFill>
                  <a:srgbClr val="FF0000"/>
                </a:solidFill>
              </a:rPr>
              <a:t>依存</a:t>
            </a:r>
            <a:r>
              <a:rPr kumimoji="1" lang="en-US" altLang="ja-JP" sz="2200" dirty="0" smtClean="0"/>
              <a:t>(</a:t>
            </a:r>
            <a:r>
              <a:rPr kumimoji="1" lang="ja-JP" altLang="en-US" sz="2200" dirty="0" smtClean="0">
                <a:solidFill>
                  <a:srgbClr val="FF0000"/>
                </a:solidFill>
              </a:rPr>
              <a:t>実現</a:t>
            </a:r>
            <a:r>
              <a:rPr kumimoji="1" lang="ja-JP" altLang="en-US" sz="2200" dirty="0" smtClean="0"/>
              <a:t>を含む</a:t>
            </a:r>
            <a:r>
              <a:rPr kumimoji="1" lang="en-US" altLang="ja-JP" sz="2200" dirty="0" smtClean="0"/>
              <a:t>)</a:t>
            </a:r>
            <a:r>
              <a:rPr kumimoji="1" lang="ja-JP" altLang="en-US" sz="2200" dirty="0" err="1" smtClean="0"/>
              <a:t>、</a:t>
            </a:r>
            <a:r>
              <a:rPr kumimoji="1" lang="ja-JP" altLang="en-US" sz="2200" dirty="0" smtClean="0">
                <a:solidFill>
                  <a:srgbClr val="FF0000"/>
                </a:solidFill>
              </a:rPr>
              <a:t>汎化</a:t>
            </a:r>
            <a:r>
              <a:rPr kumimoji="1" lang="ja-JP" altLang="en-US" sz="2200" dirty="0" smtClean="0"/>
              <a:t>、</a:t>
            </a:r>
            <a:r>
              <a:rPr kumimoji="1" lang="ja-JP" altLang="en-US" sz="2200" dirty="0" smtClean="0">
                <a:solidFill>
                  <a:srgbClr val="FF0000"/>
                </a:solidFill>
              </a:rPr>
              <a:t>フロー</a:t>
            </a:r>
            <a:r>
              <a:rPr kumimoji="1" lang="ja-JP" altLang="en-US" sz="2200" dirty="0" smtClean="0"/>
              <a:t>を総称して関係と呼ぶ</a:t>
            </a:r>
            <a:endParaRPr kumimoji="1" lang="en-US" altLang="ja-JP" sz="2200" dirty="0"/>
          </a:p>
        </p:txBody>
      </p:sp>
      <p:sp>
        <p:nvSpPr>
          <p:cNvPr id="4" name="スライド番号プレースホルダー 3"/>
          <p:cNvSpPr>
            <a:spLocks noGrp="1"/>
          </p:cNvSpPr>
          <p:nvPr>
            <p:ph type="sldNum" sz="quarter" idx="12"/>
          </p:nvPr>
        </p:nvSpPr>
        <p:spPr/>
        <p:txBody>
          <a:bodyPr/>
          <a:lstStyle/>
          <a:p>
            <a:fld id="{4CAF4397-7A9B-4EE6-867D-AF8A9F10E4ED}" type="slidenum">
              <a:rPr kumimoji="1" lang="ja-JP" altLang="en-US" smtClean="0"/>
              <a:t>14</a:t>
            </a:fld>
            <a:endParaRPr kumimoji="1" lang="ja-JP" altLang="en-US"/>
          </a:p>
        </p:txBody>
      </p:sp>
    </p:spTree>
    <p:extLst>
      <p:ext uri="{BB962C8B-B14F-4D97-AF65-F5344CB8AC3E}">
        <p14:creationId xmlns:p14="http://schemas.microsoft.com/office/powerpoint/2010/main" val="3824700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関連</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クラス間に構造的な関係がある場合に使用する</a:t>
            </a:r>
            <a:endParaRPr kumimoji="1" lang="en-US" altLang="ja-JP" dirty="0" smtClean="0"/>
          </a:p>
          <a:p>
            <a:r>
              <a:rPr lang="ja-JP" altLang="en-US" dirty="0" smtClean="0"/>
              <a:t>２つのクラス間を</a:t>
            </a:r>
            <a:r>
              <a:rPr lang="ja-JP" altLang="en-US" dirty="0" smtClean="0">
                <a:solidFill>
                  <a:srgbClr val="FF0000"/>
                </a:solidFill>
              </a:rPr>
              <a:t>実線</a:t>
            </a:r>
            <a:r>
              <a:rPr lang="ja-JP" altLang="en-US" dirty="0" smtClean="0"/>
              <a:t>で結ぶ</a:t>
            </a:r>
            <a:endParaRPr kumimoji="1" lang="ja-JP" altLang="en-US" dirty="0"/>
          </a:p>
        </p:txBody>
      </p:sp>
      <p:sp>
        <p:nvSpPr>
          <p:cNvPr id="4" name="スライド番号プレースホルダー 3"/>
          <p:cNvSpPr>
            <a:spLocks noGrp="1"/>
          </p:cNvSpPr>
          <p:nvPr>
            <p:ph type="sldNum" sz="quarter" idx="12"/>
          </p:nvPr>
        </p:nvSpPr>
        <p:spPr/>
        <p:txBody>
          <a:bodyPr/>
          <a:lstStyle/>
          <a:p>
            <a:fld id="{4CAF4397-7A9B-4EE6-867D-AF8A9F10E4ED}" type="slidenum">
              <a:rPr kumimoji="1" lang="ja-JP" altLang="en-US" smtClean="0"/>
              <a:t>15</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072535873"/>
              </p:ext>
            </p:extLst>
          </p:nvPr>
        </p:nvGraphicFramePr>
        <p:xfrm>
          <a:off x="3327400" y="3943157"/>
          <a:ext cx="1293090" cy="1112520"/>
        </p:xfrm>
        <a:graphic>
          <a:graphicData uri="http://schemas.openxmlformats.org/drawingml/2006/table">
            <a:tbl>
              <a:tblPr firstRow="1" bandRow="1">
                <a:tableStyleId>{5C22544A-7EE6-4342-B048-85BDC9FD1C3A}</a:tableStyleId>
              </a:tblPr>
              <a:tblGrid>
                <a:gridCol w="1293090"/>
              </a:tblGrid>
              <a:tr h="370840">
                <a:tc>
                  <a:txBody>
                    <a:bodyPr/>
                    <a:lstStyle/>
                    <a:p>
                      <a:pPr algn="ctr"/>
                      <a:r>
                        <a:rPr kumimoji="1" lang="ja-JP" altLang="en-US" dirty="0" smtClean="0"/>
                        <a:t>受験生</a:t>
                      </a:r>
                      <a:endParaRPr kumimoji="1" lang="ja-JP" altLang="en-US" dirty="0"/>
                    </a:p>
                  </a:txBody>
                  <a:tcPr/>
                </a:tc>
              </a:tr>
              <a:tr h="370840">
                <a:tc>
                  <a:txBody>
                    <a:bodyPr/>
                    <a:lstStyle/>
                    <a:p>
                      <a:pPr algn="ctr"/>
                      <a:endParaRPr kumimoji="1" lang="ja-JP" altLang="en-US" dirty="0"/>
                    </a:p>
                  </a:txBody>
                  <a:tcPr/>
                </a:tc>
              </a:tr>
              <a:tr h="370840">
                <a:tc>
                  <a:txBody>
                    <a:bodyPr/>
                    <a:lstStyle/>
                    <a:p>
                      <a:pPr algn="ctr"/>
                      <a:endParaRPr kumimoji="1" lang="ja-JP" altLang="en-US" dirty="0"/>
                    </a:p>
                  </a:txBody>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288714569"/>
              </p:ext>
            </p:extLst>
          </p:nvPr>
        </p:nvGraphicFramePr>
        <p:xfrm>
          <a:off x="7728528" y="3910831"/>
          <a:ext cx="1293090" cy="1112520"/>
        </p:xfrm>
        <a:graphic>
          <a:graphicData uri="http://schemas.openxmlformats.org/drawingml/2006/table">
            <a:tbl>
              <a:tblPr firstRow="1" bandRow="1">
                <a:tableStyleId>{5C22544A-7EE6-4342-B048-85BDC9FD1C3A}</a:tableStyleId>
              </a:tblPr>
              <a:tblGrid>
                <a:gridCol w="1293090"/>
              </a:tblGrid>
              <a:tr h="370840">
                <a:tc>
                  <a:txBody>
                    <a:bodyPr/>
                    <a:lstStyle/>
                    <a:p>
                      <a:pPr algn="ctr"/>
                      <a:r>
                        <a:rPr kumimoji="1" lang="ja-JP" altLang="en-US" dirty="0" smtClean="0"/>
                        <a:t>大学</a:t>
                      </a:r>
                      <a:endParaRPr kumimoji="1" lang="ja-JP" altLang="en-US" dirty="0"/>
                    </a:p>
                  </a:txBody>
                  <a:tcPr/>
                </a:tc>
              </a:tr>
              <a:tr h="370840">
                <a:tc>
                  <a:txBody>
                    <a:bodyPr/>
                    <a:lstStyle/>
                    <a:p>
                      <a:pPr algn="ctr"/>
                      <a:endParaRPr kumimoji="1" lang="ja-JP" altLang="en-US" dirty="0"/>
                    </a:p>
                  </a:txBody>
                  <a:tcPr/>
                </a:tc>
              </a:tr>
              <a:tr h="370840">
                <a:tc>
                  <a:txBody>
                    <a:bodyPr/>
                    <a:lstStyle/>
                    <a:p>
                      <a:pPr algn="ctr"/>
                      <a:endParaRPr kumimoji="1" lang="ja-JP" altLang="en-US" dirty="0"/>
                    </a:p>
                  </a:txBody>
                  <a:tcPr/>
                </a:tc>
              </a:tr>
            </a:tbl>
          </a:graphicData>
        </a:graphic>
      </p:graphicFrame>
      <p:cxnSp>
        <p:nvCxnSpPr>
          <p:cNvPr id="8" name="直線コネクタ 7"/>
          <p:cNvCxnSpPr>
            <a:endCxn id="6" idx="1"/>
          </p:cNvCxnSpPr>
          <p:nvPr/>
        </p:nvCxnSpPr>
        <p:spPr>
          <a:xfrm flipV="1">
            <a:off x="4611254" y="4467091"/>
            <a:ext cx="3117274" cy="3309"/>
          </a:xfrm>
          <a:prstGeom prst="line">
            <a:avLst/>
          </a:prstGeom>
          <a:ln w="38100"/>
        </p:spPr>
        <p:style>
          <a:lnRef idx="3">
            <a:schemeClr val="dk1"/>
          </a:lnRef>
          <a:fillRef idx="0">
            <a:schemeClr val="dk1"/>
          </a:fillRef>
          <a:effectRef idx="2">
            <a:schemeClr val="dk1"/>
          </a:effectRef>
          <a:fontRef idx="minor">
            <a:schemeClr val="tx1"/>
          </a:fontRef>
        </p:style>
      </p:cxnSp>
      <p:cxnSp>
        <p:nvCxnSpPr>
          <p:cNvPr id="10" name="直線矢印コネクタ 9"/>
          <p:cNvCxnSpPr/>
          <p:nvPr/>
        </p:nvCxnSpPr>
        <p:spPr>
          <a:xfrm flipH="1">
            <a:off x="6249086" y="3703793"/>
            <a:ext cx="347987" cy="763299"/>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2" name="テキスト ボックス 11"/>
          <p:cNvSpPr txBox="1"/>
          <p:nvPr/>
        </p:nvSpPr>
        <p:spPr>
          <a:xfrm>
            <a:off x="6356927" y="3334461"/>
            <a:ext cx="2253673" cy="369332"/>
          </a:xfrm>
          <a:prstGeom prst="rect">
            <a:avLst/>
          </a:prstGeom>
          <a:noFill/>
        </p:spPr>
        <p:txBody>
          <a:bodyPr wrap="square" rtlCol="0">
            <a:spAutoFit/>
          </a:bodyPr>
          <a:lstStyle/>
          <a:p>
            <a:r>
              <a:rPr kumimoji="1" lang="ja-JP" altLang="en-US" dirty="0" smtClean="0"/>
              <a:t>関連</a:t>
            </a:r>
            <a:endParaRPr kumimoji="1" lang="ja-JP" altLang="en-US" dirty="0"/>
          </a:p>
        </p:txBody>
      </p:sp>
      <p:sp>
        <p:nvSpPr>
          <p:cNvPr id="11" name="角丸四角形 10"/>
          <p:cNvSpPr/>
          <p:nvPr/>
        </p:nvSpPr>
        <p:spPr>
          <a:xfrm>
            <a:off x="4101820" y="5212629"/>
            <a:ext cx="4294531" cy="84772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例</a:t>
            </a: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t>
            </a:r>
          </a:p>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「受験生」とその受験する「大学」の関連</a:t>
            </a:r>
            <a:endPar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83680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6379"/>
            <a:ext cx="10515600" cy="1325563"/>
          </a:xfrm>
        </p:spPr>
        <p:txBody>
          <a:bodyPr/>
          <a:lstStyle/>
          <a:p>
            <a:pPr algn="ctr"/>
            <a:r>
              <a:rPr kumimoji="1" lang="ja-JP" altLang="en-US" dirty="0" smtClean="0"/>
              <a:t>関連名</a:t>
            </a:r>
            <a:endParaRPr kumimoji="1" lang="ja-JP" altLang="en-US" dirty="0"/>
          </a:p>
        </p:txBody>
      </p:sp>
      <p:sp>
        <p:nvSpPr>
          <p:cNvPr id="3" name="コンテンツ プレースホルダー 2"/>
          <p:cNvSpPr>
            <a:spLocks noGrp="1"/>
          </p:cNvSpPr>
          <p:nvPr>
            <p:ph idx="1"/>
          </p:nvPr>
        </p:nvSpPr>
        <p:spPr>
          <a:xfrm>
            <a:off x="838200" y="1431636"/>
            <a:ext cx="10515600" cy="4745327"/>
          </a:xfrm>
        </p:spPr>
        <p:txBody>
          <a:bodyPr/>
          <a:lstStyle/>
          <a:p>
            <a:r>
              <a:rPr kumimoji="1" lang="ja-JP" altLang="en-US" dirty="0" smtClean="0"/>
              <a:t>関連に</a:t>
            </a:r>
            <a:r>
              <a:rPr kumimoji="1" lang="ja-JP" altLang="en-US" dirty="0" smtClean="0">
                <a:solidFill>
                  <a:srgbClr val="FF0000"/>
                </a:solidFill>
              </a:rPr>
              <a:t>任意で１つ</a:t>
            </a:r>
            <a:r>
              <a:rPr kumimoji="1" lang="ja-JP" altLang="en-US" dirty="0" smtClean="0"/>
              <a:t>つけることができる</a:t>
            </a:r>
            <a:endParaRPr kumimoji="1" lang="en-US" altLang="ja-JP" dirty="0" smtClean="0"/>
          </a:p>
          <a:p>
            <a:r>
              <a:rPr lang="ja-JP" altLang="en-US" dirty="0" smtClean="0">
                <a:solidFill>
                  <a:srgbClr val="FF0000"/>
                </a:solidFill>
              </a:rPr>
              <a:t>関連の中央に記述</a:t>
            </a:r>
            <a:r>
              <a:rPr lang="ja-JP" altLang="en-US" dirty="0" smtClean="0"/>
              <a:t>する</a:t>
            </a:r>
            <a:endParaRPr lang="en-US" altLang="ja-JP" dirty="0" smtClean="0"/>
          </a:p>
          <a:p>
            <a:r>
              <a:rPr lang="ja-JP" altLang="en-US" u="sng" dirty="0" smtClean="0"/>
              <a:t>黒塗りの三角形</a:t>
            </a:r>
            <a:r>
              <a:rPr lang="en-US" altLang="ja-JP" dirty="0" smtClean="0"/>
              <a:t>(  )</a:t>
            </a:r>
            <a:r>
              <a:rPr lang="ja-JP" altLang="en-US" dirty="0" smtClean="0"/>
              <a:t>をつける</a:t>
            </a:r>
            <a:endParaRPr lang="en-US" altLang="ja-JP" dirty="0" smtClean="0"/>
          </a:p>
          <a:p>
            <a:pPr lvl="1">
              <a:buFont typeface="Wingdings" panose="05000000000000000000" pitchFamily="2" charset="2"/>
              <a:buChar char="Ø"/>
            </a:pPr>
            <a:r>
              <a:rPr lang="ja-JP" altLang="en-US" dirty="0" smtClean="0"/>
              <a:t>名前を読む方向を明示することができる</a:t>
            </a:r>
            <a:r>
              <a:rPr lang="en-US" altLang="ja-JP" dirty="0" smtClean="0"/>
              <a:t>(</a:t>
            </a:r>
            <a:r>
              <a:rPr lang="ja-JP" altLang="en-US" dirty="0" smtClean="0"/>
              <a:t>任意</a:t>
            </a:r>
            <a:r>
              <a:rPr lang="en-US" altLang="ja-JP" dirty="0" smtClean="0"/>
              <a:t>)</a:t>
            </a:r>
          </a:p>
          <a:p>
            <a:endParaRPr kumimoji="1" lang="ja-JP" altLang="en-US" dirty="0"/>
          </a:p>
        </p:txBody>
      </p:sp>
      <p:sp>
        <p:nvSpPr>
          <p:cNvPr id="4" name="スライド番号プレースホルダー 3"/>
          <p:cNvSpPr>
            <a:spLocks noGrp="1"/>
          </p:cNvSpPr>
          <p:nvPr>
            <p:ph type="sldNum" sz="quarter" idx="12"/>
          </p:nvPr>
        </p:nvSpPr>
        <p:spPr/>
        <p:txBody>
          <a:bodyPr/>
          <a:lstStyle/>
          <a:p>
            <a:fld id="{4CAF4397-7A9B-4EE6-867D-AF8A9F10E4ED}" type="slidenum">
              <a:rPr kumimoji="1" lang="ja-JP" altLang="en-US" smtClean="0"/>
              <a:t>16</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67559581"/>
              </p:ext>
            </p:extLst>
          </p:nvPr>
        </p:nvGraphicFramePr>
        <p:xfrm>
          <a:off x="3345872" y="4469630"/>
          <a:ext cx="1293090" cy="1112520"/>
        </p:xfrm>
        <a:graphic>
          <a:graphicData uri="http://schemas.openxmlformats.org/drawingml/2006/table">
            <a:tbl>
              <a:tblPr firstRow="1" bandRow="1">
                <a:tableStyleId>{5C22544A-7EE6-4342-B048-85BDC9FD1C3A}</a:tableStyleId>
              </a:tblPr>
              <a:tblGrid>
                <a:gridCol w="1293090"/>
              </a:tblGrid>
              <a:tr h="370840">
                <a:tc>
                  <a:txBody>
                    <a:bodyPr/>
                    <a:lstStyle/>
                    <a:p>
                      <a:pPr algn="ctr"/>
                      <a:r>
                        <a:rPr kumimoji="1" lang="ja-JP" altLang="en-US" dirty="0" smtClean="0"/>
                        <a:t>受験生</a:t>
                      </a:r>
                      <a:endParaRPr kumimoji="1" lang="ja-JP" altLang="en-US" dirty="0"/>
                    </a:p>
                  </a:txBody>
                  <a:tcPr/>
                </a:tc>
              </a:tr>
              <a:tr h="370840">
                <a:tc>
                  <a:txBody>
                    <a:bodyPr/>
                    <a:lstStyle/>
                    <a:p>
                      <a:pPr algn="ctr"/>
                      <a:endParaRPr kumimoji="1" lang="ja-JP" altLang="en-US" dirty="0"/>
                    </a:p>
                  </a:txBody>
                  <a:tcPr/>
                </a:tc>
              </a:tr>
              <a:tr h="370840">
                <a:tc>
                  <a:txBody>
                    <a:bodyPr/>
                    <a:lstStyle/>
                    <a:p>
                      <a:pPr algn="ctr"/>
                      <a:endParaRPr kumimoji="1" lang="ja-JP" altLang="en-US" dirty="0"/>
                    </a:p>
                  </a:txBody>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4110640395"/>
              </p:ext>
            </p:extLst>
          </p:nvPr>
        </p:nvGraphicFramePr>
        <p:xfrm>
          <a:off x="7747000" y="4437304"/>
          <a:ext cx="1293090" cy="1112520"/>
        </p:xfrm>
        <a:graphic>
          <a:graphicData uri="http://schemas.openxmlformats.org/drawingml/2006/table">
            <a:tbl>
              <a:tblPr firstRow="1" bandRow="1">
                <a:tableStyleId>{5C22544A-7EE6-4342-B048-85BDC9FD1C3A}</a:tableStyleId>
              </a:tblPr>
              <a:tblGrid>
                <a:gridCol w="1293090"/>
              </a:tblGrid>
              <a:tr h="370840">
                <a:tc>
                  <a:txBody>
                    <a:bodyPr/>
                    <a:lstStyle/>
                    <a:p>
                      <a:pPr algn="ctr"/>
                      <a:r>
                        <a:rPr kumimoji="1" lang="ja-JP" altLang="en-US" dirty="0" smtClean="0"/>
                        <a:t>大学</a:t>
                      </a:r>
                      <a:endParaRPr kumimoji="1" lang="ja-JP" altLang="en-US" dirty="0"/>
                    </a:p>
                  </a:txBody>
                  <a:tcPr/>
                </a:tc>
              </a:tr>
              <a:tr h="370840">
                <a:tc>
                  <a:txBody>
                    <a:bodyPr/>
                    <a:lstStyle/>
                    <a:p>
                      <a:pPr algn="ctr"/>
                      <a:endParaRPr kumimoji="1" lang="ja-JP" altLang="en-US" dirty="0"/>
                    </a:p>
                  </a:txBody>
                  <a:tcPr/>
                </a:tc>
              </a:tr>
              <a:tr h="370840">
                <a:tc>
                  <a:txBody>
                    <a:bodyPr/>
                    <a:lstStyle/>
                    <a:p>
                      <a:pPr algn="ctr"/>
                      <a:endParaRPr kumimoji="1" lang="ja-JP" altLang="en-US" dirty="0"/>
                    </a:p>
                  </a:txBody>
                  <a:tcPr/>
                </a:tc>
              </a:tr>
            </a:tbl>
          </a:graphicData>
        </a:graphic>
      </p:graphicFrame>
      <p:cxnSp>
        <p:nvCxnSpPr>
          <p:cNvPr id="8" name="直線コネクタ 7"/>
          <p:cNvCxnSpPr>
            <a:endCxn id="6" idx="1"/>
          </p:cNvCxnSpPr>
          <p:nvPr/>
        </p:nvCxnSpPr>
        <p:spPr>
          <a:xfrm flipV="1">
            <a:off x="4629726" y="4993564"/>
            <a:ext cx="3117274" cy="3309"/>
          </a:xfrm>
          <a:prstGeom prst="line">
            <a:avLst/>
          </a:prstGeom>
          <a:ln w="38100"/>
        </p:spPr>
        <p:style>
          <a:lnRef idx="3">
            <a:schemeClr val="dk1"/>
          </a:lnRef>
          <a:fillRef idx="0">
            <a:schemeClr val="dk1"/>
          </a:fillRef>
          <a:effectRef idx="2">
            <a:schemeClr val="dk1"/>
          </a:effectRef>
          <a:fontRef idx="minor">
            <a:schemeClr val="tx1"/>
          </a:fontRef>
        </p:style>
      </p:cxnSp>
      <p:cxnSp>
        <p:nvCxnSpPr>
          <p:cNvPr id="10" name="直線矢印コネクタ 9"/>
          <p:cNvCxnSpPr/>
          <p:nvPr/>
        </p:nvCxnSpPr>
        <p:spPr>
          <a:xfrm flipH="1">
            <a:off x="6375399" y="4230266"/>
            <a:ext cx="240148" cy="396907"/>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2" name="テキスト ボックス 11"/>
          <p:cNvSpPr txBox="1"/>
          <p:nvPr/>
        </p:nvSpPr>
        <p:spPr>
          <a:xfrm>
            <a:off x="6495473" y="3955617"/>
            <a:ext cx="2253673" cy="369332"/>
          </a:xfrm>
          <a:prstGeom prst="rect">
            <a:avLst/>
          </a:prstGeom>
          <a:noFill/>
        </p:spPr>
        <p:txBody>
          <a:bodyPr wrap="square" rtlCol="0">
            <a:spAutoFit/>
          </a:bodyPr>
          <a:lstStyle/>
          <a:p>
            <a:r>
              <a:rPr kumimoji="1" lang="ja-JP" altLang="en-US" dirty="0" smtClean="0"/>
              <a:t>関連名</a:t>
            </a:r>
            <a:endParaRPr kumimoji="1" lang="ja-JP" altLang="en-US" dirty="0"/>
          </a:p>
        </p:txBody>
      </p:sp>
      <p:sp>
        <p:nvSpPr>
          <p:cNvPr id="7" name="二等辺三角形 6"/>
          <p:cNvSpPr/>
          <p:nvPr/>
        </p:nvSpPr>
        <p:spPr>
          <a:xfrm rot="5400000">
            <a:off x="3657383" y="2660784"/>
            <a:ext cx="166257" cy="10160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527962" y="4625795"/>
            <a:ext cx="2253673" cy="369332"/>
          </a:xfrm>
          <a:prstGeom prst="rect">
            <a:avLst/>
          </a:prstGeom>
          <a:noFill/>
        </p:spPr>
        <p:txBody>
          <a:bodyPr wrap="square" rtlCol="0">
            <a:spAutoFit/>
          </a:bodyPr>
          <a:lstStyle/>
          <a:p>
            <a:r>
              <a:rPr lang="ja-JP" altLang="en-US" dirty="0" smtClean="0"/>
              <a:t>志望校である</a:t>
            </a:r>
            <a:endParaRPr kumimoji="1" lang="ja-JP" altLang="en-US" dirty="0"/>
          </a:p>
        </p:txBody>
      </p:sp>
      <p:sp>
        <p:nvSpPr>
          <p:cNvPr id="14" name="二等辺三角形 13"/>
          <p:cNvSpPr/>
          <p:nvPr/>
        </p:nvSpPr>
        <p:spPr>
          <a:xfrm rot="5400000">
            <a:off x="6936507" y="4768023"/>
            <a:ext cx="166257" cy="10160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511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47781"/>
            <a:ext cx="10515600" cy="674255"/>
          </a:xfrm>
        </p:spPr>
        <p:txBody>
          <a:bodyPr>
            <a:normAutofit fontScale="90000"/>
          </a:bodyPr>
          <a:lstStyle/>
          <a:p>
            <a:pPr algn="ctr"/>
            <a:r>
              <a:rPr kumimoji="1" lang="ja-JP" altLang="en-US" dirty="0" smtClean="0"/>
              <a:t>役割</a:t>
            </a:r>
            <a:r>
              <a:rPr kumimoji="1" lang="en-US" altLang="ja-JP" dirty="0" smtClean="0"/>
              <a:t>(</a:t>
            </a:r>
            <a:r>
              <a:rPr kumimoji="1" lang="ja-JP" altLang="en-US" dirty="0" smtClean="0"/>
              <a:t>ロール</a:t>
            </a:r>
            <a:r>
              <a:rPr kumimoji="1" lang="en-US" altLang="ja-JP" dirty="0" smtClean="0"/>
              <a:t>)</a:t>
            </a:r>
            <a:r>
              <a:rPr kumimoji="1" lang="ja-JP" altLang="en-US" dirty="0" smtClean="0"/>
              <a:t>名　</a:t>
            </a:r>
            <a:r>
              <a:rPr kumimoji="1" lang="en-US" altLang="ja-JP" sz="3200" dirty="0" smtClean="0"/>
              <a:t>(</a:t>
            </a:r>
            <a:r>
              <a:rPr kumimoji="1" lang="ja-JP" altLang="en-US" sz="3200" dirty="0" smtClean="0"/>
              <a:t>注</a:t>
            </a:r>
            <a:r>
              <a:rPr kumimoji="1" lang="en-US" altLang="ja-JP" sz="3200" dirty="0" smtClean="0"/>
              <a:t>)</a:t>
            </a:r>
            <a:r>
              <a:rPr kumimoji="1" lang="ja-JP" altLang="en-US" sz="3200" dirty="0" smtClean="0"/>
              <a:t>関連端名</a:t>
            </a:r>
            <a:r>
              <a:rPr kumimoji="1" lang="en-US" altLang="ja-JP" sz="3200" dirty="0" smtClean="0"/>
              <a:t>(UML2.x)</a:t>
            </a:r>
            <a:endParaRPr kumimoji="1" lang="ja-JP" altLang="en-US" sz="3200" dirty="0"/>
          </a:p>
        </p:txBody>
      </p:sp>
      <p:sp>
        <p:nvSpPr>
          <p:cNvPr id="3" name="コンテンツ プレースホルダー 2"/>
          <p:cNvSpPr>
            <a:spLocks noGrp="1"/>
          </p:cNvSpPr>
          <p:nvPr>
            <p:ph idx="1"/>
          </p:nvPr>
        </p:nvSpPr>
        <p:spPr>
          <a:xfrm>
            <a:off x="838200" y="822036"/>
            <a:ext cx="10515600" cy="5354927"/>
          </a:xfrm>
        </p:spPr>
        <p:txBody>
          <a:bodyPr/>
          <a:lstStyle/>
          <a:p>
            <a:r>
              <a:rPr lang="ja-JP" altLang="en-US" dirty="0" smtClean="0"/>
              <a:t>ある</a:t>
            </a:r>
            <a:r>
              <a:rPr lang="ja-JP" altLang="en-US" dirty="0"/>
              <a:t>クラス</a:t>
            </a:r>
            <a:r>
              <a:rPr lang="ja-JP" altLang="en-US" dirty="0" smtClean="0"/>
              <a:t>が、関連で接続されたほかのクラスから見た時にどのような役割</a:t>
            </a:r>
            <a:r>
              <a:rPr lang="en-US" altLang="ja-JP" dirty="0" smtClean="0"/>
              <a:t>(</a:t>
            </a:r>
            <a:r>
              <a:rPr lang="ja-JP" altLang="en-US" dirty="0" smtClean="0"/>
              <a:t>ロール</a:t>
            </a:r>
            <a:r>
              <a:rPr lang="en-US" altLang="ja-JP" dirty="0" smtClean="0"/>
              <a:t>)</a:t>
            </a:r>
            <a:r>
              <a:rPr lang="ja-JP" altLang="en-US" dirty="0" smtClean="0"/>
              <a:t>を持つかを示す</a:t>
            </a:r>
            <a:endParaRPr lang="en-US" altLang="ja-JP" dirty="0" smtClean="0"/>
          </a:p>
          <a:p>
            <a:r>
              <a:rPr lang="ja-JP" altLang="en-US" dirty="0"/>
              <a:t>関連</a:t>
            </a:r>
            <a:r>
              <a:rPr lang="ja-JP" altLang="en-US" dirty="0" smtClean="0"/>
              <a:t>のその役割</a:t>
            </a:r>
            <a:r>
              <a:rPr lang="en-US" altLang="ja-JP" dirty="0" smtClean="0"/>
              <a:t>(</a:t>
            </a:r>
            <a:r>
              <a:rPr lang="ja-JP" altLang="en-US" dirty="0" smtClean="0"/>
              <a:t>ロール</a:t>
            </a:r>
            <a:r>
              <a:rPr lang="en-US" altLang="ja-JP" dirty="0" smtClean="0"/>
              <a:t>)</a:t>
            </a:r>
            <a:r>
              <a:rPr lang="ja-JP" altLang="en-US" dirty="0" smtClean="0"/>
              <a:t>を持つクラス側の端に記述する</a:t>
            </a:r>
            <a:endParaRPr kumimoji="1" lang="ja-JP" altLang="en-US" dirty="0"/>
          </a:p>
        </p:txBody>
      </p:sp>
      <p:sp>
        <p:nvSpPr>
          <p:cNvPr id="4" name="スライド番号プレースホルダー 3"/>
          <p:cNvSpPr>
            <a:spLocks noGrp="1"/>
          </p:cNvSpPr>
          <p:nvPr>
            <p:ph type="sldNum" sz="quarter" idx="12"/>
          </p:nvPr>
        </p:nvSpPr>
        <p:spPr/>
        <p:txBody>
          <a:bodyPr/>
          <a:lstStyle/>
          <a:p>
            <a:fld id="{4CAF4397-7A9B-4EE6-867D-AF8A9F10E4ED}" type="slidenum">
              <a:rPr kumimoji="1" lang="ja-JP" altLang="en-US" smtClean="0"/>
              <a:t>17</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3424445706"/>
              </p:ext>
            </p:extLst>
          </p:nvPr>
        </p:nvGraphicFramePr>
        <p:xfrm>
          <a:off x="3198091" y="2973339"/>
          <a:ext cx="1293090" cy="1112520"/>
        </p:xfrm>
        <a:graphic>
          <a:graphicData uri="http://schemas.openxmlformats.org/drawingml/2006/table">
            <a:tbl>
              <a:tblPr firstRow="1" bandRow="1">
                <a:tableStyleId>{5C22544A-7EE6-4342-B048-85BDC9FD1C3A}</a:tableStyleId>
              </a:tblPr>
              <a:tblGrid>
                <a:gridCol w="1293090"/>
              </a:tblGrid>
              <a:tr h="370840">
                <a:tc>
                  <a:txBody>
                    <a:bodyPr/>
                    <a:lstStyle/>
                    <a:p>
                      <a:pPr algn="ctr"/>
                      <a:r>
                        <a:rPr kumimoji="1" lang="ja-JP" altLang="en-US" dirty="0" smtClean="0"/>
                        <a:t>受験生</a:t>
                      </a:r>
                      <a:endParaRPr kumimoji="1" lang="ja-JP" altLang="en-US" dirty="0"/>
                    </a:p>
                  </a:txBody>
                  <a:tcPr/>
                </a:tc>
              </a:tr>
              <a:tr h="370840">
                <a:tc>
                  <a:txBody>
                    <a:bodyPr/>
                    <a:lstStyle/>
                    <a:p>
                      <a:pPr algn="ctr"/>
                      <a:endParaRPr kumimoji="1" lang="ja-JP" altLang="en-US" dirty="0"/>
                    </a:p>
                  </a:txBody>
                  <a:tcPr/>
                </a:tc>
              </a:tr>
              <a:tr h="370840">
                <a:tc>
                  <a:txBody>
                    <a:bodyPr/>
                    <a:lstStyle/>
                    <a:p>
                      <a:pPr algn="ctr"/>
                      <a:endParaRPr kumimoji="1" lang="ja-JP" altLang="en-US" dirty="0"/>
                    </a:p>
                  </a:txBody>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225647106"/>
              </p:ext>
            </p:extLst>
          </p:nvPr>
        </p:nvGraphicFramePr>
        <p:xfrm>
          <a:off x="7599219" y="2941013"/>
          <a:ext cx="1293090" cy="1112520"/>
        </p:xfrm>
        <a:graphic>
          <a:graphicData uri="http://schemas.openxmlformats.org/drawingml/2006/table">
            <a:tbl>
              <a:tblPr firstRow="1" bandRow="1">
                <a:tableStyleId>{5C22544A-7EE6-4342-B048-85BDC9FD1C3A}</a:tableStyleId>
              </a:tblPr>
              <a:tblGrid>
                <a:gridCol w="1293090"/>
              </a:tblGrid>
              <a:tr h="370840">
                <a:tc>
                  <a:txBody>
                    <a:bodyPr/>
                    <a:lstStyle/>
                    <a:p>
                      <a:pPr algn="ctr"/>
                      <a:r>
                        <a:rPr kumimoji="1" lang="ja-JP" altLang="en-US" dirty="0" smtClean="0"/>
                        <a:t>大学</a:t>
                      </a:r>
                      <a:endParaRPr kumimoji="1" lang="ja-JP" altLang="en-US" dirty="0"/>
                    </a:p>
                  </a:txBody>
                  <a:tcPr/>
                </a:tc>
              </a:tr>
              <a:tr h="370840">
                <a:tc>
                  <a:txBody>
                    <a:bodyPr/>
                    <a:lstStyle/>
                    <a:p>
                      <a:pPr algn="ctr"/>
                      <a:endParaRPr kumimoji="1" lang="ja-JP" altLang="en-US" dirty="0"/>
                    </a:p>
                  </a:txBody>
                  <a:tcPr/>
                </a:tc>
              </a:tr>
              <a:tr h="370840">
                <a:tc>
                  <a:txBody>
                    <a:bodyPr/>
                    <a:lstStyle/>
                    <a:p>
                      <a:pPr algn="ctr"/>
                      <a:endParaRPr kumimoji="1" lang="ja-JP" altLang="en-US" dirty="0"/>
                    </a:p>
                  </a:txBody>
                  <a:tcPr/>
                </a:tc>
              </a:tr>
            </a:tbl>
          </a:graphicData>
        </a:graphic>
      </p:graphicFrame>
      <p:cxnSp>
        <p:nvCxnSpPr>
          <p:cNvPr id="7" name="直線コネクタ 6"/>
          <p:cNvCxnSpPr>
            <a:endCxn id="6" idx="1"/>
          </p:cNvCxnSpPr>
          <p:nvPr/>
        </p:nvCxnSpPr>
        <p:spPr>
          <a:xfrm flipV="1">
            <a:off x="4481945" y="3497273"/>
            <a:ext cx="3117274" cy="3309"/>
          </a:xfrm>
          <a:prstGeom prst="line">
            <a:avLst/>
          </a:prstGeom>
          <a:ln w="38100"/>
        </p:spPr>
        <p:style>
          <a:lnRef idx="3">
            <a:schemeClr val="dk1"/>
          </a:lnRef>
          <a:fillRef idx="0">
            <a:schemeClr val="dk1"/>
          </a:fillRef>
          <a:effectRef idx="2">
            <a:schemeClr val="dk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3233992826"/>
              </p:ext>
            </p:extLst>
          </p:nvPr>
        </p:nvGraphicFramePr>
        <p:xfrm>
          <a:off x="7599219" y="5243830"/>
          <a:ext cx="1293090" cy="1112520"/>
        </p:xfrm>
        <a:graphic>
          <a:graphicData uri="http://schemas.openxmlformats.org/drawingml/2006/table">
            <a:tbl>
              <a:tblPr firstRow="1" bandRow="1">
                <a:tableStyleId>{5C22544A-7EE6-4342-B048-85BDC9FD1C3A}</a:tableStyleId>
              </a:tblPr>
              <a:tblGrid>
                <a:gridCol w="1293090"/>
              </a:tblGrid>
              <a:tr h="370840">
                <a:tc>
                  <a:txBody>
                    <a:bodyPr/>
                    <a:lstStyle/>
                    <a:p>
                      <a:pPr algn="ctr"/>
                      <a:r>
                        <a:rPr kumimoji="1" lang="ja-JP" altLang="en-US" dirty="0" smtClean="0"/>
                        <a:t>教授</a:t>
                      </a:r>
                      <a:endParaRPr kumimoji="1" lang="ja-JP" altLang="en-US" dirty="0"/>
                    </a:p>
                  </a:txBody>
                  <a:tcPr/>
                </a:tc>
              </a:tr>
              <a:tr h="370840">
                <a:tc>
                  <a:txBody>
                    <a:bodyPr/>
                    <a:lstStyle/>
                    <a:p>
                      <a:pPr algn="ctr"/>
                      <a:endParaRPr kumimoji="1" lang="ja-JP" altLang="en-US" dirty="0"/>
                    </a:p>
                  </a:txBody>
                  <a:tcPr/>
                </a:tc>
              </a:tr>
              <a:tr h="370840">
                <a:tc>
                  <a:txBody>
                    <a:bodyPr/>
                    <a:lstStyle/>
                    <a:p>
                      <a:pPr algn="ctr"/>
                      <a:endParaRPr kumimoji="1" lang="ja-JP" altLang="en-US" dirty="0"/>
                    </a:p>
                  </a:txBody>
                  <a:tcPr/>
                </a:tc>
              </a:tr>
            </a:tbl>
          </a:graphicData>
        </a:graphic>
      </p:graphicFrame>
      <p:cxnSp>
        <p:nvCxnSpPr>
          <p:cNvPr id="9" name="直線コネクタ 8"/>
          <p:cNvCxnSpPr>
            <a:stCxn id="6" idx="2"/>
            <a:endCxn id="8" idx="0"/>
          </p:cNvCxnSpPr>
          <p:nvPr/>
        </p:nvCxnSpPr>
        <p:spPr>
          <a:xfrm>
            <a:off x="8245764" y="4053533"/>
            <a:ext cx="0" cy="1190297"/>
          </a:xfrm>
          <a:prstGeom prst="line">
            <a:avLst/>
          </a:prstGeom>
          <a:ln w="38100"/>
        </p:spPr>
        <p:style>
          <a:lnRef idx="3">
            <a:schemeClr val="dk1"/>
          </a:lnRef>
          <a:fillRef idx="0">
            <a:schemeClr val="dk1"/>
          </a:fillRef>
          <a:effectRef idx="2">
            <a:schemeClr val="dk1"/>
          </a:effectRef>
          <a:fontRef idx="minor">
            <a:schemeClr val="tx1"/>
          </a:fontRef>
        </p:style>
      </p:cxnSp>
      <p:sp>
        <p:nvSpPr>
          <p:cNvPr id="12" name="テキスト ボックス 11"/>
          <p:cNvSpPr txBox="1"/>
          <p:nvPr/>
        </p:nvSpPr>
        <p:spPr>
          <a:xfrm>
            <a:off x="4555836" y="3130167"/>
            <a:ext cx="1004455" cy="369332"/>
          </a:xfrm>
          <a:prstGeom prst="rect">
            <a:avLst/>
          </a:prstGeom>
          <a:noFill/>
        </p:spPr>
        <p:txBody>
          <a:bodyPr wrap="square" rtlCol="0">
            <a:spAutoFit/>
          </a:bodyPr>
          <a:lstStyle/>
          <a:p>
            <a:r>
              <a:rPr lang="ja-JP" altLang="en-US" dirty="0"/>
              <a:t>受験者</a:t>
            </a:r>
            <a:endParaRPr kumimoji="1" lang="ja-JP" altLang="en-US" dirty="0"/>
          </a:p>
        </p:txBody>
      </p:sp>
      <p:sp>
        <p:nvSpPr>
          <p:cNvPr id="13" name="テキスト ボックス 12"/>
          <p:cNvSpPr txBox="1"/>
          <p:nvPr/>
        </p:nvSpPr>
        <p:spPr>
          <a:xfrm>
            <a:off x="6668655" y="3127941"/>
            <a:ext cx="1004455" cy="369332"/>
          </a:xfrm>
          <a:prstGeom prst="rect">
            <a:avLst/>
          </a:prstGeom>
          <a:noFill/>
        </p:spPr>
        <p:txBody>
          <a:bodyPr wrap="square" rtlCol="0">
            <a:spAutoFit/>
          </a:bodyPr>
          <a:lstStyle/>
          <a:p>
            <a:r>
              <a:rPr lang="ja-JP" altLang="en-US" dirty="0"/>
              <a:t>志望校</a:t>
            </a:r>
            <a:endParaRPr kumimoji="1" lang="ja-JP" altLang="en-US" dirty="0"/>
          </a:p>
        </p:txBody>
      </p:sp>
      <p:sp>
        <p:nvSpPr>
          <p:cNvPr id="14" name="テキスト ボックス 13"/>
          <p:cNvSpPr txBox="1"/>
          <p:nvPr/>
        </p:nvSpPr>
        <p:spPr>
          <a:xfrm>
            <a:off x="8293100" y="4053533"/>
            <a:ext cx="1004455" cy="369332"/>
          </a:xfrm>
          <a:prstGeom prst="rect">
            <a:avLst/>
          </a:prstGeom>
          <a:noFill/>
        </p:spPr>
        <p:txBody>
          <a:bodyPr wrap="square" rtlCol="0">
            <a:spAutoFit/>
          </a:bodyPr>
          <a:lstStyle/>
          <a:p>
            <a:r>
              <a:rPr lang="ja-JP" altLang="en-US" dirty="0"/>
              <a:t>勤務先</a:t>
            </a:r>
            <a:endParaRPr kumimoji="1" lang="ja-JP" altLang="en-US" dirty="0"/>
          </a:p>
        </p:txBody>
      </p:sp>
      <p:sp>
        <p:nvSpPr>
          <p:cNvPr id="15" name="テキスト ボックス 14"/>
          <p:cNvSpPr txBox="1"/>
          <p:nvPr/>
        </p:nvSpPr>
        <p:spPr>
          <a:xfrm>
            <a:off x="5123874" y="4722037"/>
            <a:ext cx="1835727" cy="369332"/>
          </a:xfrm>
          <a:prstGeom prst="rect">
            <a:avLst/>
          </a:prstGeom>
          <a:noFill/>
        </p:spPr>
        <p:txBody>
          <a:bodyPr wrap="square" rtlCol="0">
            <a:spAutoFit/>
          </a:bodyPr>
          <a:lstStyle/>
          <a:p>
            <a:r>
              <a:rPr lang="ja-JP" altLang="en-US" dirty="0" smtClean="0"/>
              <a:t>役割</a:t>
            </a:r>
            <a:r>
              <a:rPr lang="en-US" altLang="ja-JP" dirty="0" smtClean="0"/>
              <a:t>(</a:t>
            </a:r>
            <a:r>
              <a:rPr lang="ja-JP" altLang="en-US" dirty="0" smtClean="0"/>
              <a:t>ロール</a:t>
            </a:r>
            <a:r>
              <a:rPr lang="en-US" altLang="ja-JP" dirty="0" smtClean="0"/>
              <a:t>)</a:t>
            </a:r>
            <a:r>
              <a:rPr lang="ja-JP" altLang="en-US" dirty="0" smtClean="0"/>
              <a:t>名</a:t>
            </a:r>
            <a:endParaRPr kumimoji="1" lang="ja-JP" altLang="en-US" dirty="0"/>
          </a:p>
        </p:txBody>
      </p:sp>
      <p:cxnSp>
        <p:nvCxnSpPr>
          <p:cNvPr id="16" name="直線矢印コネクタ 15"/>
          <p:cNvCxnSpPr/>
          <p:nvPr/>
        </p:nvCxnSpPr>
        <p:spPr>
          <a:xfrm flipH="1" flipV="1">
            <a:off x="5026892" y="3401916"/>
            <a:ext cx="751897" cy="134815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2" name="直線矢印コネクタ 21"/>
          <p:cNvCxnSpPr/>
          <p:nvPr/>
        </p:nvCxnSpPr>
        <p:spPr>
          <a:xfrm flipV="1">
            <a:off x="5745594" y="3401915"/>
            <a:ext cx="1319358" cy="1348152"/>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5" name="直線矢印コネクタ 24"/>
          <p:cNvCxnSpPr/>
          <p:nvPr/>
        </p:nvCxnSpPr>
        <p:spPr>
          <a:xfrm flipV="1">
            <a:off x="5778789" y="4262254"/>
            <a:ext cx="2669309" cy="438479"/>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7" name="角丸四角形 16"/>
          <p:cNvSpPr/>
          <p:nvPr/>
        </p:nvSpPr>
        <p:spPr>
          <a:xfrm>
            <a:off x="1154363" y="5243830"/>
            <a:ext cx="5514292" cy="11855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例</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p>
          <a:p>
            <a:pPr marL="285750" indent="-285750">
              <a:buFont typeface="Arial" panose="020B0604020202020204" pitchFamily="34" charset="0"/>
              <a:buChar char="•"/>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「大学」クラスは「受験生」クラスから見ると「志望校」</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「受験生」クラスは「大学」クラスから見ると「受験者」</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「大学」クラスは「教授」クラスから見ると「勤務先」</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75052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98115"/>
            <a:ext cx="10515600" cy="604692"/>
          </a:xfrm>
        </p:spPr>
        <p:txBody>
          <a:bodyPr>
            <a:normAutofit fontScale="90000"/>
          </a:bodyPr>
          <a:lstStyle/>
          <a:p>
            <a:pPr algn="ctr"/>
            <a:r>
              <a:rPr kumimoji="1" lang="ja-JP" altLang="en-US" dirty="0" smtClean="0"/>
              <a:t>多重度</a:t>
            </a:r>
            <a:endParaRPr kumimoji="1" lang="ja-JP" altLang="en-US" dirty="0"/>
          </a:p>
        </p:txBody>
      </p:sp>
      <p:sp>
        <p:nvSpPr>
          <p:cNvPr id="3" name="コンテンツ プレースホルダー 2"/>
          <p:cNvSpPr>
            <a:spLocks noGrp="1"/>
          </p:cNvSpPr>
          <p:nvPr>
            <p:ph idx="1"/>
          </p:nvPr>
        </p:nvSpPr>
        <p:spPr>
          <a:xfrm>
            <a:off x="838200" y="923635"/>
            <a:ext cx="10515600" cy="5253327"/>
          </a:xfrm>
        </p:spPr>
        <p:txBody>
          <a:bodyPr/>
          <a:lstStyle/>
          <a:p>
            <a:r>
              <a:rPr kumimoji="1" lang="ja-JP" altLang="en-US" dirty="0" smtClean="0"/>
              <a:t>あるクラスのオブジェクトから見て、関係で接続された他のクラスのオブジェクトが接続される可能性のある数を指定する</a:t>
            </a:r>
            <a:endParaRPr kumimoji="1" lang="en-US" altLang="ja-JP" dirty="0" smtClean="0"/>
          </a:p>
          <a:p>
            <a:endParaRPr lang="en-US" altLang="ja-JP" sz="900" dirty="0" smtClean="0"/>
          </a:p>
          <a:p>
            <a:r>
              <a:rPr kumimoji="1" lang="ja-JP" altLang="en-US" dirty="0" smtClean="0"/>
              <a:t>関連の両端につける</a:t>
            </a:r>
            <a:endParaRPr kumimoji="1" lang="ja-JP" altLang="en-US" dirty="0"/>
          </a:p>
        </p:txBody>
      </p:sp>
      <p:sp>
        <p:nvSpPr>
          <p:cNvPr id="4" name="スライド番号プレースホルダー 3"/>
          <p:cNvSpPr>
            <a:spLocks noGrp="1"/>
          </p:cNvSpPr>
          <p:nvPr>
            <p:ph type="sldNum" sz="quarter" idx="12"/>
          </p:nvPr>
        </p:nvSpPr>
        <p:spPr/>
        <p:txBody>
          <a:bodyPr/>
          <a:lstStyle/>
          <a:p>
            <a:fld id="{4CAF4397-7A9B-4EE6-867D-AF8A9F10E4ED}" type="slidenum">
              <a:rPr kumimoji="1" lang="ja-JP" altLang="en-US" smtClean="0"/>
              <a:t>18</a:t>
            </a:fld>
            <a:endParaRPr kumimoji="1" lang="ja-JP" altLang="en-US"/>
          </a:p>
        </p:txBody>
      </p:sp>
      <p:sp>
        <p:nvSpPr>
          <p:cNvPr id="5" name="テキスト ボックス 4"/>
          <p:cNvSpPr txBox="1"/>
          <p:nvPr/>
        </p:nvSpPr>
        <p:spPr>
          <a:xfrm>
            <a:off x="1340080" y="3121177"/>
            <a:ext cx="960581" cy="369332"/>
          </a:xfrm>
          <a:prstGeom prst="rect">
            <a:avLst/>
          </a:prstGeom>
          <a:noFill/>
          <a:ln>
            <a:solidFill>
              <a:schemeClr val="tx1"/>
            </a:solidFill>
          </a:ln>
        </p:spPr>
        <p:txBody>
          <a:bodyPr wrap="square" rtlCol="0">
            <a:spAutoFit/>
          </a:bodyPr>
          <a:lstStyle/>
          <a:p>
            <a:pPr algn="ctr"/>
            <a:r>
              <a:rPr lang="ja-JP" altLang="en-US" dirty="0" smtClean="0"/>
              <a:t>クラス</a:t>
            </a:r>
            <a:r>
              <a:rPr lang="en-US" altLang="ja-JP" dirty="0" smtClean="0"/>
              <a:t>A</a:t>
            </a:r>
            <a:endParaRPr kumimoji="1" lang="ja-JP" altLang="en-US" dirty="0"/>
          </a:p>
        </p:txBody>
      </p:sp>
      <p:sp>
        <p:nvSpPr>
          <p:cNvPr id="6" name="テキスト ボックス 5"/>
          <p:cNvSpPr txBox="1"/>
          <p:nvPr/>
        </p:nvSpPr>
        <p:spPr>
          <a:xfrm>
            <a:off x="3940118" y="3121177"/>
            <a:ext cx="886563" cy="369332"/>
          </a:xfrm>
          <a:prstGeom prst="rect">
            <a:avLst/>
          </a:prstGeom>
          <a:noFill/>
          <a:ln>
            <a:solidFill>
              <a:schemeClr val="tx1"/>
            </a:solidFill>
          </a:ln>
        </p:spPr>
        <p:txBody>
          <a:bodyPr wrap="square" rtlCol="0">
            <a:spAutoFit/>
          </a:bodyPr>
          <a:lstStyle/>
          <a:p>
            <a:pPr algn="ctr"/>
            <a:r>
              <a:rPr lang="ja-JP" altLang="en-US" dirty="0" smtClean="0"/>
              <a:t>クラス</a:t>
            </a:r>
            <a:r>
              <a:rPr lang="en-US" altLang="ja-JP" dirty="0"/>
              <a:t>B</a:t>
            </a:r>
            <a:endParaRPr kumimoji="1" lang="ja-JP" altLang="en-US" dirty="0"/>
          </a:p>
        </p:txBody>
      </p:sp>
      <p:cxnSp>
        <p:nvCxnSpPr>
          <p:cNvPr id="8" name="直線コネクタ 7"/>
          <p:cNvCxnSpPr/>
          <p:nvPr/>
        </p:nvCxnSpPr>
        <p:spPr>
          <a:xfrm>
            <a:off x="2300661" y="3294912"/>
            <a:ext cx="1639457" cy="0"/>
          </a:xfrm>
          <a:prstGeom prst="line">
            <a:avLst/>
          </a:prstGeom>
          <a:ln w="28575"/>
        </p:spPr>
        <p:style>
          <a:lnRef idx="1">
            <a:schemeClr val="dk1"/>
          </a:lnRef>
          <a:fillRef idx="0">
            <a:schemeClr val="dk1"/>
          </a:fillRef>
          <a:effectRef idx="0">
            <a:schemeClr val="dk1"/>
          </a:effectRef>
          <a:fontRef idx="minor">
            <a:schemeClr val="tx1"/>
          </a:fontRef>
        </p:style>
      </p:cxnSp>
      <p:sp>
        <p:nvSpPr>
          <p:cNvPr id="9" name="テキスト ボックス 8"/>
          <p:cNvSpPr txBox="1"/>
          <p:nvPr/>
        </p:nvSpPr>
        <p:spPr>
          <a:xfrm>
            <a:off x="2302972" y="3305843"/>
            <a:ext cx="341745" cy="369332"/>
          </a:xfrm>
          <a:prstGeom prst="rect">
            <a:avLst/>
          </a:prstGeom>
          <a:noFill/>
        </p:spPr>
        <p:txBody>
          <a:bodyPr wrap="square" rtlCol="0">
            <a:spAutoFit/>
          </a:bodyPr>
          <a:lstStyle/>
          <a:p>
            <a:r>
              <a:rPr kumimoji="1" lang="en-US" altLang="ja-JP" dirty="0" smtClean="0"/>
              <a:t>1</a:t>
            </a:r>
            <a:endParaRPr kumimoji="1" lang="ja-JP" altLang="en-US" dirty="0"/>
          </a:p>
        </p:txBody>
      </p:sp>
      <p:sp>
        <p:nvSpPr>
          <p:cNvPr id="10" name="テキスト ボックス 9"/>
          <p:cNvSpPr txBox="1"/>
          <p:nvPr/>
        </p:nvSpPr>
        <p:spPr>
          <a:xfrm>
            <a:off x="3409902" y="3305843"/>
            <a:ext cx="618836" cy="369332"/>
          </a:xfrm>
          <a:prstGeom prst="rect">
            <a:avLst/>
          </a:prstGeom>
          <a:noFill/>
        </p:spPr>
        <p:txBody>
          <a:bodyPr wrap="square" rtlCol="0">
            <a:spAutoFit/>
          </a:bodyPr>
          <a:lstStyle/>
          <a:p>
            <a:r>
              <a:rPr lang="en-US" altLang="ja-JP" dirty="0" smtClean="0"/>
              <a:t>0..*</a:t>
            </a:r>
            <a:endParaRPr kumimoji="1" lang="ja-JP" altLang="en-US" dirty="0"/>
          </a:p>
        </p:txBody>
      </p:sp>
      <p:sp>
        <p:nvSpPr>
          <p:cNvPr id="11" name="テキスト ボックス 10"/>
          <p:cNvSpPr txBox="1"/>
          <p:nvPr/>
        </p:nvSpPr>
        <p:spPr>
          <a:xfrm>
            <a:off x="2644717" y="3935674"/>
            <a:ext cx="1089889" cy="369332"/>
          </a:xfrm>
          <a:prstGeom prst="rect">
            <a:avLst/>
          </a:prstGeom>
          <a:noFill/>
        </p:spPr>
        <p:txBody>
          <a:bodyPr wrap="square" rtlCol="0">
            <a:spAutoFit/>
          </a:bodyPr>
          <a:lstStyle/>
          <a:p>
            <a:r>
              <a:rPr lang="ja-JP" altLang="en-US" dirty="0" smtClean="0"/>
              <a:t>多重</a:t>
            </a:r>
            <a:r>
              <a:rPr lang="ja-JP" altLang="en-US" dirty="0"/>
              <a:t>度</a:t>
            </a:r>
            <a:endParaRPr kumimoji="1" lang="ja-JP" altLang="en-US" dirty="0"/>
          </a:p>
        </p:txBody>
      </p:sp>
      <p:cxnSp>
        <p:nvCxnSpPr>
          <p:cNvPr id="12" name="直線矢印コネクタ 11"/>
          <p:cNvCxnSpPr/>
          <p:nvPr/>
        </p:nvCxnSpPr>
        <p:spPr>
          <a:xfrm flipH="1" flipV="1">
            <a:off x="2473845" y="3585795"/>
            <a:ext cx="646544" cy="36933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4" name="直線矢印コネクタ 13"/>
          <p:cNvCxnSpPr/>
          <p:nvPr/>
        </p:nvCxnSpPr>
        <p:spPr>
          <a:xfrm flipV="1">
            <a:off x="3120389" y="3574865"/>
            <a:ext cx="475673" cy="38026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graphicFrame>
        <p:nvGraphicFramePr>
          <p:cNvPr id="20" name="コンテンツ プレースホルダー 5"/>
          <p:cNvGraphicFramePr>
            <a:graphicFrameLocks/>
          </p:cNvGraphicFramePr>
          <p:nvPr>
            <p:extLst>
              <p:ext uri="{D42A27DB-BD31-4B8C-83A1-F6EECF244321}">
                <p14:modId xmlns:p14="http://schemas.microsoft.com/office/powerpoint/2010/main" val="1623057754"/>
              </p:ext>
            </p:extLst>
          </p:nvPr>
        </p:nvGraphicFramePr>
        <p:xfrm>
          <a:off x="6173510" y="2755391"/>
          <a:ext cx="5249562" cy="2729898"/>
        </p:xfrm>
        <a:graphic>
          <a:graphicData uri="http://schemas.openxmlformats.org/drawingml/2006/table">
            <a:tbl>
              <a:tblPr firstRow="1" bandRow="1">
                <a:tableStyleId>{5C22544A-7EE6-4342-B048-85BDC9FD1C3A}</a:tableStyleId>
              </a:tblPr>
              <a:tblGrid>
                <a:gridCol w="1370144"/>
                <a:gridCol w="3879418"/>
              </a:tblGrid>
              <a:tr h="454983">
                <a:tc>
                  <a:txBody>
                    <a:bodyPr/>
                    <a:lstStyle/>
                    <a:p>
                      <a:pPr algn="ctr"/>
                      <a:r>
                        <a:rPr kumimoji="1" lang="ja-JP" altLang="en-US" dirty="0" smtClean="0"/>
                        <a:t>表記</a:t>
                      </a:r>
                      <a:endParaRPr kumimoji="1" lang="ja-JP" altLang="en-US" dirty="0"/>
                    </a:p>
                  </a:txBody>
                  <a:tcPr/>
                </a:tc>
                <a:tc>
                  <a:txBody>
                    <a:bodyPr/>
                    <a:lstStyle/>
                    <a:p>
                      <a:pPr algn="ctr"/>
                      <a:r>
                        <a:rPr kumimoji="1" lang="ja-JP" altLang="en-US" dirty="0" smtClean="0"/>
                        <a:t>接続される可能性のある要素の数</a:t>
                      </a:r>
                      <a:endParaRPr kumimoji="1" lang="ja-JP" altLang="en-US" dirty="0"/>
                    </a:p>
                  </a:txBody>
                  <a:tcPr/>
                </a:tc>
              </a:tr>
              <a:tr h="454983">
                <a:tc>
                  <a:txBody>
                    <a:bodyPr/>
                    <a:lstStyle/>
                    <a:p>
                      <a:pPr algn="ctr"/>
                      <a:r>
                        <a:rPr kumimoji="1" lang="en-US" altLang="ja-JP" dirty="0" smtClean="0"/>
                        <a:t>0..1</a:t>
                      </a:r>
                      <a:endParaRPr kumimoji="1" lang="ja-JP" altLang="en-US" dirty="0"/>
                    </a:p>
                  </a:txBody>
                  <a:tcPr/>
                </a:tc>
                <a:tc>
                  <a:txBody>
                    <a:bodyPr/>
                    <a:lstStyle/>
                    <a:p>
                      <a:pPr algn="ctr"/>
                      <a:r>
                        <a:rPr kumimoji="1" lang="en-US" altLang="ja-JP" dirty="0" smtClean="0"/>
                        <a:t>0</a:t>
                      </a:r>
                      <a:r>
                        <a:rPr kumimoji="1" lang="ja-JP" altLang="en-US" dirty="0" smtClean="0"/>
                        <a:t>か</a:t>
                      </a:r>
                      <a:r>
                        <a:rPr kumimoji="1" lang="en-US" altLang="ja-JP" dirty="0" smtClean="0"/>
                        <a:t>1</a:t>
                      </a:r>
                      <a:endParaRPr kumimoji="1" lang="ja-JP" altLang="en-US" dirty="0"/>
                    </a:p>
                  </a:txBody>
                  <a:tcPr/>
                </a:tc>
              </a:tr>
              <a:tr h="454983">
                <a:tc>
                  <a:txBody>
                    <a:bodyPr/>
                    <a:lstStyle/>
                    <a:p>
                      <a:pPr algn="ctr"/>
                      <a:r>
                        <a:rPr kumimoji="1" lang="en-US" altLang="ja-JP" dirty="0" smtClean="0"/>
                        <a:t>1</a:t>
                      </a:r>
                      <a:endParaRPr kumimoji="1" lang="ja-JP" altLang="en-US" dirty="0"/>
                    </a:p>
                  </a:txBody>
                  <a:tcPr/>
                </a:tc>
                <a:tc>
                  <a:txBody>
                    <a:bodyPr/>
                    <a:lstStyle/>
                    <a:p>
                      <a:pPr algn="ctr"/>
                      <a:r>
                        <a:rPr kumimoji="1" lang="en-US" altLang="ja-JP" dirty="0" smtClean="0"/>
                        <a:t>1</a:t>
                      </a:r>
                      <a:r>
                        <a:rPr kumimoji="1" lang="ja-JP" altLang="en-US" dirty="0" smtClean="0"/>
                        <a:t>のみ</a:t>
                      </a:r>
                      <a:endParaRPr kumimoji="1" lang="ja-JP" altLang="en-US" dirty="0"/>
                    </a:p>
                  </a:txBody>
                  <a:tcPr/>
                </a:tc>
              </a:tr>
              <a:tr h="454983">
                <a:tc>
                  <a:txBody>
                    <a:bodyPr/>
                    <a:lstStyle/>
                    <a:p>
                      <a:pPr algn="ctr"/>
                      <a:r>
                        <a:rPr kumimoji="1" lang="en-US" altLang="ja-JP" dirty="0" smtClean="0"/>
                        <a:t>0..* </a:t>
                      </a:r>
                      <a:r>
                        <a:rPr kumimoji="1" lang="ja-JP" altLang="en-US" dirty="0" smtClean="0"/>
                        <a:t>又は </a:t>
                      </a:r>
                      <a:r>
                        <a:rPr kumimoji="1" lang="en-US" altLang="ja-JP" dirty="0" smtClean="0"/>
                        <a:t>*</a:t>
                      </a:r>
                      <a:endParaRPr kumimoji="1" lang="ja-JP" altLang="en-US" dirty="0"/>
                    </a:p>
                  </a:txBody>
                  <a:tcPr/>
                </a:tc>
                <a:tc>
                  <a:txBody>
                    <a:bodyPr/>
                    <a:lstStyle/>
                    <a:p>
                      <a:pPr algn="ctr"/>
                      <a:r>
                        <a:rPr kumimoji="1" lang="en-US" altLang="ja-JP" dirty="0" smtClean="0"/>
                        <a:t>0</a:t>
                      </a:r>
                      <a:r>
                        <a:rPr kumimoji="1" lang="ja-JP" altLang="en-US" dirty="0" smtClean="0"/>
                        <a:t>以上</a:t>
                      </a:r>
                      <a:endParaRPr kumimoji="1" lang="ja-JP" altLang="en-US" dirty="0"/>
                    </a:p>
                  </a:txBody>
                  <a:tcPr/>
                </a:tc>
              </a:tr>
              <a:tr h="454983">
                <a:tc>
                  <a:txBody>
                    <a:bodyPr/>
                    <a:lstStyle/>
                    <a:p>
                      <a:pPr algn="ctr"/>
                      <a:r>
                        <a:rPr kumimoji="1" lang="en-US" altLang="ja-JP" dirty="0" smtClean="0"/>
                        <a:t>1..*</a:t>
                      </a:r>
                      <a:endParaRPr kumimoji="1" lang="ja-JP" altLang="en-US" dirty="0"/>
                    </a:p>
                  </a:txBody>
                  <a:tcPr/>
                </a:tc>
                <a:tc>
                  <a:txBody>
                    <a:bodyPr/>
                    <a:lstStyle/>
                    <a:p>
                      <a:pPr algn="ctr"/>
                      <a:r>
                        <a:rPr kumimoji="1" lang="en-US" altLang="ja-JP" dirty="0" smtClean="0"/>
                        <a:t>1</a:t>
                      </a:r>
                      <a:r>
                        <a:rPr kumimoji="1" lang="ja-JP" altLang="en-US" dirty="0" smtClean="0"/>
                        <a:t>以上</a:t>
                      </a:r>
                      <a:endParaRPr kumimoji="1" lang="ja-JP" altLang="en-US" dirty="0"/>
                    </a:p>
                  </a:txBody>
                  <a:tcPr/>
                </a:tc>
              </a:tr>
              <a:tr h="454983">
                <a:tc>
                  <a:txBody>
                    <a:bodyPr/>
                    <a:lstStyle/>
                    <a:p>
                      <a:pPr algn="ctr"/>
                      <a:r>
                        <a:rPr kumimoji="1" lang="en-US" altLang="ja-JP" dirty="0" smtClean="0"/>
                        <a:t>3..10</a:t>
                      </a:r>
                      <a:endParaRPr kumimoji="1" lang="ja-JP" altLang="en-US" dirty="0"/>
                    </a:p>
                  </a:txBody>
                  <a:tcPr/>
                </a:tc>
                <a:tc>
                  <a:txBody>
                    <a:bodyPr/>
                    <a:lstStyle/>
                    <a:p>
                      <a:pPr algn="ctr"/>
                      <a:r>
                        <a:rPr kumimoji="1" lang="en-US" altLang="ja-JP" dirty="0" smtClean="0"/>
                        <a:t>3~10</a:t>
                      </a:r>
                      <a:endParaRPr kumimoji="1" lang="ja-JP" altLang="en-US" dirty="0"/>
                    </a:p>
                  </a:txBody>
                  <a:tcPr/>
                </a:tc>
              </a:tr>
            </a:tbl>
          </a:graphicData>
        </a:graphic>
      </p:graphicFrame>
      <p:sp>
        <p:nvSpPr>
          <p:cNvPr id="21" name="テキスト ボックス 20"/>
          <p:cNvSpPr txBox="1"/>
          <p:nvPr/>
        </p:nvSpPr>
        <p:spPr>
          <a:xfrm>
            <a:off x="7739025" y="5490459"/>
            <a:ext cx="3146854" cy="369332"/>
          </a:xfrm>
          <a:prstGeom prst="rect">
            <a:avLst/>
          </a:prstGeom>
          <a:noFill/>
        </p:spPr>
        <p:txBody>
          <a:bodyPr wrap="square" rtlCol="0">
            <a:spAutoFit/>
          </a:bodyPr>
          <a:lstStyle/>
          <a:p>
            <a:r>
              <a:rPr kumimoji="1" lang="ja-JP" altLang="en-US" dirty="0" smtClean="0"/>
              <a:t>多重度の表記例</a:t>
            </a:r>
            <a:endParaRPr kumimoji="1" lang="ja-JP" altLang="en-US" dirty="0"/>
          </a:p>
        </p:txBody>
      </p:sp>
      <p:sp>
        <p:nvSpPr>
          <p:cNvPr id="15" name="角丸四角形 14"/>
          <p:cNvSpPr/>
          <p:nvPr/>
        </p:nvSpPr>
        <p:spPr>
          <a:xfrm>
            <a:off x="838200" y="4315934"/>
            <a:ext cx="4929857" cy="112878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参考</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400" dirty="0"/>
              <a:t>クラス</a:t>
            </a:r>
            <a:r>
              <a:rPr lang="en-US" altLang="ja-JP" sz="1400" dirty="0"/>
              <a:t>A</a:t>
            </a:r>
            <a:r>
              <a:rPr lang="ja-JP" altLang="en-US" sz="1400" dirty="0"/>
              <a:t>側から見たクラス</a:t>
            </a:r>
            <a:r>
              <a:rPr lang="en-US" altLang="ja-JP" sz="1400" dirty="0"/>
              <a:t>B</a:t>
            </a:r>
            <a:r>
              <a:rPr lang="ja-JP" altLang="en-US" sz="1400" dirty="0"/>
              <a:t>の多重度はクラス</a:t>
            </a:r>
            <a:r>
              <a:rPr lang="en-US" altLang="ja-JP" sz="1400" dirty="0"/>
              <a:t>B</a:t>
            </a:r>
            <a:r>
              <a:rPr lang="ja-JP" altLang="en-US" sz="1400" dirty="0"/>
              <a:t>の近くに</a:t>
            </a:r>
            <a:r>
              <a:rPr lang="ja-JP" altLang="en-US" sz="1400" dirty="0" smtClean="0"/>
              <a:t>、</a:t>
            </a:r>
            <a:endParaRPr lang="en-US" altLang="ja-JP" sz="1400" dirty="0" smtClean="0"/>
          </a:p>
          <a:p>
            <a:r>
              <a:rPr lang="ja-JP" altLang="en-US" sz="1400" dirty="0" smtClean="0"/>
              <a:t>クラス</a:t>
            </a:r>
            <a:r>
              <a:rPr lang="en-US" altLang="ja-JP" sz="1400" dirty="0"/>
              <a:t>B</a:t>
            </a:r>
            <a:r>
              <a:rPr lang="ja-JP" altLang="en-US" sz="1400" dirty="0"/>
              <a:t>から見たクラス</a:t>
            </a:r>
            <a:r>
              <a:rPr lang="en-US" altLang="ja-JP" sz="1400" dirty="0"/>
              <a:t>A</a:t>
            </a:r>
            <a:r>
              <a:rPr lang="ja-JP" altLang="en-US" sz="1400" dirty="0"/>
              <a:t>の多重度はクラス</a:t>
            </a:r>
            <a:r>
              <a:rPr lang="en-US" altLang="ja-JP" sz="1400" dirty="0"/>
              <a:t>A</a:t>
            </a:r>
            <a:r>
              <a:rPr lang="ja-JP" altLang="en-US" sz="1400" dirty="0"/>
              <a:t>の近くに配置する</a:t>
            </a:r>
            <a:endParaRPr lang="en-US" altLang="ja-JP" sz="1400" dirty="0"/>
          </a:p>
          <a:p>
            <a:endParaRPr lang="en-US" altLang="ja-JP" sz="300" dirty="0"/>
          </a:p>
          <a:p>
            <a:endParaRPr lang="ja-JP" altLang="en-US" sz="1400" dirty="0"/>
          </a:p>
        </p:txBody>
      </p:sp>
    </p:spTree>
    <p:extLst>
      <p:ext uri="{BB962C8B-B14F-4D97-AF65-F5344CB8AC3E}">
        <p14:creationId xmlns:p14="http://schemas.microsoft.com/office/powerpoint/2010/main" val="2107377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9917" y="150347"/>
            <a:ext cx="10515600" cy="337654"/>
          </a:xfrm>
        </p:spPr>
        <p:txBody>
          <a:bodyPr>
            <a:normAutofit fontScale="90000"/>
          </a:bodyPr>
          <a:lstStyle/>
          <a:p>
            <a:pPr algn="ctr"/>
            <a:r>
              <a:rPr kumimoji="1" lang="ja-JP" altLang="en-US" dirty="0" smtClean="0"/>
              <a:t>例</a:t>
            </a:r>
            <a:endParaRPr kumimoji="1" lang="ja-JP" altLang="en-US" dirty="0"/>
          </a:p>
        </p:txBody>
      </p:sp>
      <p:sp>
        <p:nvSpPr>
          <p:cNvPr id="4" name="スライド番号プレースホルダー 3"/>
          <p:cNvSpPr>
            <a:spLocks noGrp="1"/>
          </p:cNvSpPr>
          <p:nvPr>
            <p:ph type="sldNum" sz="quarter" idx="12"/>
          </p:nvPr>
        </p:nvSpPr>
        <p:spPr/>
        <p:txBody>
          <a:bodyPr/>
          <a:lstStyle/>
          <a:p>
            <a:fld id="{4CAF4397-7A9B-4EE6-867D-AF8A9F10E4ED}" type="slidenum">
              <a:rPr kumimoji="1" lang="ja-JP" altLang="en-US" smtClean="0"/>
              <a:t>19</a:t>
            </a:fld>
            <a:endParaRPr kumimoji="1" lang="ja-JP" altLang="en-US"/>
          </a:p>
        </p:txBody>
      </p:sp>
      <p:cxnSp>
        <p:nvCxnSpPr>
          <p:cNvPr id="8" name="直線コネクタ 7"/>
          <p:cNvCxnSpPr/>
          <p:nvPr/>
        </p:nvCxnSpPr>
        <p:spPr>
          <a:xfrm flipH="1">
            <a:off x="5947717" y="455044"/>
            <a:ext cx="1" cy="4197754"/>
          </a:xfrm>
          <a:prstGeom prst="line">
            <a:avLst/>
          </a:prstGeom>
          <a:ln w="28575">
            <a:prstDash val="sysDot"/>
          </a:ln>
        </p:spPr>
        <p:style>
          <a:lnRef idx="1">
            <a:schemeClr val="dk1"/>
          </a:lnRef>
          <a:fillRef idx="0">
            <a:schemeClr val="dk1"/>
          </a:fillRef>
          <a:effectRef idx="0">
            <a:schemeClr val="dk1"/>
          </a:effectRef>
          <a:fontRef idx="minor">
            <a:schemeClr val="tx1"/>
          </a:fontRef>
        </p:style>
      </p:cxnSp>
      <p:pic>
        <p:nvPicPr>
          <p:cNvPr id="12" name="図 11"/>
          <p:cNvPicPr>
            <a:picLocks noChangeAspect="1"/>
          </p:cNvPicPr>
          <p:nvPr/>
        </p:nvPicPr>
        <p:blipFill>
          <a:blip r:embed="rId3"/>
          <a:stretch>
            <a:fillRect/>
          </a:stretch>
        </p:blipFill>
        <p:spPr>
          <a:xfrm rot="16200000">
            <a:off x="6825207" y="775049"/>
            <a:ext cx="3302138" cy="3435027"/>
          </a:xfrm>
          <a:prstGeom prst="rect">
            <a:avLst/>
          </a:prstGeom>
        </p:spPr>
      </p:pic>
      <p:pic>
        <p:nvPicPr>
          <p:cNvPr id="13" name="図 12"/>
          <p:cNvPicPr>
            <a:picLocks noChangeAspect="1"/>
          </p:cNvPicPr>
          <p:nvPr/>
        </p:nvPicPr>
        <p:blipFill>
          <a:blip r:embed="rId4"/>
          <a:stretch>
            <a:fillRect/>
          </a:stretch>
        </p:blipFill>
        <p:spPr>
          <a:xfrm rot="16200000">
            <a:off x="1644733" y="837651"/>
            <a:ext cx="3111334" cy="3119022"/>
          </a:xfrm>
          <a:prstGeom prst="rect">
            <a:avLst/>
          </a:prstGeom>
        </p:spPr>
      </p:pic>
      <p:sp>
        <p:nvSpPr>
          <p:cNvPr id="14" name="テキスト ボックス 13"/>
          <p:cNvSpPr txBox="1"/>
          <p:nvPr/>
        </p:nvSpPr>
        <p:spPr>
          <a:xfrm>
            <a:off x="390267" y="472163"/>
            <a:ext cx="5620264" cy="369332"/>
          </a:xfrm>
          <a:prstGeom prst="rect">
            <a:avLst/>
          </a:prstGeom>
          <a:noFill/>
        </p:spPr>
        <p:txBody>
          <a:bodyPr wrap="square" rtlCol="0">
            <a:spAutoFit/>
          </a:bodyPr>
          <a:lstStyle/>
          <a:p>
            <a:r>
              <a:rPr kumimoji="1" lang="ja-JP" altLang="en-US" dirty="0" smtClean="0"/>
              <a:t>「受験生」クラスから見た「大学」クラスの多重度を考える</a:t>
            </a:r>
            <a:endParaRPr kumimoji="1" lang="ja-JP" altLang="en-US" dirty="0"/>
          </a:p>
        </p:txBody>
      </p:sp>
      <p:sp>
        <p:nvSpPr>
          <p:cNvPr id="15" name="テキスト ボックス 14"/>
          <p:cNvSpPr txBox="1"/>
          <p:nvPr/>
        </p:nvSpPr>
        <p:spPr>
          <a:xfrm>
            <a:off x="6010531" y="472163"/>
            <a:ext cx="5620264" cy="369332"/>
          </a:xfrm>
          <a:prstGeom prst="rect">
            <a:avLst/>
          </a:prstGeom>
          <a:noFill/>
        </p:spPr>
        <p:txBody>
          <a:bodyPr wrap="square" rtlCol="0">
            <a:spAutoFit/>
          </a:bodyPr>
          <a:lstStyle/>
          <a:p>
            <a:r>
              <a:rPr kumimoji="1" lang="ja-JP" altLang="en-US" dirty="0" smtClean="0"/>
              <a:t>「大学」クラスから見た「受験生」クラスの多重度を考える</a:t>
            </a:r>
            <a:endParaRPr kumimoji="1" lang="ja-JP" altLang="en-US" dirty="0"/>
          </a:p>
        </p:txBody>
      </p:sp>
      <p:sp>
        <p:nvSpPr>
          <p:cNvPr id="16" name="テキスト ボックス 15"/>
          <p:cNvSpPr txBox="1"/>
          <p:nvPr/>
        </p:nvSpPr>
        <p:spPr>
          <a:xfrm>
            <a:off x="453080" y="4006467"/>
            <a:ext cx="5494637" cy="646331"/>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smtClean="0"/>
              <a:t>受験生は</a:t>
            </a:r>
            <a:r>
              <a:rPr kumimoji="1" lang="ja-JP" altLang="en-US" dirty="0" smtClean="0">
                <a:solidFill>
                  <a:srgbClr val="FF0000"/>
                </a:solidFill>
              </a:rPr>
              <a:t>１校以上</a:t>
            </a:r>
            <a:r>
              <a:rPr kumimoji="1" lang="ja-JP" altLang="en-US" dirty="0" smtClean="0"/>
              <a:t>受験することがわかる</a:t>
            </a:r>
            <a:endParaRPr kumimoji="1" lang="en-US" altLang="ja-JP" dirty="0" smtClean="0"/>
          </a:p>
          <a:p>
            <a:pPr marL="742950" lvl="1" indent="-285750">
              <a:buFont typeface="Wingdings" panose="05000000000000000000" pitchFamily="2" charset="2"/>
              <a:buChar char="Ø"/>
            </a:pPr>
            <a:r>
              <a:rPr kumimoji="1" lang="ja-JP" altLang="en-US" dirty="0" smtClean="0"/>
              <a:t>このことから「</a:t>
            </a:r>
            <a:r>
              <a:rPr kumimoji="1" lang="ja-JP" altLang="en-US" dirty="0" smtClean="0">
                <a:solidFill>
                  <a:srgbClr val="FF0000"/>
                </a:solidFill>
              </a:rPr>
              <a:t>大学</a:t>
            </a:r>
            <a:r>
              <a:rPr kumimoji="1" lang="ja-JP" altLang="en-US" dirty="0" smtClean="0"/>
              <a:t>」クラス側の多重度は「</a:t>
            </a:r>
            <a:r>
              <a:rPr lang="en-US" altLang="ja-JP" dirty="0">
                <a:solidFill>
                  <a:srgbClr val="FF0000"/>
                </a:solidFill>
              </a:rPr>
              <a:t>1</a:t>
            </a:r>
            <a:r>
              <a:rPr lang="en-US" altLang="ja-JP" dirty="0" smtClean="0">
                <a:solidFill>
                  <a:srgbClr val="FF0000"/>
                </a:solidFill>
              </a:rPr>
              <a:t>..*</a:t>
            </a:r>
            <a:r>
              <a:rPr kumimoji="1" lang="ja-JP" altLang="en-US" dirty="0" smtClean="0"/>
              <a:t>」</a:t>
            </a:r>
            <a:endParaRPr kumimoji="1" lang="ja-JP" altLang="en-US" dirty="0"/>
          </a:p>
        </p:txBody>
      </p:sp>
      <p:sp>
        <p:nvSpPr>
          <p:cNvPr id="17" name="テキスト ボックス 16"/>
          <p:cNvSpPr txBox="1"/>
          <p:nvPr/>
        </p:nvSpPr>
        <p:spPr>
          <a:xfrm>
            <a:off x="6010531" y="4064132"/>
            <a:ext cx="5557451" cy="646331"/>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smtClean="0"/>
              <a:t>ある大学は</a:t>
            </a:r>
            <a:r>
              <a:rPr kumimoji="1" lang="en-US" altLang="ja-JP" dirty="0" smtClean="0">
                <a:solidFill>
                  <a:srgbClr val="FF0000"/>
                </a:solidFill>
              </a:rPr>
              <a:t>0</a:t>
            </a:r>
            <a:r>
              <a:rPr kumimoji="1" lang="ja-JP" altLang="en-US" dirty="0" smtClean="0">
                <a:solidFill>
                  <a:srgbClr val="FF0000"/>
                </a:solidFill>
              </a:rPr>
              <a:t>人以上</a:t>
            </a:r>
            <a:r>
              <a:rPr kumimoji="1" lang="ja-JP" altLang="en-US" dirty="0" smtClean="0"/>
              <a:t>の受験生がいることがわかる</a:t>
            </a:r>
            <a:endParaRPr kumimoji="1" lang="en-US" altLang="ja-JP" dirty="0" smtClean="0"/>
          </a:p>
          <a:p>
            <a:pPr marL="742950" lvl="1" indent="-285750">
              <a:buFont typeface="Wingdings" panose="05000000000000000000" pitchFamily="2" charset="2"/>
              <a:buChar char="Ø"/>
            </a:pPr>
            <a:r>
              <a:rPr kumimoji="1" lang="ja-JP" altLang="en-US" dirty="0" smtClean="0"/>
              <a:t>このことから「</a:t>
            </a:r>
            <a:r>
              <a:rPr kumimoji="1" lang="ja-JP" altLang="en-US" dirty="0" smtClean="0">
                <a:solidFill>
                  <a:srgbClr val="FF0000"/>
                </a:solidFill>
              </a:rPr>
              <a:t>受験生</a:t>
            </a:r>
            <a:r>
              <a:rPr kumimoji="1" lang="ja-JP" altLang="en-US" dirty="0" smtClean="0"/>
              <a:t>」クラス側の多重度は「</a:t>
            </a:r>
            <a:r>
              <a:rPr lang="en-US" altLang="ja-JP" dirty="0" smtClean="0">
                <a:solidFill>
                  <a:srgbClr val="FF0000"/>
                </a:solidFill>
              </a:rPr>
              <a:t>0..*</a:t>
            </a:r>
            <a:r>
              <a:rPr kumimoji="1" lang="ja-JP" altLang="en-US" dirty="0" smtClean="0"/>
              <a:t>」</a:t>
            </a:r>
            <a:endParaRPr kumimoji="1" lang="ja-JP" altLang="en-US" dirty="0"/>
          </a:p>
        </p:txBody>
      </p:sp>
      <p:graphicFrame>
        <p:nvGraphicFramePr>
          <p:cNvPr id="18" name="表 17"/>
          <p:cNvGraphicFramePr>
            <a:graphicFrameLocks noGrp="1"/>
          </p:cNvGraphicFramePr>
          <p:nvPr>
            <p:extLst>
              <p:ext uri="{D42A27DB-BD31-4B8C-83A1-F6EECF244321}">
                <p14:modId xmlns:p14="http://schemas.microsoft.com/office/powerpoint/2010/main" val="3018137068"/>
              </p:ext>
            </p:extLst>
          </p:nvPr>
        </p:nvGraphicFramePr>
        <p:xfrm>
          <a:off x="2711557" y="4921351"/>
          <a:ext cx="1662734" cy="1389345"/>
        </p:xfrm>
        <a:graphic>
          <a:graphicData uri="http://schemas.openxmlformats.org/drawingml/2006/table">
            <a:tbl>
              <a:tblPr firstRow="1" bandRow="1">
                <a:tableStyleId>{5C22544A-7EE6-4342-B048-85BDC9FD1C3A}</a:tableStyleId>
              </a:tblPr>
              <a:tblGrid>
                <a:gridCol w="1662734"/>
              </a:tblGrid>
              <a:tr h="463115">
                <a:tc>
                  <a:txBody>
                    <a:bodyPr/>
                    <a:lstStyle/>
                    <a:p>
                      <a:pPr algn="ctr"/>
                      <a:r>
                        <a:rPr kumimoji="1" lang="ja-JP" altLang="en-US" dirty="0" smtClean="0"/>
                        <a:t>受験生</a:t>
                      </a:r>
                      <a:endParaRPr kumimoji="1" lang="ja-JP" altLang="en-US" dirty="0"/>
                    </a:p>
                  </a:txBody>
                  <a:tcPr/>
                </a:tc>
              </a:tr>
              <a:tr h="463115">
                <a:tc>
                  <a:txBody>
                    <a:bodyPr/>
                    <a:lstStyle/>
                    <a:p>
                      <a:pPr algn="ctr"/>
                      <a:endParaRPr kumimoji="1" lang="ja-JP" altLang="en-US" dirty="0"/>
                    </a:p>
                  </a:txBody>
                  <a:tcPr/>
                </a:tc>
              </a:tr>
              <a:tr h="463115">
                <a:tc>
                  <a:txBody>
                    <a:bodyPr/>
                    <a:lstStyle/>
                    <a:p>
                      <a:pPr algn="ctr"/>
                      <a:endParaRPr kumimoji="1" lang="ja-JP" altLang="en-US" dirty="0"/>
                    </a:p>
                  </a:txBody>
                  <a:tcPr/>
                </a:tc>
              </a:tr>
            </a:tbl>
          </a:graphicData>
        </a:graphic>
      </p:graphicFrame>
      <p:cxnSp>
        <p:nvCxnSpPr>
          <p:cNvPr id="19" name="直線コネクタ 18"/>
          <p:cNvCxnSpPr/>
          <p:nvPr/>
        </p:nvCxnSpPr>
        <p:spPr>
          <a:xfrm flipV="1">
            <a:off x="4366115" y="5643869"/>
            <a:ext cx="3117274" cy="3309"/>
          </a:xfrm>
          <a:prstGeom prst="line">
            <a:avLst/>
          </a:prstGeom>
          <a:ln w="38100"/>
        </p:spPr>
        <p:style>
          <a:lnRef idx="3">
            <a:schemeClr val="dk1"/>
          </a:lnRef>
          <a:fillRef idx="0">
            <a:schemeClr val="dk1"/>
          </a:fillRef>
          <a:effectRef idx="2">
            <a:schemeClr val="dk1"/>
          </a:effectRef>
          <a:fontRef idx="minor">
            <a:schemeClr val="tx1"/>
          </a:fontRef>
        </p:style>
      </p:cxnSp>
      <p:sp>
        <p:nvSpPr>
          <p:cNvPr id="20" name="テキスト ボックス 19"/>
          <p:cNvSpPr txBox="1"/>
          <p:nvPr/>
        </p:nvSpPr>
        <p:spPr>
          <a:xfrm>
            <a:off x="5229716" y="5221006"/>
            <a:ext cx="2253673" cy="369332"/>
          </a:xfrm>
          <a:prstGeom prst="rect">
            <a:avLst/>
          </a:prstGeom>
          <a:noFill/>
        </p:spPr>
        <p:txBody>
          <a:bodyPr wrap="square" rtlCol="0">
            <a:spAutoFit/>
          </a:bodyPr>
          <a:lstStyle/>
          <a:p>
            <a:r>
              <a:rPr lang="ja-JP" altLang="en-US" dirty="0" smtClean="0"/>
              <a:t>志望校である</a:t>
            </a:r>
            <a:endParaRPr kumimoji="1" lang="ja-JP" altLang="en-US" dirty="0"/>
          </a:p>
        </p:txBody>
      </p:sp>
      <p:sp>
        <p:nvSpPr>
          <p:cNvPr id="21" name="二等辺三角形 20"/>
          <p:cNvSpPr/>
          <p:nvPr/>
        </p:nvSpPr>
        <p:spPr>
          <a:xfrm rot="5400000">
            <a:off x="6615231" y="5348168"/>
            <a:ext cx="166257" cy="10160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aphicFrame>
        <p:nvGraphicFramePr>
          <p:cNvPr id="22" name="表 21"/>
          <p:cNvGraphicFramePr>
            <a:graphicFrameLocks noGrp="1"/>
          </p:cNvGraphicFramePr>
          <p:nvPr>
            <p:extLst>
              <p:ext uri="{D42A27DB-BD31-4B8C-83A1-F6EECF244321}">
                <p14:modId xmlns:p14="http://schemas.microsoft.com/office/powerpoint/2010/main" val="277069073"/>
              </p:ext>
            </p:extLst>
          </p:nvPr>
        </p:nvGraphicFramePr>
        <p:xfrm>
          <a:off x="7483389" y="4949196"/>
          <a:ext cx="1662734" cy="1389345"/>
        </p:xfrm>
        <a:graphic>
          <a:graphicData uri="http://schemas.openxmlformats.org/drawingml/2006/table">
            <a:tbl>
              <a:tblPr firstRow="1" bandRow="1">
                <a:tableStyleId>{5C22544A-7EE6-4342-B048-85BDC9FD1C3A}</a:tableStyleId>
              </a:tblPr>
              <a:tblGrid>
                <a:gridCol w="1662734"/>
              </a:tblGrid>
              <a:tr h="463115">
                <a:tc>
                  <a:txBody>
                    <a:bodyPr/>
                    <a:lstStyle/>
                    <a:p>
                      <a:pPr algn="ctr"/>
                      <a:r>
                        <a:rPr kumimoji="1" lang="ja-JP" altLang="en-US" dirty="0" smtClean="0"/>
                        <a:t>大学</a:t>
                      </a:r>
                      <a:endParaRPr kumimoji="1" lang="ja-JP" altLang="en-US" dirty="0"/>
                    </a:p>
                  </a:txBody>
                  <a:tcPr/>
                </a:tc>
              </a:tr>
              <a:tr h="463115">
                <a:tc>
                  <a:txBody>
                    <a:bodyPr/>
                    <a:lstStyle/>
                    <a:p>
                      <a:pPr algn="ctr"/>
                      <a:endParaRPr kumimoji="1" lang="ja-JP" altLang="en-US" dirty="0"/>
                    </a:p>
                  </a:txBody>
                  <a:tcPr/>
                </a:tc>
              </a:tr>
              <a:tr h="463115">
                <a:tc>
                  <a:txBody>
                    <a:bodyPr/>
                    <a:lstStyle/>
                    <a:p>
                      <a:pPr algn="ctr"/>
                      <a:endParaRPr kumimoji="1" lang="ja-JP" altLang="en-US" dirty="0"/>
                    </a:p>
                  </a:txBody>
                  <a:tcPr/>
                </a:tc>
              </a:tr>
            </a:tbl>
          </a:graphicData>
        </a:graphic>
      </p:graphicFrame>
      <p:sp>
        <p:nvSpPr>
          <p:cNvPr id="23" name="テキスト ボックス 22"/>
          <p:cNvSpPr txBox="1"/>
          <p:nvPr/>
        </p:nvSpPr>
        <p:spPr>
          <a:xfrm>
            <a:off x="4495740" y="5782115"/>
            <a:ext cx="618836" cy="369332"/>
          </a:xfrm>
          <a:prstGeom prst="rect">
            <a:avLst/>
          </a:prstGeom>
          <a:noFill/>
        </p:spPr>
        <p:txBody>
          <a:bodyPr wrap="square" rtlCol="0">
            <a:spAutoFit/>
          </a:bodyPr>
          <a:lstStyle/>
          <a:p>
            <a:r>
              <a:rPr lang="en-US" altLang="ja-JP" dirty="0" smtClean="0"/>
              <a:t>0..*</a:t>
            </a:r>
            <a:endParaRPr kumimoji="1" lang="ja-JP" altLang="en-US" dirty="0"/>
          </a:p>
        </p:txBody>
      </p:sp>
      <p:sp>
        <p:nvSpPr>
          <p:cNvPr id="24" name="テキスト ボックス 23"/>
          <p:cNvSpPr txBox="1"/>
          <p:nvPr/>
        </p:nvSpPr>
        <p:spPr>
          <a:xfrm>
            <a:off x="6934139" y="5782115"/>
            <a:ext cx="618836" cy="369332"/>
          </a:xfrm>
          <a:prstGeom prst="rect">
            <a:avLst/>
          </a:prstGeom>
          <a:noFill/>
        </p:spPr>
        <p:txBody>
          <a:bodyPr wrap="square" rtlCol="0">
            <a:spAutoFit/>
          </a:bodyPr>
          <a:lstStyle/>
          <a:p>
            <a:r>
              <a:rPr lang="en-US" altLang="ja-JP" dirty="0"/>
              <a:t>1</a:t>
            </a:r>
            <a:r>
              <a:rPr lang="en-US" altLang="ja-JP" dirty="0" smtClean="0"/>
              <a:t>..*</a:t>
            </a:r>
            <a:endParaRPr kumimoji="1" lang="ja-JP" altLang="en-US" dirty="0"/>
          </a:p>
        </p:txBody>
      </p:sp>
      <p:sp>
        <p:nvSpPr>
          <p:cNvPr id="25" name="テキスト ボックス 24"/>
          <p:cNvSpPr txBox="1"/>
          <p:nvPr/>
        </p:nvSpPr>
        <p:spPr>
          <a:xfrm>
            <a:off x="4759911" y="6399860"/>
            <a:ext cx="2987649" cy="307777"/>
          </a:xfrm>
          <a:prstGeom prst="rect">
            <a:avLst/>
          </a:prstGeom>
          <a:noFill/>
        </p:spPr>
        <p:txBody>
          <a:bodyPr wrap="square" rtlCol="0">
            <a:spAutoFit/>
          </a:bodyPr>
          <a:lstStyle/>
          <a:p>
            <a:r>
              <a:rPr lang="ja-JP" altLang="en-US" sz="1400" dirty="0" smtClean="0"/>
              <a:t>図</a:t>
            </a:r>
            <a:r>
              <a:rPr lang="en-US" altLang="ja-JP" sz="1400" dirty="0" smtClean="0"/>
              <a:t>.</a:t>
            </a:r>
            <a:r>
              <a:rPr lang="ja-JP" altLang="en-US" sz="1400" dirty="0" smtClean="0"/>
              <a:t>受験生と大学生の多重度</a:t>
            </a:r>
            <a:endParaRPr kumimoji="1" lang="ja-JP" altLang="en-US" sz="1400" dirty="0"/>
          </a:p>
        </p:txBody>
      </p:sp>
    </p:spTree>
    <p:extLst>
      <p:ext uri="{BB962C8B-B14F-4D97-AF65-F5344CB8AC3E}">
        <p14:creationId xmlns:p14="http://schemas.microsoft.com/office/powerpoint/2010/main" val="4272497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クラスその１</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現実に存在する</a:t>
            </a:r>
            <a:r>
              <a:rPr kumimoji="1" lang="en-US" altLang="ja-JP" dirty="0" smtClean="0"/>
              <a:t>”</a:t>
            </a:r>
            <a:r>
              <a:rPr kumimoji="1" lang="ja-JP" altLang="en-US" dirty="0" smtClean="0">
                <a:solidFill>
                  <a:srgbClr val="FF0000"/>
                </a:solidFill>
              </a:rPr>
              <a:t>もの</a:t>
            </a:r>
            <a:r>
              <a:rPr kumimoji="1" lang="en-US" altLang="ja-JP" dirty="0" smtClean="0"/>
              <a:t>”(</a:t>
            </a:r>
            <a:r>
              <a:rPr kumimoji="1" lang="ja-JP" altLang="en-US" dirty="0" smtClean="0"/>
              <a:t>オブジェクト</a:t>
            </a:r>
            <a:r>
              <a:rPr kumimoji="1" lang="en-US" altLang="ja-JP" dirty="0" smtClean="0"/>
              <a:t>)</a:t>
            </a:r>
            <a:r>
              <a:rPr kumimoji="1" lang="ja-JP" altLang="en-US" dirty="0" smtClean="0"/>
              <a:t>の属性</a:t>
            </a:r>
            <a:r>
              <a:rPr kumimoji="1" lang="en-US" altLang="ja-JP" dirty="0" smtClean="0"/>
              <a:t>(</a:t>
            </a:r>
            <a:r>
              <a:rPr kumimoji="1" lang="ja-JP" altLang="en-US" dirty="0" smtClean="0"/>
              <a:t>構造</a:t>
            </a:r>
            <a:r>
              <a:rPr kumimoji="1" lang="en-US" altLang="ja-JP" dirty="0" smtClean="0"/>
              <a:t>)</a:t>
            </a:r>
            <a:r>
              <a:rPr kumimoji="1" lang="ja-JP" altLang="en-US" dirty="0" err="1" smtClean="0"/>
              <a:t>、</a:t>
            </a:r>
            <a:r>
              <a:rPr kumimoji="1" lang="ja-JP" altLang="en-US" dirty="0" smtClean="0"/>
              <a:t>振る舞いの共通性に着目して抽象化したものを</a:t>
            </a:r>
            <a:r>
              <a:rPr kumimoji="1" lang="ja-JP" altLang="en-US" u="sng" dirty="0" smtClean="0">
                <a:solidFill>
                  <a:srgbClr val="FF0000"/>
                </a:solidFill>
              </a:rPr>
              <a:t>クラス</a:t>
            </a:r>
            <a:r>
              <a:rPr kumimoji="1" lang="en-US" altLang="ja-JP" dirty="0" smtClean="0"/>
              <a:t>(</a:t>
            </a:r>
            <a:r>
              <a:rPr lang="en-US" altLang="ja-JP" i="1" dirty="0" smtClean="0"/>
              <a:t>P.39</a:t>
            </a:r>
            <a:r>
              <a:rPr lang="ja-JP" altLang="en-US" i="1" dirty="0" smtClean="0"/>
              <a:t>を参照</a:t>
            </a:r>
            <a:r>
              <a:rPr lang="en-US" altLang="ja-JP" i="1" dirty="0" smtClean="0"/>
              <a:t>)</a:t>
            </a:r>
            <a:r>
              <a:rPr lang="ja-JP" altLang="en-US" dirty="0" smtClean="0"/>
              <a:t>と</a:t>
            </a:r>
            <a:r>
              <a:rPr kumimoji="1" lang="ja-JP" altLang="en-US" dirty="0" smtClean="0"/>
              <a:t>いう</a:t>
            </a:r>
            <a:endParaRPr kumimoji="1" lang="en-US" altLang="ja-JP" dirty="0" smtClean="0"/>
          </a:p>
          <a:p>
            <a:endParaRPr lang="en-US" altLang="ja-JP" dirty="0"/>
          </a:p>
          <a:p>
            <a:r>
              <a:rPr kumimoji="1" lang="ja-JP" altLang="en-US" dirty="0" smtClean="0"/>
              <a:t>クラスはクラス図以外にも、</a:t>
            </a:r>
            <a:r>
              <a:rPr kumimoji="1" lang="en-US" altLang="ja-JP" dirty="0" smtClean="0"/>
              <a:t>UML</a:t>
            </a:r>
            <a:r>
              <a:rPr kumimoji="1" lang="ja-JP" altLang="en-US" dirty="0" smtClean="0"/>
              <a:t>における他のほとんどの図</a:t>
            </a:r>
            <a:r>
              <a:rPr kumimoji="1" lang="en-US" altLang="ja-JP" dirty="0" smtClean="0"/>
              <a:t>(</a:t>
            </a:r>
            <a:r>
              <a:rPr kumimoji="1" lang="ja-JP" altLang="en-US" dirty="0" smtClean="0"/>
              <a:t>ダイアグラム</a:t>
            </a:r>
            <a:r>
              <a:rPr kumimoji="1" lang="en-US" altLang="ja-JP" dirty="0" smtClean="0"/>
              <a:t>)</a:t>
            </a:r>
            <a:r>
              <a:rPr kumimoji="1" lang="ja-JP" altLang="en-US" dirty="0" smtClean="0"/>
              <a:t>で使用される</a:t>
            </a:r>
            <a:endParaRPr kumimoji="1" lang="en-US" altLang="ja-JP" dirty="0" smtClean="0"/>
          </a:p>
          <a:p>
            <a:endParaRPr lang="en-US" altLang="ja-JP" dirty="0"/>
          </a:p>
          <a:p>
            <a:endParaRPr kumimoji="1" lang="en-US" altLang="ja-JP" dirty="0" smtClean="0"/>
          </a:p>
        </p:txBody>
      </p:sp>
      <p:sp>
        <p:nvSpPr>
          <p:cNvPr id="4" name="スライド番号プレースホルダー 3"/>
          <p:cNvSpPr>
            <a:spLocks noGrp="1"/>
          </p:cNvSpPr>
          <p:nvPr>
            <p:ph type="sldNum" sz="quarter" idx="12"/>
          </p:nvPr>
        </p:nvSpPr>
        <p:spPr/>
        <p:txBody>
          <a:bodyPr/>
          <a:lstStyle/>
          <a:p>
            <a:fld id="{4CAF4397-7A9B-4EE6-867D-AF8A9F10E4ED}" type="slidenum">
              <a:rPr kumimoji="1" lang="ja-JP" altLang="en-US" smtClean="0"/>
              <a:t>2</a:t>
            </a:fld>
            <a:endParaRPr kumimoji="1" lang="ja-JP" altLang="en-US"/>
          </a:p>
        </p:txBody>
      </p:sp>
    </p:spTree>
    <p:extLst>
      <p:ext uri="{BB962C8B-B14F-4D97-AF65-F5344CB8AC3E}">
        <p14:creationId xmlns:p14="http://schemas.microsoft.com/office/powerpoint/2010/main" val="2965324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関連の方向</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solidFill>
                  <a:srgbClr val="FF0000"/>
                </a:solidFill>
              </a:rPr>
              <a:t>矢印がない実線のみの関連</a:t>
            </a:r>
            <a:r>
              <a:rPr kumimoji="1" lang="ja-JP" altLang="en-US" dirty="0" smtClean="0"/>
              <a:t>は</a:t>
            </a:r>
            <a:r>
              <a:rPr kumimoji="1" lang="ja-JP" altLang="en-US" dirty="0" smtClean="0">
                <a:solidFill>
                  <a:srgbClr val="FF0000"/>
                </a:solidFill>
              </a:rPr>
              <a:t>双方向</a:t>
            </a:r>
            <a:r>
              <a:rPr kumimoji="1" lang="ja-JP" altLang="en-US" dirty="0" smtClean="0"/>
              <a:t>のデータの流れ</a:t>
            </a:r>
            <a:r>
              <a:rPr kumimoji="1" lang="en-US" altLang="ja-JP" dirty="0" smtClean="0"/>
              <a:t>(</a:t>
            </a:r>
            <a:r>
              <a:rPr kumimoji="1" lang="ja-JP" altLang="en-US" dirty="0" smtClean="0"/>
              <a:t>誘導可能性</a:t>
            </a:r>
            <a:r>
              <a:rPr kumimoji="1" lang="en-US" altLang="ja-JP" dirty="0" smtClean="0"/>
              <a:t>)</a:t>
            </a:r>
            <a:r>
              <a:rPr kumimoji="1" lang="ja-JP" altLang="en-US" dirty="0" smtClean="0"/>
              <a:t>を示している</a:t>
            </a:r>
            <a:endParaRPr kumimoji="1" lang="en-US" altLang="ja-JP" dirty="0" smtClean="0"/>
          </a:p>
          <a:p>
            <a:endParaRPr kumimoji="1" lang="en-US" altLang="ja-JP" sz="800" dirty="0" smtClean="0"/>
          </a:p>
          <a:p>
            <a:r>
              <a:rPr lang="ja-JP" altLang="en-US" dirty="0" smtClean="0"/>
              <a:t>分析</a:t>
            </a:r>
            <a:r>
              <a:rPr lang="ja-JP" altLang="en-US" dirty="0"/>
              <a:t>段階</a:t>
            </a:r>
            <a:r>
              <a:rPr lang="ja-JP" altLang="en-US" dirty="0" smtClean="0"/>
              <a:t>では関連の方向性の全てを明確にする必要はない</a:t>
            </a:r>
            <a:endParaRPr lang="en-US" altLang="ja-JP" dirty="0" smtClean="0"/>
          </a:p>
          <a:p>
            <a:endParaRPr lang="en-US" altLang="ja-JP" sz="800" dirty="0" smtClean="0"/>
          </a:p>
          <a:p>
            <a:r>
              <a:rPr kumimoji="1" lang="ja-JP" altLang="en-US" dirty="0" smtClean="0"/>
              <a:t>設計</a:t>
            </a:r>
            <a:r>
              <a:rPr kumimoji="1" lang="ja-JP" altLang="en-US" dirty="0"/>
              <a:t>段階</a:t>
            </a:r>
            <a:r>
              <a:rPr kumimoji="1" lang="ja-JP" altLang="en-US" dirty="0" smtClean="0"/>
              <a:t>では関連の実装を簡略化する必要がある</a:t>
            </a:r>
            <a:endParaRPr kumimoji="1" lang="en-US" altLang="ja-JP" dirty="0" smtClean="0"/>
          </a:p>
          <a:p>
            <a:pPr lvl="1">
              <a:buFont typeface="Wingdings" panose="05000000000000000000" pitchFamily="2" charset="2"/>
              <a:buChar char="Ø"/>
            </a:pPr>
            <a:r>
              <a:rPr kumimoji="1" lang="ja-JP" altLang="en-US" dirty="0" smtClean="0"/>
              <a:t>関連の方向性を表記することで、使用している関連、使用していない関連を明確にしていく</a:t>
            </a:r>
            <a:endParaRPr kumimoji="1" lang="ja-JP" altLang="en-US" dirty="0"/>
          </a:p>
        </p:txBody>
      </p:sp>
      <p:sp>
        <p:nvSpPr>
          <p:cNvPr id="4" name="スライド番号プレースホルダー 3"/>
          <p:cNvSpPr>
            <a:spLocks noGrp="1"/>
          </p:cNvSpPr>
          <p:nvPr>
            <p:ph type="sldNum" sz="quarter" idx="12"/>
          </p:nvPr>
        </p:nvSpPr>
        <p:spPr/>
        <p:txBody>
          <a:bodyPr/>
          <a:lstStyle/>
          <a:p>
            <a:fld id="{4CAF4397-7A9B-4EE6-867D-AF8A9F10E4ED}" type="slidenum">
              <a:rPr kumimoji="1" lang="ja-JP" altLang="en-US" smtClean="0"/>
              <a:t>20</a:t>
            </a:fld>
            <a:endParaRPr kumimoji="1" lang="ja-JP" altLang="en-US"/>
          </a:p>
        </p:txBody>
      </p:sp>
    </p:spTree>
    <p:extLst>
      <p:ext uri="{BB962C8B-B14F-4D97-AF65-F5344CB8AC3E}">
        <p14:creationId xmlns:p14="http://schemas.microsoft.com/office/powerpoint/2010/main" val="3575811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82199"/>
            <a:ext cx="10515600" cy="755222"/>
          </a:xfrm>
        </p:spPr>
        <p:txBody>
          <a:bodyPr/>
          <a:lstStyle/>
          <a:p>
            <a:pPr algn="ctr"/>
            <a:r>
              <a:rPr kumimoji="1" lang="ja-JP" altLang="en-US" dirty="0" smtClean="0"/>
              <a:t>関連の方向の指定</a:t>
            </a:r>
            <a:endParaRPr kumimoji="1" lang="ja-JP" altLang="en-US" dirty="0"/>
          </a:p>
        </p:txBody>
      </p:sp>
      <p:sp>
        <p:nvSpPr>
          <p:cNvPr id="4" name="スライド番号プレースホルダー 3"/>
          <p:cNvSpPr>
            <a:spLocks noGrp="1"/>
          </p:cNvSpPr>
          <p:nvPr>
            <p:ph type="sldNum" sz="quarter" idx="12"/>
          </p:nvPr>
        </p:nvSpPr>
        <p:spPr/>
        <p:txBody>
          <a:bodyPr/>
          <a:lstStyle/>
          <a:p>
            <a:fld id="{4CAF4397-7A9B-4EE6-867D-AF8A9F10E4ED}" type="slidenum">
              <a:rPr kumimoji="1" lang="ja-JP" altLang="en-US" smtClean="0"/>
              <a:t>21</a:t>
            </a:fld>
            <a:endParaRPr kumimoji="1" lang="ja-JP" altLang="en-US"/>
          </a:p>
        </p:txBody>
      </p:sp>
      <p:pic>
        <p:nvPicPr>
          <p:cNvPr id="5" name="図 4"/>
          <p:cNvPicPr>
            <a:picLocks noChangeAspect="1"/>
          </p:cNvPicPr>
          <p:nvPr/>
        </p:nvPicPr>
        <p:blipFill>
          <a:blip r:embed="rId3"/>
          <a:stretch>
            <a:fillRect/>
          </a:stretch>
        </p:blipFill>
        <p:spPr>
          <a:xfrm rot="16200000">
            <a:off x="1469294" y="-31664"/>
            <a:ext cx="4772025" cy="7448550"/>
          </a:xfrm>
          <a:prstGeom prst="rect">
            <a:avLst/>
          </a:prstGeom>
        </p:spPr>
      </p:pic>
      <p:sp>
        <p:nvSpPr>
          <p:cNvPr id="6" name="テキスト ボックス 5"/>
          <p:cNvSpPr txBox="1"/>
          <p:nvPr/>
        </p:nvSpPr>
        <p:spPr>
          <a:xfrm>
            <a:off x="7397579" y="1949151"/>
            <a:ext cx="4374294" cy="769441"/>
          </a:xfrm>
          <a:prstGeom prst="rect">
            <a:avLst/>
          </a:prstGeom>
          <a:noFill/>
          <a:ln>
            <a:solidFill>
              <a:schemeClr val="accent1"/>
            </a:solidFill>
          </a:ln>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クラス</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[Class1]</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のオブジェクトと</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クラス</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Class2]</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オブジェクトは互いにメッセージを送信しているので、</a:t>
            </a:r>
            <a:r>
              <a:rPr lang="ja-JP" altLang="en-US" sz="1400" u="sng" dirty="0" smtClean="0">
                <a:latin typeface="メイリオ" panose="020B0604030504040204" pitchFamily="50" charset="-128"/>
                <a:ea typeface="メイリオ" panose="020B0604030504040204" pitchFamily="50" charset="-128"/>
                <a:cs typeface="メイリオ" panose="020B0604030504040204" pitchFamily="50" charset="-128"/>
              </a:rPr>
              <a:t>１本の関連だけ</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あればよい</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7265773" y="4334005"/>
            <a:ext cx="4679092" cy="954107"/>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クラス</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[Class3]</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のオブジェクトから</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クラス</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Class4]</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オブジェクトメッセージの送信しかない</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逆方向の関連は必要ない</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buFont typeface="Wingdings" panose="05000000000000000000" pitchFamily="2" charset="2"/>
              <a:buChar char="Ø"/>
            </a:pPr>
            <a:r>
              <a:rPr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必要</a:t>
            </a:r>
            <a:r>
              <a:rPr lang="ja-JP" altLang="en-US" sz="1400" u="sng" dirty="0" smtClean="0">
                <a:latin typeface="メイリオ" panose="020B0604030504040204" pitchFamily="50" charset="-128"/>
                <a:ea typeface="メイリオ" panose="020B0604030504040204" pitchFamily="50" charset="-128"/>
                <a:cs typeface="メイリオ" panose="020B0604030504040204" pitchFamily="50" charset="-128"/>
              </a:rPr>
              <a:t>な方向のみの</a:t>
            </a:r>
            <a:r>
              <a:rPr lang="ja-JP" altLang="en-US" sz="14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矢印</a:t>
            </a:r>
            <a:r>
              <a:rPr lang="ja-JP" altLang="en-US" sz="1400" u="sng" dirty="0" smtClean="0">
                <a:latin typeface="メイリオ" panose="020B0604030504040204" pitchFamily="50" charset="-128"/>
                <a:ea typeface="メイリオ" panose="020B0604030504040204" pitchFamily="50" charset="-128"/>
                <a:cs typeface="メイリオ" panose="020B0604030504040204" pitchFamily="50" charset="-128"/>
              </a:rPr>
              <a:t>を引く</a:t>
            </a:r>
            <a:endParaRPr lang="en-US" altLang="ja-JP" sz="1400" u="sng"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 name="直線コネクタ 7"/>
          <p:cNvCxnSpPr>
            <a:stCxn id="5" idx="0"/>
          </p:cNvCxnSpPr>
          <p:nvPr/>
        </p:nvCxnSpPr>
        <p:spPr>
          <a:xfrm>
            <a:off x="131032" y="3692611"/>
            <a:ext cx="11915656" cy="0"/>
          </a:xfrm>
          <a:prstGeom prst="line">
            <a:avLst/>
          </a:prstGeom>
          <a:ln w="28575">
            <a:solidFill>
              <a:schemeClr val="tx1"/>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6483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CAF4397-7A9B-4EE6-867D-AF8A9F10E4ED}" type="slidenum">
              <a:rPr kumimoji="1" lang="ja-JP" altLang="en-US" smtClean="0"/>
              <a:t>22</a:t>
            </a:fld>
            <a:endParaRPr kumimoji="1" lang="ja-JP" altLang="en-US"/>
          </a:p>
        </p:txBody>
      </p:sp>
      <p:sp>
        <p:nvSpPr>
          <p:cNvPr id="10" name="テキスト ボックス 9"/>
          <p:cNvSpPr txBox="1"/>
          <p:nvPr/>
        </p:nvSpPr>
        <p:spPr>
          <a:xfrm>
            <a:off x="149141" y="1603591"/>
            <a:ext cx="2253673" cy="461665"/>
          </a:xfrm>
          <a:prstGeom prst="rect">
            <a:avLst/>
          </a:prstGeom>
          <a:noFill/>
        </p:spPr>
        <p:txBody>
          <a:bodyPr wrap="square" rtlCol="0">
            <a:spAutoFit/>
          </a:bodyPr>
          <a:lstStyle/>
          <a:p>
            <a:r>
              <a:rPr lang="en-US" altLang="ja-JP" sz="2400" dirty="0" smtClean="0"/>
              <a:t>UML1.x</a:t>
            </a:r>
            <a:endParaRPr kumimoji="1" lang="ja-JP" altLang="en-US" sz="2400" dirty="0"/>
          </a:p>
        </p:txBody>
      </p:sp>
      <p:sp>
        <p:nvSpPr>
          <p:cNvPr id="11" name="テキスト ボックス 10"/>
          <p:cNvSpPr txBox="1"/>
          <p:nvPr/>
        </p:nvSpPr>
        <p:spPr>
          <a:xfrm>
            <a:off x="149140" y="4198258"/>
            <a:ext cx="2253673" cy="461665"/>
          </a:xfrm>
          <a:prstGeom prst="rect">
            <a:avLst/>
          </a:prstGeom>
          <a:noFill/>
        </p:spPr>
        <p:txBody>
          <a:bodyPr wrap="square" rtlCol="0">
            <a:spAutoFit/>
          </a:bodyPr>
          <a:lstStyle/>
          <a:p>
            <a:r>
              <a:rPr lang="en-US" altLang="ja-JP" sz="2400" dirty="0" smtClean="0"/>
              <a:t>UML2.x</a:t>
            </a:r>
            <a:endParaRPr kumimoji="1" lang="ja-JP" altLang="en-US" sz="2400" dirty="0"/>
          </a:p>
        </p:txBody>
      </p:sp>
      <p:cxnSp>
        <p:nvCxnSpPr>
          <p:cNvPr id="12" name="直線コネクタ 11"/>
          <p:cNvCxnSpPr/>
          <p:nvPr/>
        </p:nvCxnSpPr>
        <p:spPr>
          <a:xfrm>
            <a:off x="89326" y="2639543"/>
            <a:ext cx="12192000" cy="0"/>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13" name="タイトル 1"/>
          <p:cNvSpPr txBox="1">
            <a:spLocks/>
          </p:cNvSpPr>
          <p:nvPr/>
        </p:nvSpPr>
        <p:spPr>
          <a:xfrm>
            <a:off x="838200" y="195640"/>
            <a:ext cx="10515600" cy="776637"/>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6000" dirty="0" smtClean="0"/>
              <a:t>UML1.x</a:t>
            </a:r>
            <a:r>
              <a:rPr lang="ja-JP" altLang="en-US" sz="16000" dirty="0" smtClean="0"/>
              <a:t>と</a:t>
            </a:r>
            <a:r>
              <a:rPr lang="en-US" altLang="ja-JP" sz="16000" dirty="0" smtClean="0"/>
              <a:t>UML2.x</a:t>
            </a:r>
            <a:r>
              <a:rPr lang="ja-JP" altLang="en-US" sz="16000" dirty="0" smtClean="0"/>
              <a:t>の違い</a:t>
            </a:r>
            <a:r>
              <a:rPr lang="en-US" altLang="ja-JP" dirty="0" smtClean="0"/>
              <a:t/>
            </a:r>
            <a:br>
              <a:rPr lang="en-US" altLang="ja-JP" dirty="0" smtClean="0"/>
            </a:br>
            <a:endParaRPr lang="ja-JP" altLang="en-US" dirty="0"/>
          </a:p>
        </p:txBody>
      </p:sp>
      <p:sp>
        <p:nvSpPr>
          <p:cNvPr id="14" name="正方形/長方形 13"/>
          <p:cNvSpPr/>
          <p:nvPr/>
        </p:nvSpPr>
        <p:spPr>
          <a:xfrm>
            <a:off x="6608450" y="6049152"/>
            <a:ext cx="5498621" cy="369332"/>
          </a:xfrm>
          <a:prstGeom prst="rect">
            <a:avLst/>
          </a:prstGeom>
        </p:spPr>
        <p:txBody>
          <a:bodyPr wrap="none">
            <a:spAutoFit/>
          </a:bodyPr>
          <a:lstStyle/>
          <a:p>
            <a:r>
              <a:rPr lang="en-US" altLang="ja-JP" dirty="0"/>
              <a:t>UML2.x</a:t>
            </a:r>
            <a:r>
              <a:rPr lang="ja-JP" altLang="en-US" dirty="0"/>
              <a:t>ではより厳密に関連の誘導可能性を指定できる</a:t>
            </a:r>
            <a:endParaRPr lang="en-US" altLang="ja-JP" dirty="0"/>
          </a:p>
        </p:txBody>
      </p:sp>
      <p:sp>
        <p:nvSpPr>
          <p:cNvPr id="15" name="テキスト ボックス 14"/>
          <p:cNvSpPr txBox="1"/>
          <p:nvPr/>
        </p:nvSpPr>
        <p:spPr>
          <a:xfrm>
            <a:off x="7162800" y="1479340"/>
            <a:ext cx="5029200" cy="646331"/>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smtClean="0"/>
              <a:t>矢印がない：双方向</a:t>
            </a:r>
            <a:endParaRPr kumimoji="1" lang="en-US" altLang="ja-JP" dirty="0" smtClean="0"/>
          </a:p>
          <a:p>
            <a:pPr marL="285750" indent="-285750">
              <a:buFont typeface="Arial" panose="020B0604020202020204" pitchFamily="34" charset="0"/>
              <a:buChar char="•"/>
            </a:pPr>
            <a:r>
              <a:rPr lang="ja-JP" altLang="en-US" dirty="0"/>
              <a:t>片方</a:t>
            </a:r>
            <a:r>
              <a:rPr lang="ja-JP" altLang="en-US" dirty="0" smtClean="0"/>
              <a:t>に矢印：その方向への誘導可能性</a:t>
            </a:r>
            <a:endParaRPr kumimoji="1" lang="ja-JP" altLang="en-US" dirty="0"/>
          </a:p>
        </p:txBody>
      </p:sp>
      <p:sp>
        <p:nvSpPr>
          <p:cNvPr id="17" name="テキスト ボックス 16"/>
          <p:cNvSpPr txBox="1"/>
          <p:nvPr/>
        </p:nvSpPr>
        <p:spPr>
          <a:xfrm>
            <a:off x="7162800" y="3852929"/>
            <a:ext cx="5029200" cy="92333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smtClean="0"/>
              <a:t>矢印も</a:t>
            </a:r>
            <a:r>
              <a:rPr kumimoji="1" lang="en-US" altLang="ja-JP" dirty="0" smtClean="0"/>
              <a:t>×</a:t>
            </a:r>
            <a:r>
              <a:rPr lang="ja-JP" altLang="en-US" dirty="0" smtClean="0"/>
              <a:t>印も</a:t>
            </a:r>
            <a:r>
              <a:rPr kumimoji="1" lang="ja-JP" altLang="en-US" dirty="0" smtClean="0"/>
              <a:t>ない：関連の方向性が</a:t>
            </a:r>
            <a:r>
              <a:rPr lang="ja-JP" altLang="en-US" dirty="0"/>
              <a:t>未定義</a:t>
            </a:r>
            <a:endParaRPr kumimoji="1" lang="en-US" altLang="ja-JP" dirty="0" smtClean="0"/>
          </a:p>
          <a:p>
            <a:pPr marL="285750" indent="-285750">
              <a:buFont typeface="Arial" panose="020B0604020202020204" pitchFamily="34" charset="0"/>
              <a:buChar char="•"/>
            </a:pPr>
            <a:r>
              <a:rPr lang="ja-JP" altLang="en-US" dirty="0"/>
              <a:t>関連</a:t>
            </a:r>
            <a:r>
              <a:rPr lang="ja-JP" altLang="en-US" dirty="0" smtClean="0"/>
              <a:t>の端に矢印：方向性がある</a:t>
            </a:r>
            <a:endParaRPr lang="en-US" altLang="ja-JP" dirty="0" smtClean="0"/>
          </a:p>
          <a:p>
            <a:pPr marL="285750" indent="-285750">
              <a:buFont typeface="Arial" panose="020B0604020202020204" pitchFamily="34" charset="0"/>
              <a:buChar char="•"/>
            </a:pPr>
            <a:r>
              <a:rPr kumimoji="1" lang="ja-JP" altLang="en-US" dirty="0" smtClean="0"/>
              <a:t>関連の端に</a:t>
            </a:r>
            <a:r>
              <a:rPr kumimoji="1" lang="en-US" altLang="ja-JP" dirty="0" smtClean="0"/>
              <a:t>×</a:t>
            </a:r>
            <a:r>
              <a:rPr kumimoji="1" lang="ja-JP" altLang="en-US" dirty="0" smtClean="0"/>
              <a:t>印：方向性がない</a:t>
            </a:r>
            <a:endParaRPr kumimoji="1" lang="ja-JP" altLang="en-US" dirty="0"/>
          </a:p>
        </p:txBody>
      </p:sp>
      <p:sp>
        <p:nvSpPr>
          <p:cNvPr id="16" name="正方形/長方形 15"/>
          <p:cNvSpPr/>
          <p:nvPr/>
        </p:nvSpPr>
        <p:spPr>
          <a:xfrm>
            <a:off x="3102909" y="1185162"/>
            <a:ext cx="93610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3390941" y="1319886"/>
            <a:ext cx="360040" cy="369332"/>
          </a:xfrm>
          <a:prstGeom prst="rect">
            <a:avLst/>
          </a:prstGeom>
          <a:noFill/>
        </p:spPr>
        <p:txBody>
          <a:bodyPr wrap="square" rtlCol="0">
            <a:spAutoFit/>
          </a:bodyPr>
          <a:lstStyle/>
          <a:p>
            <a:r>
              <a:rPr kumimoji="1" lang="ja-JP" altLang="en-US" smtClean="0"/>
              <a:t>Ｂ</a:t>
            </a:r>
            <a:endParaRPr kumimoji="1" lang="ja-JP" altLang="en-US" dirty="0"/>
          </a:p>
        </p:txBody>
      </p:sp>
      <p:cxnSp>
        <p:nvCxnSpPr>
          <p:cNvPr id="19" name="直線コネクタ 18"/>
          <p:cNvCxnSpPr>
            <a:stCxn id="20" idx="3"/>
            <a:endCxn id="16" idx="1"/>
          </p:cNvCxnSpPr>
          <p:nvPr/>
        </p:nvCxnSpPr>
        <p:spPr>
          <a:xfrm>
            <a:off x="2166805" y="1473194"/>
            <a:ext cx="93610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1230701" y="1185162"/>
            <a:ext cx="93610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518733" y="1319886"/>
            <a:ext cx="504056" cy="369332"/>
          </a:xfrm>
          <a:prstGeom prst="rect">
            <a:avLst/>
          </a:prstGeom>
          <a:noFill/>
        </p:spPr>
        <p:txBody>
          <a:bodyPr wrap="square" rtlCol="0">
            <a:spAutoFit/>
          </a:bodyPr>
          <a:lstStyle/>
          <a:p>
            <a:r>
              <a:rPr kumimoji="1" lang="ja-JP" altLang="en-US" smtClean="0"/>
              <a:t>Ａ</a:t>
            </a:r>
            <a:endParaRPr kumimoji="1" lang="ja-JP" altLang="en-US" dirty="0"/>
          </a:p>
        </p:txBody>
      </p:sp>
      <p:sp>
        <p:nvSpPr>
          <p:cNvPr id="22" name="正方形/長方形 21"/>
          <p:cNvSpPr/>
          <p:nvPr/>
        </p:nvSpPr>
        <p:spPr>
          <a:xfrm>
            <a:off x="3102909" y="1937029"/>
            <a:ext cx="93610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3390941" y="2071753"/>
            <a:ext cx="360040" cy="369332"/>
          </a:xfrm>
          <a:prstGeom prst="rect">
            <a:avLst/>
          </a:prstGeom>
          <a:noFill/>
        </p:spPr>
        <p:txBody>
          <a:bodyPr wrap="square" rtlCol="0">
            <a:spAutoFit/>
          </a:bodyPr>
          <a:lstStyle/>
          <a:p>
            <a:r>
              <a:rPr kumimoji="1" lang="ja-JP" altLang="en-US" smtClean="0"/>
              <a:t>Ｂ</a:t>
            </a:r>
            <a:endParaRPr kumimoji="1" lang="ja-JP" altLang="en-US" dirty="0"/>
          </a:p>
        </p:txBody>
      </p:sp>
      <p:cxnSp>
        <p:nvCxnSpPr>
          <p:cNvPr id="24" name="直線コネクタ 23"/>
          <p:cNvCxnSpPr>
            <a:stCxn id="25" idx="3"/>
            <a:endCxn id="22" idx="1"/>
          </p:cNvCxnSpPr>
          <p:nvPr/>
        </p:nvCxnSpPr>
        <p:spPr>
          <a:xfrm>
            <a:off x="2166805" y="2225061"/>
            <a:ext cx="936104" cy="0"/>
          </a:xfrm>
          <a:prstGeom prst="line">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1230701" y="1937029"/>
            <a:ext cx="93610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1518733" y="2071753"/>
            <a:ext cx="504056" cy="369332"/>
          </a:xfrm>
          <a:prstGeom prst="rect">
            <a:avLst/>
          </a:prstGeom>
          <a:noFill/>
        </p:spPr>
        <p:txBody>
          <a:bodyPr wrap="square" rtlCol="0">
            <a:spAutoFit/>
          </a:bodyPr>
          <a:lstStyle/>
          <a:p>
            <a:r>
              <a:rPr kumimoji="1" lang="ja-JP" altLang="en-US" smtClean="0"/>
              <a:t>Ａ</a:t>
            </a:r>
            <a:endParaRPr kumimoji="1" lang="ja-JP" altLang="en-US" dirty="0"/>
          </a:p>
        </p:txBody>
      </p:sp>
      <p:sp>
        <p:nvSpPr>
          <p:cNvPr id="27" name="テキスト ボックス 26"/>
          <p:cNvSpPr txBox="1"/>
          <p:nvPr/>
        </p:nvSpPr>
        <p:spPr>
          <a:xfrm>
            <a:off x="4053421" y="1302099"/>
            <a:ext cx="2877711" cy="523220"/>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ＡからＢへの方向性の指定がある</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ＢからＡへの方向性の指定がある</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p:cNvSpPr txBox="1"/>
          <p:nvPr/>
        </p:nvSpPr>
        <p:spPr>
          <a:xfrm>
            <a:off x="4053421" y="2034706"/>
            <a:ext cx="2877711" cy="523220"/>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ＡからＢへの方向性の指定がある</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ＢからＡへの方向性はなし</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8"/>
          <p:cNvSpPr/>
          <p:nvPr/>
        </p:nvSpPr>
        <p:spPr>
          <a:xfrm>
            <a:off x="3102909" y="2729117"/>
            <a:ext cx="93610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3390941" y="2863841"/>
            <a:ext cx="360040" cy="307777"/>
          </a:xfrm>
          <a:prstGeom prst="rect">
            <a:avLst/>
          </a:prstGeom>
          <a:noFill/>
        </p:spPr>
        <p:txBody>
          <a:bodyPr wrap="square" rtlCol="0">
            <a:spAutoFit/>
          </a:bodyPr>
          <a:lstStyle/>
          <a:p>
            <a:r>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Ｂ</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1" name="直線コネクタ 30"/>
          <p:cNvCxnSpPr>
            <a:stCxn id="32" idx="3"/>
            <a:endCxn id="29" idx="1"/>
          </p:cNvCxnSpPr>
          <p:nvPr/>
        </p:nvCxnSpPr>
        <p:spPr>
          <a:xfrm>
            <a:off x="2166805" y="3017149"/>
            <a:ext cx="93610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1230701" y="2729117"/>
            <a:ext cx="93610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テキスト ボックス 32"/>
          <p:cNvSpPr txBox="1"/>
          <p:nvPr/>
        </p:nvSpPr>
        <p:spPr>
          <a:xfrm>
            <a:off x="1518733" y="2863841"/>
            <a:ext cx="504056" cy="307777"/>
          </a:xfrm>
          <a:prstGeom prst="rect">
            <a:avLst/>
          </a:prstGeom>
          <a:noFill/>
        </p:spPr>
        <p:txBody>
          <a:bodyPr wrap="square" rtlCol="0">
            <a:spAutoFit/>
          </a:bodyPr>
          <a:lstStyle/>
          <a:p>
            <a:r>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Ａ</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テキスト ボックス 33"/>
          <p:cNvSpPr txBox="1"/>
          <p:nvPr/>
        </p:nvSpPr>
        <p:spPr>
          <a:xfrm>
            <a:off x="4089812" y="2831024"/>
            <a:ext cx="2518638" cy="523220"/>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ＡからＢへの方向性は未定義</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ＢからＡへの方向性は未定義</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p:cNvSpPr/>
          <p:nvPr/>
        </p:nvSpPr>
        <p:spPr>
          <a:xfrm>
            <a:off x="3102909" y="3416028"/>
            <a:ext cx="93610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テキスト ボックス 35"/>
          <p:cNvSpPr txBox="1"/>
          <p:nvPr/>
        </p:nvSpPr>
        <p:spPr>
          <a:xfrm>
            <a:off x="3390941" y="3550752"/>
            <a:ext cx="360040" cy="307777"/>
          </a:xfrm>
          <a:prstGeom prst="rect">
            <a:avLst/>
          </a:prstGeom>
          <a:noFill/>
        </p:spPr>
        <p:txBody>
          <a:bodyPr wrap="square" rtlCol="0">
            <a:spAutoFit/>
          </a:bodyPr>
          <a:lstStyle/>
          <a:p>
            <a:r>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Ｂ</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7" name="直線コネクタ 36"/>
          <p:cNvCxnSpPr>
            <a:stCxn id="38" idx="3"/>
            <a:endCxn id="35" idx="1"/>
          </p:cNvCxnSpPr>
          <p:nvPr/>
        </p:nvCxnSpPr>
        <p:spPr>
          <a:xfrm>
            <a:off x="2166805" y="3704060"/>
            <a:ext cx="936104" cy="0"/>
          </a:xfrm>
          <a:prstGeom prst="line">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1230701" y="3416028"/>
            <a:ext cx="93610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テキスト ボックス 38"/>
          <p:cNvSpPr txBox="1"/>
          <p:nvPr/>
        </p:nvSpPr>
        <p:spPr>
          <a:xfrm>
            <a:off x="1518733" y="3550752"/>
            <a:ext cx="504056" cy="307777"/>
          </a:xfrm>
          <a:prstGeom prst="rect">
            <a:avLst/>
          </a:prstGeom>
          <a:noFill/>
        </p:spPr>
        <p:txBody>
          <a:bodyPr wrap="square" rtlCol="0">
            <a:spAutoFit/>
          </a:bodyPr>
          <a:lstStyle/>
          <a:p>
            <a:r>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Ａ</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テキスト ボックス 39"/>
          <p:cNvSpPr txBox="1"/>
          <p:nvPr/>
        </p:nvSpPr>
        <p:spPr>
          <a:xfrm>
            <a:off x="4089812" y="3453768"/>
            <a:ext cx="2877711" cy="523220"/>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ＡからＢへの方向性の指定がある</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ＢからＡへの方向性は未定義</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正方形/長方形 40"/>
          <p:cNvSpPr/>
          <p:nvPr/>
        </p:nvSpPr>
        <p:spPr>
          <a:xfrm>
            <a:off x="3102909" y="4115324"/>
            <a:ext cx="93610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テキスト ボックス 41"/>
          <p:cNvSpPr txBox="1"/>
          <p:nvPr/>
        </p:nvSpPr>
        <p:spPr>
          <a:xfrm>
            <a:off x="3390941" y="4250048"/>
            <a:ext cx="360040" cy="307777"/>
          </a:xfrm>
          <a:prstGeom prst="rect">
            <a:avLst/>
          </a:prstGeom>
          <a:noFill/>
        </p:spPr>
        <p:txBody>
          <a:bodyPr wrap="square" rtlCol="0">
            <a:spAutoFit/>
          </a:bodyPr>
          <a:lstStyle/>
          <a:p>
            <a:r>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Ｂ</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3" name="直線コネクタ 42"/>
          <p:cNvCxnSpPr>
            <a:stCxn id="44" idx="3"/>
            <a:endCxn id="41" idx="1"/>
          </p:cNvCxnSpPr>
          <p:nvPr/>
        </p:nvCxnSpPr>
        <p:spPr>
          <a:xfrm>
            <a:off x="2166805" y="4403356"/>
            <a:ext cx="936104" cy="0"/>
          </a:xfrm>
          <a:prstGeom prst="line">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1230701" y="4115324"/>
            <a:ext cx="93610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テキスト ボックス 44"/>
          <p:cNvSpPr txBox="1"/>
          <p:nvPr/>
        </p:nvSpPr>
        <p:spPr>
          <a:xfrm>
            <a:off x="1518733" y="4250048"/>
            <a:ext cx="504056" cy="307777"/>
          </a:xfrm>
          <a:prstGeom prst="rect">
            <a:avLst/>
          </a:prstGeom>
          <a:no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Ａ</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テキスト ボックス 45"/>
          <p:cNvSpPr txBox="1"/>
          <p:nvPr/>
        </p:nvSpPr>
        <p:spPr>
          <a:xfrm>
            <a:off x="4089811" y="4172995"/>
            <a:ext cx="2877711" cy="523220"/>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ＡからＢへの方向性の指定がある</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ＢからＡへの方向性の指定がある</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正方形/長方形 46"/>
          <p:cNvSpPr/>
          <p:nvPr/>
        </p:nvSpPr>
        <p:spPr>
          <a:xfrm>
            <a:off x="3102909" y="4861510"/>
            <a:ext cx="93610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テキスト ボックス 47"/>
          <p:cNvSpPr txBox="1"/>
          <p:nvPr/>
        </p:nvSpPr>
        <p:spPr>
          <a:xfrm>
            <a:off x="3390941" y="4996234"/>
            <a:ext cx="360040" cy="307777"/>
          </a:xfrm>
          <a:prstGeom prst="rect">
            <a:avLst/>
          </a:prstGeom>
          <a:noFill/>
        </p:spPr>
        <p:txBody>
          <a:bodyPr wrap="square" rtlCol="0">
            <a:spAutoFit/>
          </a:bodyPr>
          <a:lstStyle/>
          <a:p>
            <a:r>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Ｂ</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9" name="直線コネクタ 48"/>
          <p:cNvCxnSpPr>
            <a:stCxn id="50" idx="3"/>
            <a:endCxn id="47" idx="1"/>
          </p:cNvCxnSpPr>
          <p:nvPr/>
        </p:nvCxnSpPr>
        <p:spPr>
          <a:xfrm>
            <a:off x="2166805" y="5149542"/>
            <a:ext cx="936104" cy="0"/>
          </a:xfrm>
          <a:prstGeom prst="line">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1230701" y="4861510"/>
            <a:ext cx="93610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テキスト ボックス 50"/>
          <p:cNvSpPr txBox="1"/>
          <p:nvPr/>
        </p:nvSpPr>
        <p:spPr>
          <a:xfrm>
            <a:off x="1518733" y="4996234"/>
            <a:ext cx="504056" cy="307777"/>
          </a:xfrm>
          <a:prstGeom prst="rect">
            <a:avLst/>
          </a:prstGeom>
          <a:noFill/>
        </p:spPr>
        <p:txBody>
          <a:bodyPr wrap="square" rtlCol="0">
            <a:spAutoFit/>
          </a:bodyPr>
          <a:lstStyle/>
          <a:p>
            <a:r>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Ａ</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テキスト ボックス 51"/>
          <p:cNvSpPr txBox="1"/>
          <p:nvPr/>
        </p:nvSpPr>
        <p:spPr>
          <a:xfrm>
            <a:off x="4089811" y="4887737"/>
            <a:ext cx="2877711" cy="523220"/>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ＡからＢへの方向性の指定がある</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ＢからＡへの方向性はなし</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乗算記号 52"/>
          <p:cNvSpPr/>
          <p:nvPr/>
        </p:nvSpPr>
        <p:spPr>
          <a:xfrm>
            <a:off x="2150786" y="4861510"/>
            <a:ext cx="504056" cy="504056"/>
          </a:xfrm>
          <a:prstGeom prst="mathMultiply">
            <a:avLst>
              <a:gd name="adj1" fmla="val 72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p:cNvSpPr/>
          <p:nvPr/>
        </p:nvSpPr>
        <p:spPr>
          <a:xfrm>
            <a:off x="3102909" y="5606651"/>
            <a:ext cx="93610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テキスト ボックス 54"/>
          <p:cNvSpPr txBox="1"/>
          <p:nvPr/>
        </p:nvSpPr>
        <p:spPr>
          <a:xfrm>
            <a:off x="3390941" y="5741375"/>
            <a:ext cx="360040" cy="307777"/>
          </a:xfrm>
          <a:prstGeom prst="rect">
            <a:avLst/>
          </a:prstGeom>
          <a:noFill/>
        </p:spPr>
        <p:txBody>
          <a:bodyPr wrap="square" rtlCol="0">
            <a:spAutoFit/>
          </a:bodyPr>
          <a:lstStyle/>
          <a:p>
            <a:r>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Ｂ</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6" name="直線コネクタ 55"/>
          <p:cNvCxnSpPr>
            <a:stCxn id="57" idx="3"/>
            <a:endCxn id="54" idx="1"/>
          </p:cNvCxnSpPr>
          <p:nvPr/>
        </p:nvCxnSpPr>
        <p:spPr>
          <a:xfrm>
            <a:off x="2166805" y="5894683"/>
            <a:ext cx="936104" cy="0"/>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正方形/長方形 56"/>
          <p:cNvSpPr/>
          <p:nvPr/>
        </p:nvSpPr>
        <p:spPr>
          <a:xfrm>
            <a:off x="1230701" y="5606651"/>
            <a:ext cx="93610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テキスト ボックス 57"/>
          <p:cNvSpPr txBox="1"/>
          <p:nvPr/>
        </p:nvSpPr>
        <p:spPr>
          <a:xfrm>
            <a:off x="1518733" y="5741375"/>
            <a:ext cx="504056" cy="307777"/>
          </a:xfrm>
          <a:prstGeom prst="rect">
            <a:avLst/>
          </a:prstGeom>
          <a:noFill/>
        </p:spPr>
        <p:txBody>
          <a:bodyPr wrap="square" rtlCol="0">
            <a:spAutoFit/>
          </a:bodyPr>
          <a:lstStyle/>
          <a:p>
            <a:r>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Ａ</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テキスト ボックス 58"/>
          <p:cNvSpPr txBox="1"/>
          <p:nvPr/>
        </p:nvSpPr>
        <p:spPr>
          <a:xfrm>
            <a:off x="4089811" y="5610098"/>
            <a:ext cx="2339102" cy="523220"/>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ＡからＢへの方向性はなし</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ＢからＡへの方向性はなし</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乗算記号 59"/>
          <p:cNvSpPr/>
          <p:nvPr/>
        </p:nvSpPr>
        <p:spPr>
          <a:xfrm>
            <a:off x="2150786" y="5606651"/>
            <a:ext cx="504056" cy="504056"/>
          </a:xfrm>
          <a:prstGeom prst="mathMultiply">
            <a:avLst>
              <a:gd name="adj1" fmla="val 72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乗算記号 60"/>
          <p:cNvSpPr/>
          <p:nvPr/>
        </p:nvSpPr>
        <p:spPr>
          <a:xfrm>
            <a:off x="2654842" y="5606651"/>
            <a:ext cx="504056" cy="504056"/>
          </a:xfrm>
          <a:prstGeom prst="mathMultiply">
            <a:avLst>
              <a:gd name="adj1" fmla="val 72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38873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複数の関連</a:t>
            </a:r>
            <a:endParaRPr kumimoji="1" lang="ja-JP" altLang="en-US" dirty="0"/>
          </a:p>
        </p:txBody>
      </p:sp>
      <p:sp>
        <p:nvSpPr>
          <p:cNvPr id="3" name="コンテンツ プレースホルダー 2"/>
          <p:cNvSpPr>
            <a:spLocks noGrp="1"/>
          </p:cNvSpPr>
          <p:nvPr>
            <p:ph idx="1"/>
          </p:nvPr>
        </p:nvSpPr>
        <p:spPr/>
        <p:txBody>
          <a:bodyPr/>
          <a:lstStyle/>
          <a:p>
            <a:r>
              <a:rPr lang="ja-JP" altLang="en-US" dirty="0"/>
              <a:t>同一</a:t>
            </a:r>
            <a:r>
              <a:rPr lang="ja-JP" altLang="en-US" dirty="0" smtClean="0"/>
              <a:t>のクラス間においても、関連の</a:t>
            </a:r>
            <a:r>
              <a:rPr lang="ja-JP" altLang="en-US" dirty="0" smtClean="0">
                <a:solidFill>
                  <a:srgbClr val="FF0000"/>
                </a:solidFill>
              </a:rPr>
              <a:t>意味が異なる</a:t>
            </a:r>
            <a:r>
              <a:rPr lang="ja-JP" altLang="en-US" dirty="0" smtClean="0"/>
              <a:t>のであれば、　　　</a:t>
            </a:r>
            <a:r>
              <a:rPr lang="ja-JP" altLang="en-US" dirty="0" smtClean="0">
                <a:solidFill>
                  <a:srgbClr val="FF0000"/>
                </a:solidFill>
              </a:rPr>
              <a:t>複数の関連</a:t>
            </a:r>
            <a:r>
              <a:rPr lang="ja-JP" altLang="en-US" dirty="0" smtClean="0"/>
              <a:t>を引ける</a:t>
            </a:r>
            <a:endParaRPr kumimoji="1" lang="ja-JP" altLang="en-US" dirty="0"/>
          </a:p>
        </p:txBody>
      </p:sp>
      <p:sp>
        <p:nvSpPr>
          <p:cNvPr id="4" name="スライド番号プレースホルダー 3"/>
          <p:cNvSpPr>
            <a:spLocks noGrp="1"/>
          </p:cNvSpPr>
          <p:nvPr>
            <p:ph type="sldNum" sz="quarter" idx="12"/>
          </p:nvPr>
        </p:nvSpPr>
        <p:spPr/>
        <p:txBody>
          <a:bodyPr/>
          <a:lstStyle/>
          <a:p>
            <a:fld id="{4CAF4397-7A9B-4EE6-867D-AF8A9F10E4ED}" type="slidenum">
              <a:rPr kumimoji="1" lang="ja-JP" altLang="en-US" smtClean="0"/>
              <a:t>23</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801359545"/>
              </p:ext>
            </p:extLst>
          </p:nvPr>
        </p:nvGraphicFramePr>
        <p:xfrm>
          <a:off x="3345872" y="4469630"/>
          <a:ext cx="1293090" cy="1112520"/>
        </p:xfrm>
        <a:graphic>
          <a:graphicData uri="http://schemas.openxmlformats.org/drawingml/2006/table">
            <a:tbl>
              <a:tblPr firstRow="1" bandRow="1">
                <a:tableStyleId>{5C22544A-7EE6-4342-B048-85BDC9FD1C3A}</a:tableStyleId>
              </a:tblPr>
              <a:tblGrid>
                <a:gridCol w="1293090"/>
              </a:tblGrid>
              <a:tr h="370840">
                <a:tc>
                  <a:txBody>
                    <a:bodyPr/>
                    <a:lstStyle/>
                    <a:p>
                      <a:pPr algn="ctr"/>
                      <a:r>
                        <a:rPr kumimoji="1" lang="ja-JP" altLang="en-US" dirty="0" smtClean="0"/>
                        <a:t>受験生</a:t>
                      </a:r>
                      <a:endParaRPr kumimoji="1" lang="ja-JP" altLang="en-US" dirty="0"/>
                    </a:p>
                  </a:txBody>
                  <a:tcPr/>
                </a:tc>
              </a:tr>
              <a:tr h="370840">
                <a:tc>
                  <a:txBody>
                    <a:bodyPr/>
                    <a:lstStyle/>
                    <a:p>
                      <a:pPr algn="ctr"/>
                      <a:endParaRPr kumimoji="1" lang="ja-JP" altLang="en-US" dirty="0"/>
                    </a:p>
                  </a:txBody>
                  <a:tcPr/>
                </a:tc>
              </a:tr>
              <a:tr h="370840">
                <a:tc>
                  <a:txBody>
                    <a:bodyPr/>
                    <a:lstStyle/>
                    <a:p>
                      <a:pPr algn="ctr"/>
                      <a:endParaRPr kumimoji="1" lang="ja-JP" altLang="en-US" dirty="0"/>
                    </a:p>
                  </a:txBody>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193524404"/>
              </p:ext>
            </p:extLst>
          </p:nvPr>
        </p:nvGraphicFramePr>
        <p:xfrm>
          <a:off x="7747000" y="4437304"/>
          <a:ext cx="1293090" cy="1112520"/>
        </p:xfrm>
        <a:graphic>
          <a:graphicData uri="http://schemas.openxmlformats.org/drawingml/2006/table">
            <a:tbl>
              <a:tblPr firstRow="1" bandRow="1">
                <a:tableStyleId>{5C22544A-7EE6-4342-B048-85BDC9FD1C3A}</a:tableStyleId>
              </a:tblPr>
              <a:tblGrid>
                <a:gridCol w="1293090"/>
              </a:tblGrid>
              <a:tr h="370840">
                <a:tc>
                  <a:txBody>
                    <a:bodyPr/>
                    <a:lstStyle/>
                    <a:p>
                      <a:pPr algn="ctr"/>
                      <a:r>
                        <a:rPr kumimoji="1" lang="ja-JP" altLang="en-US" dirty="0" smtClean="0"/>
                        <a:t>大学</a:t>
                      </a:r>
                      <a:endParaRPr kumimoji="1" lang="ja-JP" altLang="en-US" dirty="0"/>
                    </a:p>
                  </a:txBody>
                  <a:tcPr/>
                </a:tc>
              </a:tr>
              <a:tr h="370840">
                <a:tc>
                  <a:txBody>
                    <a:bodyPr/>
                    <a:lstStyle/>
                    <a:p>
                      <a:pPr algn="ctr"/>
                      <a:endParaRPr kumimoji="1" lang="ja-JP" altLang="en-US" dirty="0"/>
                    </a:p>
                  </a:txBody>
                  <a:tcPr/>
                </a:tc>
              </a:tr>
              <a:tr h="370840">
                <a:tc>
                  <a:txBody>
                    <a:bodyPr/>
                    <a:lstStyle/>
                    <a:p>
                      <a:pPr algn="ctr"/>
                      <a:endParaRPr kumimoji="1" lang="ja-JP" altLang="en-US" dirty="0"/>
                    </a:p>
                  </a:txBody>
                  <a:tcPr/>
                </a:tc>
              </a:tr>
            </a:tbl>
          </a:graphicData>
        </a:graphic>
      </p:graphicFrame>
      <p:cxnSp>
        <p:nvCxnSpPr>
          <p:cNvPr id="7" name="直線コネクタ 6"/>
          <p:cNvCxnSpPr/>
          <p:nvPr/>
        </p:nvCxnSpPr>
        <p:spPr>
          <a:xfrm flipV="1">
            <a:off x="4629726" y="4688764"/>
            <a:ext cx="3117274" cy="3309"/>
          </a:xfrm>
          <a:prstGeom prst="line">
            <a:avLst/>
          </a:prstGeom>
          <a:ln w="38100"/>
        </p:spPr>
        <p:style>
          <a:lnRef idx="3">
            <a:schemeClr val="dk1"/>
          </a:lnRef>
          <a:fillRef idx="0">
            <a:schemeClr val="dk1"/>
          </a:fillRef>
          <a:effectRef idx="2">
            <a:schemeClr val="dk1"/>
          </a:effectRef>
          <a:fontRef idx="minor">
            <a:schemeClr val="tx1"/>
          </a:fontRef>
        </p:style>
      </p:cxnSp>
      <p:sp>
        <p:nvSpPr>
          <p:cNvPr id="8" name="テキスト ボックス 7"/>
          <p:cNvSpPr txBox="1"/>
          <p:nvPr/>
        </p:nvSpPr>
        <p:spPr>
          <a:xfrm>
            <a:off x="5280312" y="5058096"/>
            <a:ext cx="2253673" cy="369332"/>
          </a:xfrm>
          <a:prstGeom prst="rect">
            <a:avLst/>
          </a:prstGeom>
          <a:noFill/>
        </p:spPr>
        <p:txBody>
          <a:bodyPr wrap="square" rtlCol="0">
            <a:spAutoFit/>
          </a:bodyPr>
          <a:lstStyle/>
          <a:p>
            <a:r>
              <a:rPr lang="ja-JP" altLang="en-US" dirty="0" smtClean="0"/>
              <a:t>第二志望</a:t>
            </a:r>
            <a:r>
              <a:rPr lang="ja-JP" altLang="en-US" dirty="0"/>
              <a:t>である</a:t>
            </a:r>
            <a:endParaRPr kumimoji="1" lang="ja-JP" altLang="en-US" dirty="0"/>
          </a:p>
        </p:txBody>
      </p:sp>
      <p:sp>
        <p:nvSpPr>
          <p:cNvPr id="9" name="テキスト ボックス 8"/>
          <p:cNvSpPr txBox="1"/>
          <p:nvPr/>
        </p:nvSpPr>
        <p:spPr>
          <a:xfrm>
            <a:off x="5280312" y="4329751"/>
            <a:ext cx="2253673" cy="369332"/>
          </a:xfrm>
          <a:prstGeom prst="rect">
            <a:avLst/>
          </a:prstGeom>
          <a:noFill/>
        </p:spPr>
        <p:txBody>
          <a:bodyPr wrap="square" rtlCol="0">
            <a:spAutoFit/>
          </a:bodyPr>
          <a:lstStyle/>
          <a:p>
            <a:r>
              <a:rPr lang="ja-JP" altLang="en-US" dirty="0" smtClean="0"/>
              <a:t>第一志望である</a:t>
            </a:r>
            <a:endParaRPr kumimoji="1" lang="ja-JP" altLang="en-US" dirty="0"/>
          </a:p>
        </p:txBody>
      </p:sp>
      <p:cxnSp>
        <p:nvCxnSpPr>
          <p:cNvPr id="10" name="直線コネクタ 9"/>
          <p:cNvCxnSpPr/>
          <p:nvPr/>
        </p:nvCxnSpPr>
        <p:spPr>
          <a:xfrm flipV="1">
            <a:off x="4629726" y="5408339"/>
            <a:ext cx="3117274" cy="3309"/>
          </a:xfrm>
          <a:prstGeom prst="line">
            <a:avLst/>
          </a:prstGeom>
          <a:ln w="38100"/>
        </p:spPr>
        <p:style>
          <a:lnRef idx="3">
            <a:schemeClr val="dk1"/>
          </a:lnRef>
          <a:fillRef idx="0">
            <a:schemeClr val="dk1"/>
          </a:fillRef>
          <a:effectRef idx="2">
            <a:schemeClr val="dk1"/>
          </a:effectRef>
          <a:fontRef idx="minor">
            <a:schemeClr val="tx1"/>
          </a:fontRef>
        </p:style>
      </p:cxnSp>
      <p:sp>
        <p:nvSpPr>
          <p:cNvPr id="11" name="角丸四角形 10"/>
          <p:cNvSpPr/>
          <p:nvPr/>
        </p:nvSpPr>
        <p:spPr>
          <a:xfrm>
            <a:off x="3640947" y="3125972"/>
            <a:ext cx="5094831" cy="115974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例</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p>
          <a:p>
            <a:pPr marL="285750" indent="-285750">
              <a:buFont typeface="Arial" panose="020B0604020202020204" pitchFamily="34" charset="0"/>
              <a:buChar char="•"/>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受験生田中太郎は、甲大学と乙大学を受験する</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甲大学は第一志望、乙大学は第二志望である</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buFont typeface="Wingdings" panose="05000000000000000000" pitchFamily="2" charset="2"/>
              <a:buChar char="Ø"/>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志望の</a:t>
            </a:r>
            <a:r>
              <a:rPr lang="ja-JP" altLang="en-US" sz="1400" u="sng" dirty="0" smtClean="0">
                <a:latin typeface="メイリオ" panose="020B0604030504040204" pitchFamily="50" charset="-128"/>
                <a:ea typeface="メイリオ" panose="020B0604030504040204" pitchFamily="50" charset="-128"/>
                <a:cs typeface="メイリオ" panose="020B0604030504040204" pitchFamily="50" charset="-128"/>
              </a:rPr>
              <a:t>度合いが異なるため、異なる関連</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を引ける</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25214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CAF4397-7A9B-4EE6-867D-AF8A9F10E4ED}" type="slidenum">
              <a:rPr kumimoji="1" lang="ja-JP" altLang="en-US" smtClean="0"/>
              <a:t>24</a:t>
            </a:fld>
            <a:endParaRPr kumimoji="1" lang="ja-JP" altLang="en-US"/>
          </a:p>
        </p:txBody>
      </p:sp>
    </p:spTree>
    <p:extLst>
      <p:ext uri="{BB962C8B-B14F-4D97-AF65-F5344CB8AC3E}">
        <p14:creationId xmlns:p14="http://schemas.microsoft.com/office/powerpoint/2010/main" val="299611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17991"/>
            <a:ext cx="10515600" cy="994118"/>
          </a:xfrm>
        </p:spPr>
        <p:txBody>
          <a:bodyPr/>
          <a:lstStyle/>
          <a:p>
            <a:pPr algn="ctr"/>
            <a:r>
              <a:rPr kumimoji="1" lang="ja-JP" altLang="en-US" dirty="0" smtClean="0"/>
              <a:t>クラスの表記</a:t>
            </a:r>
            <a:endParaRPr kumimoji="1" lang="ja-JP" altLang="en-US" dirty="0"/>
          </a:p>
        </p:txBody>
      </p:sp>
      <p:sp>
        <p:nvSpPr>
          <p:cNvPr id="3" name="コンテンツ プレースホルダー 2"/>
          <p:cNvSpPr>
            <a:spLocks noGrp="1"/>
          </p:cNvSpPr>
          <p:nvPr>
            <p:ph idx="1"/>
          </p:nvPr>
        </p:nvSpPr>
        <p:spPr>
          <a:xfrm>
            <a:off x="838200" y="1021492"/>
            <a:ext cx="10515600" cy="5155471"/>
          </a:xfrm>
        </p:spPr>
        <p:txBody>
          <a:bodyPr/>
          <a:lstStyle/>
          <a:p>
            <a:r>
              <a:rPr kumimoji="1" lang="ja-JP" altLang="en-US" dirty="0" smtClean="0"/>
              <a:t>クラスは</a:t>
            </a:r>
            <a:r>
              <a:rPr kumimoji="1" lang="ja-JP" altLang="en-US" dirty="0" smtClean="0">
                <a:solidFill>
                  <a:srgbClr val="FF0000"/>
                </a:solidFill>
              </a:rPr>
              <a:t>３つの区画に分割</a:t>
            </a:r>
            <a:r>
              <a:rPr kumimoji="1" lang="ja-JP" altLang="en-US" dirty="0" smtClean="0"/>
              <a:t>された</a:t>
            </a:r>
            <a:r>
              <a:rPr kumimoji="1" lang="ja-JP" altLang="en-US" dirty="0" smtClean="0">
                <a:solidFill>
                  <a:srgbClr val="FF0000"/>
                </a:solidFill>
              </a:rPr>
              <a:t>長方形のアイコンで表現</a:t>
            </a:r>
            <a:r>
              <a:rPr kumimoji="1" lang="ja-JP" altLang="en-US" dirty="0" smtClean="0"/>
              <a:t>する</a:t>
            </a:r>
            <a:endParaRPr kumimoji="1" lang="en-US" altLang="ja-JP" dirty="0" smtClean="0"/>
          </a:p>
          <a:p>
            <a:r>
              <a:rPr kumimoji="1" lang="ja-JP" altLang="en-US" dirty="0" smtClean="0">
                <a:solidFill>
                  <a:srgbClr val="FF0000"/>
                </a:solidFill>
              </a:rPr>
              <a:t>属性および操作は１行に１つ配置</a:t>
            </a:r>
            <a:r>
              <a:rPr kumimoji="1" lang="ja-JP" altLang="en-US" dirty="0" smtClean="0"/>
              <a:t>する</a:t>
            </a:r>
            <a:endParaRPr kumimoji="1" lang="en-US" altLang="ja-JP" dirty="0" smtClean="0"/>
          </a:p>
          <a:p>
            <a:r>
              <a:rPr lang="ja-JP" altLang="en-US" dirty="0" smtClean="0"/>
              <a:t>オプショナルで</a:t>
            </a:r>
            <a:r>
              <a:rPr lang="ja-JP" altLang="en-US" u="sng" dirty="0" smtClean="0">
                <a:solidFill>
                  <a:schemeClr val="accent6"/>
                </a:solidFill>
              </a:rPr>
              <a:t>ステレオタイプ</a:t>
            </a:r>
            <a:r>
              <a:rPr lang="en-US" altLang="ja-JP" dirty="0" smtClean="0"/>
              <a:t>(</a:t>
            </a:r>
            <a:r>
              <a:rPr lang="en-US" altLang="ja-JP" i="1" dirty="0" smtClean="0"/>
              <a:t>P.27</a:t>
            </a:r>
            <a:r>
              <a:rPr lang="ja-JP" altLang="en-US" i="1" dirty="0" smtClean="0"/>
              <a:t>を参照</a:t>
            </a:r>
            <a:r>
              <a:rPr lang="en-US" altLang="ja-JP" dirty="0" smtClean="0"/>
              <a:t>)</a:t>
            </a:r>
            <a:r>
              <a:rPr lang="ja-JP" altLang="en-US" dirty="0" smtClean="0">
                <a:solidFill>
                  <a:schemeClr val="accent6"/>
                </a:solidFill>
              </a:rPr>
              <a:t>をクラス名の上に置ける</a:t>
            </a:r>
            <a:endParaRPr kumimoji="1" lang="en-US" altLang="ja-JP" dirty="0" smtClean="0"/>
          </a:p>
          <a:p>
            <a:pPr marL="0" indent="0">
              <a:buNone/>
            </a:pPr>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kumimoji="1" lang="en-US" altLang="ja-JP" dirty="0" smtClean="0"/>
          </a:p>
          <a:p>
            <a:pPr marL="0" indent="0">
              <a:buNone/>
            </a:pP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4CAF4397-7A9B-4EE6-867D-AF8A9F10E4ED}" type="slidenum">
              <a:rPr kumimoji="1" lang="ja-JP" altLang="en-US" smtClean="0"/>
              <a:t>3</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019533917"/>
              </p:ext>
            </p:extLst>
          </p:nvPr>
        </p:nvGraphicFramePr>
        <p:xfrm>
          <a:off x="4032422" y="3104957"/>
          <a:ext cx="2976604" cy="2667429"/>
        </p:xfrm>
        <a:graphic>
          <a:graphicData uri="http://schemas.openxmlformats.org/drawingml/2006/table">
            <a:tbl>
              <a:tblPr firstRow="1" bandRow="1">
                <a:tableStyleId>{35758FB7-9AC5-4552-8A53-C91805E547FA}</a:tableStyleId>
              </a:tblPr>
              <a:tblGrid>
                <a:gridCol w="2976604"/>
              </a:tblGrid>
              <a:tr h="760315">
                <a:tc>
                  <a:txBody>
                    <a:bodyPr/>
                    <a:lstStyle/>
                    <a:p>
                      <a:pPr algn="ctr"/>
                      <a:r>
                        <a:rPr lang="en-US" altLang="ja-JP" dirty="0" smtClean="0"/>
                        <a:t>&lt;&lt;</a:t>
                      </a:r>
                      <a:r>
                        <a:rPr lang="ja-JP" altLang="en-US" dirty="0" smtClean="0"/>
                        <a:t>ステレオタイプ</a:t>
                      </a:r>
                      <a:r>
                        <a:rPr lang="en-US" altLang="ja-JP" dirty="0" smtClean="0"/>
                        <a:t>&gt;&gt;</a:t>
                      </a:r>
                    </a:p>
                    <a:p>
                      <a:pPr algn="ctr"/>
                      <a:r>
                        <a:rPr lang="ja-JP" altLang="en-US" dirty="0" smtClean="0"/>
                        <a:t>クラス名</a:t>
                      </a:r>
                      <a:endParaRPr lang="ja-JP" altLang="en-US" dirty="0"/>
                    </a:p>
                  </a:txBody>
                  <a:tcPr/>
                </a:tc>
              </a:tr>
              <a:tr h="1086165">
                <a:tc>
                  <a:txBody>
                    <a:bodyPr/>
                    <a:lstStyle/>
                    <a:p>
                      <a:pPr algn="l"/>
                      <a:r>
                        <a:rPr lang="ja-JP" altLang="en-US" dirty="0" smtClean="0"/>
                        <a:t>属性１</a:t>
                      </a:r>
                      <a:endParaRPr lang="en-US" altLang="ja-JP" dirty="0" smtClean="0"/>
                    </a:p>
                    <a:p>
                      <a:pPr algn="l"/>
                      <a:r>
                        <a:rPr lang="ja-JP" altLang="en-US" dirty="0" smtClean="0"/>
                        <a:t>属性２</a:t>
                      </a:r>
                      <a:endParaRPr lang="en-US" altLang="ja-JP" dirty="0" smtClean="0"/>
                    </a:p>
                    <a:p>
                      <a:pPr algn="l"/>
                      <a:r>
                        <a:rPr lang="ja-JP" altLang="en-US" dirty="0" smtClean="0"/>
                        <a:t>属性３</a:t>
                      </a:r>
                      <a:endParaRPr lang="ja-JP" altLang="en-US" dirty="0"/>
                    </a:p>
                  </a:txBody>
                  <a:tcPr/>
                </a:tc>
              </a:tr>
              <a:tr h="820949">
                <a:tc>
                  <a:txBody>
                    <a:bodyPr/>
                    <a:lstStyle/>
                    <a:p>
                      <a:pPr algn="l"/>
                      <a:r>
                        <a:rPr lang="ja-JP" altLang="en-US" dirty="0" smtClean="0"/>
                        <a:t>操作１（）</a:t>
                      </a:r>
                      <a:endParaRPr lang="en-US" altLang="ja-JP" dirty="0" smtClean="0"/>
                    </a:p>
                    <a:p>
                      <a:pPr algn="l"/>
                      <a:r>
                        <a:rPr lang="ja-JP" altLang="en-US" dirty="0" smtClean="0"/>
                        <a:t>操作２（）</a:t>
                      </a:r>
                      <a:endParaRPr lang="en-US" altLang="ja-JP" dirty="0" smtClean="0"/>
                    </a:p>
                  </a:txBody>
                  <a:tcPr/>
                </a:tc>
              </a:tr>
            </a:tbl>
          </a:graphicData>
        </a:graphic>
      </p:graphicFrame>
      <p:cxnSp>
        <p:nvCxnSpPr>
          <p:cNvPr id="7" name="直線矢印コネクタ 6"/>
          <p:cNvCxnSpPr/>
          <p:nvPr/>
        </p:nvCxnSpPr>
        <p:spPr>
          <a:xfrm flipH="1">
            <a:off x="6993922" y="3573311"/>
            <a:ext cx="741406"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1" name="正方形/長方形 10"/>
          <p:cNvSpPr/>
          <p:nvPr/>
        </p:nvSpPr>
        <p:spPr>
          <a:xfrm>
            <a:off x="7735327" y="3289106"/>
            <a:ext cx="1655805" cy="5684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smtClean="0"/>
              <a:t>クラス名</a:t>
            </a:r>
            <a:endParaRPr kumimoji="1" lang="ja-JP" altLang="en-US" dirty="0"/>
          </a:p>
        </p:txBody>
      </p:sp>
      <p:cxnSp>
        <p:nvCxnSpPr>
          <p:cNvPr id="12" name="直線矢印コネクタ 11"/>
          <p:cNvCxnSpPr/>
          <p:nvPr/>
        </p:nvCxnSpPr>
        <p:spPr>
          <a:xfrm>
            <a:off x="3431062" y="4334562"/>
            <a:ext cx="601360"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3" name="正方形/長方形 12"/>
          <p:cNvSpPr/>
          <p:nvPr/>
        </p:nvSpPr>
        <p:spPr>
          <a:xfrm>
            <a:off x="1775257" y="4050357"/>
            <a:ext cx="1655805" cy="5684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属性</a:t>
            </a:r>
            <a:r>
              <a:rPr lang="ja-JP" altLang="en-US" dirty="0" smtClean="0"/>
              <a:t>のリスト</a:t>
            </a:r>
            <a:endParaRPr kumimoji="1" lang="ja-JP" altLang="en-US" dirty="0"/>
          </a:p>
        </p:txBody>
      </p:sp>
      <p:sp>
        <p:nvSpPr>
          <p:cNvPr id="14" name="正方形/長方形 13"/>
          <p:cNvSpPr/>
          <p:nvPr/>
        </p:nvSpPr>
        <p:spPr>
          <a:xfrm>
            <a:off x="7735327" y="5141912"/>
            <a:ext cx="1655805" cy="5684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操作</a:t>
            </a:r>
            <a:r>
              <a:rPr lang="ja-JP" altLang="en-US" dirty="0" smtClean="0"/>
              <a:t>のリスト</a:t>
            </a:r>
            <a:endParaRPr kumimoji="1" lang="ja-JP" altLang="en-US" dirty="0"/>
          </a:p>
        </p:txBody>
      </p:sp>
      <p:cxnSp>
        <p:nvCxnSpPr>
          <p:cNvPr id="16" name="直線矢印コネクタ 15"/>
          <p:cNvCxnSpPr/>
          <p:nvPr/>
        </p:nvCxnSpPr>
        <p:spPr>
          <a:xfrm flipH="1">
            <a:off x="6993922" y="5426117"/>
            <a:ext cx="741406"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96489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68564"/>
            <a:ext cx="10515600" cy="895264"/>
          </a:xfrm>
        </p:spPr>
        <p:txBody>
          <a:bodyPr/>
          <a:lstStyle/>
          <a:p>
            <a:pPr algn="ctr"/>
            <a:r>
              <a:rPr kumimoji="1" lang="ja-JP" altLang="en-US" dirty="0" smtClean="0"/>
              <a:t>属性</a:t>
            </a:r>
            <a:endParaRPr kumimoji="1" lang="ja-JP" altLang="en-US" dirty="0"/>
          </a:p>
        </p:txBody>
      </p:sp>
      <p:sp>
        <p:nvSpPr>
          <p:cNvPr id="3" name="コンテンツ プレースホルダー 2"/>
          <p:cNvSpPr>
            <a:spLocks noGrp="1"/>
          </p:cNvSpPr>
          <p:nvPr>
            <p:ph idx="1"/>
          </p:nvPr>
        </p:nvSpPr>
        <p:spPr>
          <a:xfrm>
            <a:off x="838200" y="1054443"/>
            <a:ext cx="10515600" cy="5122520"/>
          </a:xfrm>
        </p:spPr>
        <p:txBody>
          <a:bodyPr>
            <a:normAutofit/>
          </a:bodyPr>
          <a:lstStyle/>
          <a:p>
            <a:r>
              <a:rPr kumimoji="1" lang="ja-JP" altLang="en-US" sz="2000" dirty="0" smtClean="0"/>
              <a:t>クラスを構成する情報の中で、知識的</a:t>
            </a:r>
            <a:r>
              <a:rPr kumimoji="1" lang="en-US" altLang="ja-JP" sz="2000" dirty="0" smtClean="0"/>
              <a:t>(</a:t>
            </a:r>
            <a:r>
              <a:rPr kumimoji="1" lang="ja-JP" altLang="en-US" sz="2000" dirty="0" smtClean="0"/>
              <a:t>静的</a:t>
            </a:r>
            <a:r>
              <a:rPr kumimoji="1" lang="en-US" altLang="ja-JP" sz="2000" dirty="0" smtClean="0"/>
              <a:t>)</a:t>
            </a:r>
            <a:r>
              <a:rPr kumimoji="1" lang="ja-JP" altLang="en-US" sz="2000" dirty="0" smtClean="0"/>
              <a:t>な情報のことである</a:t>
            </a:r>
            <a:endParaRPr kumimoji="1" lang="en-US" altLang="ja-JP" sz="2000" dirty="0" smtClean="0"/>
          </a:p>
          <a:p>
            <a:r>
              <a:rPr lang="ja-JP" altLang="en-US" sz="2000" dirty="0" smtClean="0"/>
              <a:t>クラスの</a:t>
            </a:r>
            <a:r>
              <a:rPr lang="ja-JP" altLang="en-US" sz="2000" u="sng" dirty="0" smtClean="0"/>
              <a:t>中間区画</a:t>
            </a:r>
            <a:r>
              <a:rPr lang="ja-JP" altLang="en-US" sz="2000" dirty="0" smtClean="0"/>
              <a:t>に、以下の形式で表示する</a:t>
            </a:r>
            <a:endParaRPr lang="en-US" altLang="ja-JP" sz="2000" dirty="0" smtClean="0"/>
          </a:p>
          <a:p>
            <a:endParaRPr kumimoji="1" lang="en-US" altLang="ja-JP" sz="1000" dirty="0"/>
          </a:p>
          <a:p>
            <a:pPr marL="0" indent="0">
              <a:buNone/>
            </a:pPr>
            <a:r>
              <a:rPr lang="ja-JP" altLang="en-US" dirty="0" smtClean="0"/>
              <a:t>　　　</a:t>
            </a:r>
            <a:r>
              <a:rPr lang="ja-JP" altLang="en-US" dirty="0" smtClean="0">
                <a:solidFill>
                  <a:schemeClr val="accent2">
                    <a:lumMod val="75000"/>
                  </a:schemeClr>
                </a:solidFill>
              </a:rPr>
              <a:t>可視性</a:t>
            </a:r>
            <a:r>
              <a:rPr lang="ja-JP" altLang="en-US" dirty="0" smtClean="0"/>
              <a:t>　</a:t>
            </a:r>
            <a:r>
              <a:rPr lang="ja-JP" altLang="en-US" dirty="0" smtClean="0">
                <a:solidFill>
                  <a:srgbClr val="FF0000"/>
                </a:solidFill>
              </a:rPr>
              <a:t>属性名</a:t>
            </a:r>
            <a:r>
              <a:rPr lang="ja-JP" altLang="en-US" dirty="0" smtClean="0"/>
              <a:t>　　</a:t>
            </a:r>
            <a:r>
              <a:rPr lang="ja-JP" altLang="en-US" dirty="0" smtClean="0">
                <a:solidFill>
                  <a:srgbClr val="FF0000"/>
                </a:solidFill>
              </a:rPr>
              <a:t>：</a:t>
            </a:r>
            <a:r>
              <a:rPr lang="ja-JP" altLang="en-US" dirty="0" smtClean="0"/>
              <a:t>　</a:t>
            </a:r>
            <a:r>
              <a:rPr lang="ja-JP" altLang="en-US" dirty="0" smtClean="0">
                <a:solidFill>
                  <a:srgbClr val="00B050"/>
                </a:solidFill>
              </a:rPr>
              <a:t>型表示</a:t>
            </a:r>
            <a:r>
              <a:rPr lang="ja-JP" altLang="en-US" dirty="0" smtClean="0"/>
              <a:t>　＝　</a:t>
            </a:r>
            <a:r>
              <a:rPr lang="ja-JP" altLang="en-US" dirty="0" smtClean="0">
                <a:solidFill>
                  <a:srgbClr val="00B0F0"/>
                </a:solidFill>
              </a:rPr>
              <a:t>初期値</a:t>
            </a:r>
            <a:endParaRPr lang="en-US" altLang="ja-JP" dirty="0" smtClean="0">
              <a:solidFill>
                <a:srgbClr val="00B0F0"/>
              </a:solidFill>
            </a:endParaRPr>
          </a:p>
          <a:p>
            <a:pPr marL="0" indent="0">
              <a:buNone/>
            </a:pPr>
            <a:r>
              <a:rPr kumimoji="1" lang="ja-JP" altLang="en-US" dirty="0"/>
              <a:t>　</a:t>
            </a:r>
            <a:r>
              <a:rPr kumimoji="1" lang="ja-JP" altLang="en-US" dirty="0" smtClean="0"/>
              <a:t>　　　</a:t>
            </a:r>
            <a:r>
              <a:rPr lang="ja-JP" altLang="en-US" dirty="0" smtClean="0"/>
              <a:t>  </a:t>
            </a:r>
            <a:r>
              <a:rPr lang="ja-JP" altLang="en-US" sz="2000" dirty="0" err="1" smtClean="0"/>
              <a:t>ー</a:t>
            </a:r>
            <a:r>
              <a:rPr lang="ja-JP" altLang="en-US" sz="2000" dirty="0" smtClean="0"/>
              <a:t>　　　　勤続年数　　　 </a:t>
            </a:r>
            <a:r>
              <a:rPr lang="en-US" altLang="ja-JP" sz="2000" dirty="0" smtClean="0"/>
              <a:t>:</a:t>
            </a:r>
            <a:r>
              <a:rPr lang="ja-JP" altLang="en-US" sz="2000" dirty="0" smtClean="0"/>
              <a:t>　　      </a:t>
            </a:r>
            <a:r>
              <a:rPr lang="en-US" altLang="ja-JP" sz="2000" dirty="0" err="1" smtClean="0"/>
              <a:t>int</a:t>
            </a:r>
            <a:r>
              <a:rPr lang="ja-JP" altLang="en-US" sz="2000" dirty="0"/>
              <a:t>　</a:t>
            </a:r>
            <a:r>
              <a:rPr lang="ja-JP" altLang="en-US" sz="2000" dirty="0" smtClean="0"/>
              <a:t>　     ＝　　　    １</a:t>
            </a:r>
            <a:endParaRPr lang="en-US" altLang="ja-JP" sz="2000" dirty="0" smtClean="0"/>
          </a:p>
          <a:p>
            <a:endParaRPr lang="en-US" altLang="ja-JP" sz="2000" dirty="0" smtClean="0"/>
          </a:p>
          <a:p>
            <a:pPr marL="0" indent="0">
              <a:buNone/>
            </a:pPr>
            <a:endParaRPr kumimoji="1" lang="en-US" altLang="ja-JP" sz="2000" dirty="0" smtClean="0"/>
          </a:p>
          <a:p>
            <a:pPr marL="0" indent="0">
              <a:buNone/>
            </a:pPr>
            <a:endParaRPr lang="en-US" altLang="ja-JP" sz="2000" dirty="0"/>
          </a:p>
          <a:p>
            <a:pPr marL="0" indent="0">
              <a:buNone/>
            </a:pPr>
            <a:endParaRPr kumimoji="1" lang="en-US" altLang="ja-JP" sz="2000" dirty="0" smtClean="0"/>
          </a:p>
          <a:p>
            <a:pPr marL="0" indent="0">
              <a:buNone/>
            </a:pPr>
            <a:endParaRPr lang="en-US" altLang="ja-JP" sz="2000" dirty="0"/>
          </a:p>
          <a:p>
            <a:pPr marL="0" indent="0">
              <a:buNone/>
            </a:pPr>
            <a:endParaRPr kumimoji="1" lang="en-US" altLang="ja-JP" sz="2000" dirty="0" smtClean="0"/>
          </a:p>
          <a:p>
            <a:pPr marL="0" indent="0">
              <a:buNone/>
            </a:pPr>
            <a:r>
              <a:rPr lang="en-US" altLang="ja-JP" sz="2000" dirty="0" smtClean="0"/>
              <a:t>※</a:t>
            </a:r>
            <a:r>
              <a:rPr lang="ja-JP" altLang="en-US" sz="2000" dirty="0" smtClean="0">
                <a:solidFill>
                  <a:schemeClr val="accent2">
                    <a:lumMod val="75000"/>
                  </a:schemeClr>
                </a:solidFill>
              </a:rPr>
              <a:t>可視性</a:t>
            </a:r>
            <a:r>
              <a:rPr lang="ja-JP" altLang="en-US" sz="2000" dirty="0"/>
              <a:t>は外部から参照可能かどうかを表す</a:t>
            </a:r>
            <a:endParaRPr lang="en-US" altLang="ja-JP" sz="2000" dirty="0"/>
          </a:p>
          <a:p>
            <a:pPr marL="0" indent="0">
              <a:buNone/>
            </a:pPr>
            <a:endParaRPr kumimoji="1" lang="en-US" altLang="ja-JP" sz="2000" dirty="0"/>
          </a:p>
        </p:txBody>
      </p:sp>
      <p:sp>
        <p:nvSpPr>
          <p:cNvPr id="4" name="スライド番号プレースホルダー 3"/>
          <p:cNvSpPr>
            <a:spLocks noGrp="1"/>
          </p:cNvSpPr>
          <p:nvPr>
            <p:ph type="sldNum" sz="quarter" idx="12"/>
          </p:nvPr>
        </p:nvSpPr>
        <p:spPr/>
        <p:txBody>
          <a:bodyPr/>
          <a:lstStyle/>
          <a:p>
            <a:fld id="{4CAF4397-7A9B-4EE6-867D-AF8A9F10E4ED}" type="slidenum">
              <a:rPr kumimoji="1" lang="ja-JP" altLang="en-US" smtClean="0"/>
              <a:t>4</a:t>
            </a:fld>
            <a:endParaRPr kumimoji="1" lang="ja-JP" altLang="en-US"/>
          </a:p>
        </p:txBody>
      </p:sp>
      <p:cxnSp>
        <p:nvCxnSpPr>
          <p:cNvPr id="5" name="直線矢印コネクタ 4"/>
          <p:cNvCxnSpPr/>
          <p:nvPr/>
        </p:nvCxnSpPr>
        <p:spPr>
          <a:xfrm flipV="1">
            <a:off x="2102265" y="2948299"/>
            <a:ext cx="101765" cy="546931"/>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6" name="正方形/長方形 5"/>
          <p:cNvSpPr/>
          <p:nvPr/>
        </p:nvSpPr>
        <p:spPr>
          <a:xfrm>
            <a:off x="639121" y="3495230"/>
            <a:ext cx="3239244" cy="10600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2000" dirty="0" smtClean="0">
                <a:solidFill>
                  <a:schemeClr val="bg1"/>
                </a:solidFill>
              </a:rPr>
              <a:t>省略</a:t>
            </a:r>
            <a:r>
              <a:rPr lang="ja-JP" altLang="en-US" sz="2000" dirty="0">
                <a:solidFill>
                  <a:schemeClr val="bg1"/>
                </a:solidFill>
              </a:rPr>
              <a:t>してもよい</a:t>
            </a:r>
            <a:endParaRPr lang="en-US" altLang="ja-JP" sz="2000" dirty="0">
              <a:solidFill>
                <a:schemeClr val="bg1"/>
              </a:solidFill>
            </a:endParaRPr>
          </a:p>
          <a:p>
            <a:pPr lvl="1">
              <a:buFont typeface="Wingdings" panose="05000000000000000000" pitchFamily="2" charset="2"/>
              <a:buChar char="Ø"/>
            </a:pPr>
            <a:r>
              <a:rPr lang="ja-JP" altLang="en-US" sz="1600" dirty="0">
                <a:solidFill>
                  <a:schemeClr val="bg1"/>
                </a:solidFill>
              </a:rPr>
              <a:t>未定義ということだけでなく</a:t>
            </a:r>
            <a:r>
              <a:rPr lang="ja-JP" altLang="en-US" sz="1600" dirty="0" smtClean="0">
                <a:solidFill>
                  <a:schemeClr val="bg1"/>
                </a:solidFill>
              </a:rPr>
              <a:t>、       表示</a:t>
            </a:r>
            <a:r>
              <a:rPr lang="ja-JP" altLang="en-US" sz="1600" dirty="0">
                <a:solidFill>
                  <a:schemeClr val="bg1"/>
                </a:solidFill>
              </a:rPr>
              <a:t>していない</a:t>
            </a:r>
            <a:r>
              <a:rPr lang="ja-JP" altLang="en-US" sz="1600" dirty="0"/>
              <a:t>ことを意味する</a:t>
            </a:r>
            <a:endParaRPr lang="en-US" altLang="ja-JP" sz="1600" dirty="0"/>
          </a:p>
        </p:txBody>
      </p:sp>
      <p:cxnSp>
        <p:nvCxnSpPr>
          <p:cNvPr id="10" name="直線矢印コネクタ 9"/>
          <p:cNvCxnSpPr/>
          <p:nvPr/>
        </p:nvCxnSpPr>
        <p:spPr>
          <a:xfrm flipH="1" flipV="1">
            <a:off x="5426579" y="3025211"/>
            <a:ext cx="34183" cy="470019"/>
          </a:xfrm>
          <a:prstGeom prst="straightConnector1">
            <a:avLst/>
          </a:prstGeom>
          <a:ln w="57150">
            <a:tailEnd type="triangle"/>
          </a:ln>
        </p:spPr>
        <p:style>
          <a:lnRef idx="2">
            <a:schemeClr val="accent6">
              <a:shade val="50000"/>
            </a:schemeClr>
          </a:lnRef>
          <a:fillRef idx="1">
            <a:schemeClr val="accent6"/>
          </a:fillRef>
          <a:effectRef idx="0">
            <a:schemeClr val="accent6"/>
          </a:effectRef>
          <a:fontRef idx="minor">
            <a:schemeClr val="lt1"/>
          </a:fontRef>
        </p:style>
      </p:cxnSp>
      <p:sp>
        <p:nvSpPr>
          <p:cNvPr id="11" name="正方形/長方形 10"/>
          <p:cNvSpPr/>
          <p:nvPr/>
        </p:nvSpPr>
        <p:spPr>
          <a:xfrm>
            <a:off x="4155910" y="3495230"/>
            <a:ext cx="3223578" cy="10600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ja-JP" altLang="en-US" sz="2000" dirty="0"/>
              <a:t>設計の段階</a:t>
            </a:r>
            <a:r>
              <a:rPr lang="ja-JP" altLang="en-US" sz="2000" dirty="0" smtClean="0"/>
              <a:t>で開発</a:t>
            </a:r>
            <a:r>
              <a:rPr lang="ja-JP" altLang="en-US" sz="2000" dirty="0"/>
              <a:t>言語</a:t>
            </a:r>
            <a:r>
              <a:rPr lang="ja-JP" altLang="en-US" sz="2000" dirty="0" smtClean="0"/>
              <a:t>で サポート</a:t>
            </a:r>
            <a:r>
              <a:rPr lang="ja-JP" altLang="en-US" sz="2000" dirty="0"/>
              <a:t>されている型を指定</a:t>
            </a:r>
            <a:endParaRPr lang="en-US" altLang="ja-JP" sz="1600" dirty="0"/>
          </a:p>
        </p:txBody>
      </p:sp>
      <p:cxnSp>
        <p:nvCxnSpPr>
          <p:cNvPr id="15" name="直線矢印コネクタ 14"/>
          <p:cNvCxnSpPr/>
          <p:nvPr/>
        </p:nvCxnSpPr>
        <p:spPr>
          <a:xfrm flipH="1" flipV="1">
            <a:off x="7379488" y="3000236"/>
            <a:ext cx="465033" cy="519967"/>
          </a:xfrm>
          <a:prstGeom prst="straightConnector1">
            <a:avLst/>
          </a:prstGeom>
          <a:ln w="57150">
            <a:tailEnd type="triangle"/>
          </a:ln>
        </p:spPr>
        <p:style>
          <a:lnRef idx="1">
            <a:schemeClr val="accent5"/>
          </a:lnRef>
          <a:fillRef idx="2">
            <a:schemeClr val="accent5"/>
          </a:fillRef>
          <a:effectRef idx="1">
            <a:schemeClr val="accent5"/>
          </a:effectRef>
          <a:fontRef idx="minor">
            <a:schemeClr val="dk1"/>
          </a:fontRef>
        </p:style>
      </p:cxnSp>
      <p:sp>
        <p:nvSpPr>
          <p:cNvPr id="16" name="正方形/長方形 15"/>
          <p:cNvSpPr/>
          <p:nvPr/>
        </p:nvSpPr>
        <p:spPr>
          <a:xfrm>
            <a:off x="7802310" y="3495230"/>
            <a:ext cx="3239244" cy="1060028"/>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ja-JP" altLang="en-US" sz="2000" dirty="0">
                <a:solidFill>
                  <a:schemeClr val="bg1"/>
                </a:solidFill>
              </a:rPr>
              <a:t>設計上必要であれば指定</a:t>
            </a:r>
            <a:endParaRPr lang="en-US" altLang="ja-JP" sz="1600" dirty="0">
              <a:solidFill>
                <a:schemeClr val="bg1"/>
              </a:solidFill>
            </a:endParaRPr>
          </a:p>
        </p:txBody>
      </p:sp>
    </p:spTree>
    <p:extLst>
      <p:ext uri="{BB962C8B-B14F-4D97-AF65-F5344CB8AC3E}">
        <p14:creationId xmlns:p14="http://schemas.microsoft.com/office/powerpoint/2010/main" val="1352999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1724" y="389520"/>
            <a:ext cx="10515600" cy="742222"/>
          </a:xfrm>
        </p:spPr>
        <p:txBody>
          <a:bodyPr/>
          <a:lstStyle/>
          <a:p>
            <a:pPr algn="ctr"/>
            <a:r>
              <a:rPr kumimoji="1" lang="ja-JP" altLang="en-US" dirty="0" smtClean="0"/>
              <a:t>クラス属性の表記</a:t>
            </a:r>
            <a:endParaRPr kumimoji="1" lang="ja-JP" altLang="en-US" dirty="0"/>
          </a:p>
        </p:txBody>
      </p:sp>
      <p:sp>
        <p:nvSpPr>
          <p:cNvPr id="4" name="スライド番号プレースホルダー 3"/>
          <p:cNvSpPr>
            <a:spLocks noGrp="1"/>
          </p:cNvSpPr>
          <p:nvPr>
            <p:ph type="sldNum" sz="quarter" idx="12"/>
          </p:nvPr>
        </p:nvSpPr>
        <p:spPr>
          <a:xfrm>
            <a:off x="9161455" y="6215107"/>
            <a:ext cx="2743200" cy="365125"/>
          </a:xfrm>
        </p:spPr>
        <p:txBody>
          <a:bodyPr/>
          <a:lstStyle/>
          <a:p>
            <a:fld id="{4CAF4397-7A9B-4EE6-867D-AF8A9F10E4ED}" type="slidenum">
              <a:rPr kumimoji="1" lang="ja-JP" altLang="en-US" smtClean="0"/>
              <a:t>5</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1875058558"/>
              </p:ext>
            </p:extLst>
          </p:nvPr>
        </p:nvGraphicFramePr>
        <p:xfrm>
          <a:off x="2869337" y="1962150"/>
          <a:ext cx="1721708" cy="2494672"/>
        </p:xfrm>
        <a:graphic>
          <a:graphicData uri="http://schemas.openxmlformats.org/drawingml/2006/table">
            <a:tbl>
              <a:tblPr firstRow="1" bandRow="1">
                <a:tableStyleId>{35758FB7-9AC5-4552-8A53-C91805E547FA}</a:tableStyleId>
              </a:tblPr>
              <a:tblGrid>
                <a:gridCol w="1721708"/>
              </a:tblGrid>
              <a:tr h="452408">
                <a:tc>
                  <a:txBody>
                    <a:bodyPr/>
                    <a:lstStyle/>
                    <a:p>
                      <a:pPr algn="ctr"/>
                      <a:r>
                        <a:rPr lang="ja-JP" altLang="en-US" dirty="0" smtClean="0"/>
                        <a:t>従業員</a:t>
                      </a:r>
                      <a:endParaRPr lang="ja-JP" altLang="en-US" dirty="0"/>
                    </a:p>
                  </a:txBody>
                  <a:tcPr/>
                </a:tc>
              </a:tr>
              <a:tr h="1470325">
                <a:tc>
                  <a:txBody>
                    <a:bodyPr/>
                    <a:lstStyle/>
                    <a:p>
                      <a:pPr algn="l"/>
                      <a:r>
                        <a:rPr lang="ja-JP" altLang="en-US" dirty="0" smtClean="0"/>
                        <a:t>勤続年数</a:t>
                      </a:r>
                      <a:endParaRPr lang="en-US" altLang="ja-JP" dirty="0" smtClean="0"/>
                    </a:p>
                    <a:p>
                      <a:pPr algn="l"/>
                      <a:r>
                        <a:rPr lang="ja-JP" altLang="en-US" dirty="0" smtClean="0"/>
                        <a:t>定年</a:t>
                      </a:r>
                      <a:endParaRPr lang="en-US" altLang="ja-JP" dirty="0" smtClean="0"/>
                    </a:p>
                    <a:p>
                      <a:pPr algn="l"/>
                      <a:r>
                        <a:rPr lang="ja-JP" altLang="en-US" dirty="0" smtClean="0"/>
                        <a:t>氏名</a:t>
                      </a:r>
                      <a:endParaRPr lang="en-US" altLang="ja-JP" dirty="0" smtClean="0"/>
                    </a:p>
                    <a:p>
                      <a:pPr algn="l"/>
                      <a:r>
                        <a:rPr lang="ja-JP" altLang="en-US" dirty="0" smtClean="0"/>
                        <a:t>年齢</a:t>
                      </a:r>
                      <a:endParaRPr lang="ja-JP" altLang="en-US" dirty="0"/>
                    </a:p>
                  </a:txBody>
                  <a:tcPr/>
                </a:tc>
              </a:tr>
              <a:tr h="571939">
                <a:tc>
                  <a:txBody>
                    <a:bodyPr/>
                    <a:lstStyle/>
                    <a:p>
                      <a:pPr algn="l"/>
                      <a:endParaRPr lang="en-US" altLang="ja-JP" sz="800" dirty="0" smtClean="0"/>
                    </a:p>
                  </a:txBody>
                  <a:tcPr/>
                </a:tc>
              </a:tr>
            </a:tbl>
          </a:graphicData>
        </a:graphic>
      </p:graphicFrame>
      <p:cxnSp>
        <p:nvCxnSpPr>
          <p:cNvPr id="6" name="直線矢印コネクタ 5"/>
          <p:cNvCxnSpPr/>
          <p:nvPr/>
        </p:nvCxnSpPr>
        <p:spPr>
          <a:xfrm>
            <a:off x="2312944" y="2085943"/>
            <a:ext cx="562062" cy="167779"/>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7" name="正方形/長方形 6"/>
          <p:cNvSpPr/>
          <p:nvPr/>
        </p:nvSpPr>
        <p:spPr>
          <a:xfrm>
            <a:off x="1348465" y="1517533"/>
            <a:ext cx="1071882" cy="5684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smtClean="0"/>
              <a:t>クラス名</a:t>
            </a:r>
            <a:endParaRPr kumimoji="1" lang="ja-JP" altLang="en-US" dirty="0"/>
          </a:p>
        </p:txBody>
      </p:sp>
      <p:sp>
        <p:nvSpPr>
          <p:cNvPr id="11" name="円/楕円 10"/>
          <p:cNvSpPr/>
          <p:nvPr/>
        </p:nvSpPr>
        <p:spPr>
          <a:xfrm>
            <a:off x="2875005" y="2747597"/>
            <a:ext cx="1224793" cy="276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307823" y="2769644"/>
            <a:ext cx="1071882" cy="5684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smtClean="0"/>
              <a:t>属性</a:t>
            </a:r>
            <a:r>
              <a:rPr lang="ja-JP" altLang="en-US" dirty="0"/>
              <a:t>名</a:t>
            </a:r>
            <a:endParaRPr kumimoji="1" lang="ja-JP" altLang="en-US" dirty="0"/>
          </a:p>
        </p:txBody>
      </p:sp>
      <p:cxnSp>
        <p:nvCxnSpPr>
          <p:cNvPr id="20" name="直線矢印コネクタ 19"/>
          <p:cNvCxnSpPr>
            <a:endCxn id="11" idx="2"/>
          </p:cNvCxnSpPr>
          <p:nvPr/>
        </p:nvCxnSpPr>
        <p:spPr>
          <a:xfrm flipV="1">
            <a:off x="2356476" y="2886016"/>
            <a:ext cx="518529" cy="1673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24" name="テキスト ボックス 23"/>
          <p:cNvSpPr txBox="1"/>
          <p:nvPr/>
        </p:nvSpPr>
        <p:spPr>
          <a:xfrm>
            <a:off x="2714310" y="4620696"/>
            <a:ext cx="2509613" cy="369332"/>
          </a:xfrm>
          <a:prstGeom prst="rect">
            <a:avLst/>
          </a:prstGeom>
          <a:noFill/>
        </p:spPr>
        <p:txBody>
          <a:bodyPr wrap="square" rtlCol="0">
            <a:spAutoFit/>
          </a:bodyPr>
          <a:lstStyle/>
          <a:p>
            <a:r>
              <a:rPr kumimoji="1" lang="ja-JP" altLang="en-US" dirty="0" smtClean="0"/>
              <a:t>属性名のみの表示</a:t>
            </a:r>
            <a:endParaRPr kumimoji="1" lang="ja-JP" altLang="en-US" dirty="0"/>
          </a:p>
        </p:txBody>
      </p:sp>
      <p:graphicFrame>
        <p:nvGraphicFramePr>
          <p:cNvPr id="26" name="表 25"/>
          <p:cNvGraphicFramePr>
            <a:graphicFrameLocks noGrp="1"/>
          </p:cNvGraphicFramePr>
          <p:nvPr>
            <p:extLst>
              <p:ext uri="{D42A27DB-BD31-4B8C-83A1-F6EECF244321}">
                <p14:modId xmlns:p14="http://schemas.microsoft.com/office/powerpoint/2010/main" val="3056675417"/>
              </p:ext>
            </p:extLst>
          </p:nvPr>
        </p:nvGraphicFramePr>
        <p:xfrm>
          <a:off x="7049273" y="1962150"/>
          <a:ext cx="2794111" cy="2494672"/>
        </p:xfrm>
        <a:graphic>
          <a:graphicData uri="http://schemas.openxmlformats.org/drawingml/2006/table">
            <a:tbl>
              <a:tblPr firstRow="1" bandRow="1">
                <a:tableStyleId>{35758FB7-9AC5-4552-8A53-C91805E547FA}</a:tableStyleId>
              </a:tblPr>
              <a:tblGrid>
                <a:gridCol w="2794111"/>
              </a:tblGrid>
              <a:tr h="452408">
                <a:tc>
                  <a:txBody>
                    <a:bodyPr/>
                    <a:lstStyle/>
                    <a:p>
                      <a:pPr algn="ctr"/>
                      <a:r>
                        <a:rPr lang="ja-JP" altLang="en-US" dirty="0" smtClean="0"/>
                        <a:t>従業員</a:t>
                      </a:r>
                      <a:endParaRPr lang="ja-JP" altLang="en-US" dirty="0"/>
                    </a:p>
                  </a:txBody>
                  <a:tcPr/>
                </a:tc>
              </a:tr>
              <a:tr h="1470325">
                <a:tc>
                  <a:txBody>
                    <a:bodyPr/>
                    <a:lstStyle/>
                    <a:p>
                      <a:pPr algn="l"/>
                      <a:r>
                        <a:rPr lang="ja-JP" altLang="en-US" dirty="0" err="1" smtClean="0"/>
                        <a:t>ー</a:t>
                      </a:r>
                      <a:r>
                        <a:rPr lang="ja-JP" altLang="en-US" dirty="0" smtClean="0"/>
                        <a:t> 勤続年数</a:t>
                      </a:r>
                      <a:r>
                        <a:rPr lang="ja-JP" altLang="en-US" baseline="0" dirty="0" smtClean="0"/>
                        <a:t> ： </a:t>
                      </a:r>
                      <a:r>
                        <a:rPr lang="en-US" altLang="ja-JP" baseline="0" dirty="0" err="1" smtClean="0"/>
                        <a:t>int</a:t>
                      </a:r>
                      <a:r>
                        <a:rPr lang="en-US" altLang="ja-JP" baseline="0" dirty="0" smtClean="0"/>
                        <a:t>= 1</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err="1" smtClean="0"/>
                        <a:t>ー</a:t>
                      </a:r>
                      <a:r>
                        <a:rPr lang="ja-JP" altLang="en-US" baseline="0" dirty="0" smtClean="0"/>
                        <a:t> </a:t>
                      </a:r>
                      <a:r>
                        <a:rPr lang="ja-JP" altLang="en-US" dirty="0" smtClean="0"/>
                        <a:t>定年</a:t>
                      </a:r>
                      <a:r>
                        <a:rPr lang="ja-JP" altLang="en-US" baseline="0" dirty="0" smtClean="0"/>
                        <a:t>： </a:t>
                      </a:r>
                      <a:r>
                        <a:rPr lang="en-US" altLang="ja-JP" baseline="0" dirty="0" err="1" smtClean="0"/>
                        <a:t>int</a:t>
                      </a:r>
                      <a:r>
                        <a:rPr lang="en-US" altLang="ja-JP" baseline="0" dirty="0" smtClean="0"/>
                        <a:t>=60</a:t>
                      </a:r>
                      <a:endParaRPr lang="en-US" altLang="ja-JP" dirty="0" smtClean="0"/>
                    </a:p>
                    <a:p>
                      <a:pPr algn="l"/>
                      <a:r>
                        <a:rPr lang="ja-JP" altLang="en-US" dirty="0" err="1" smtClean="0"/>
                        <a:t>ー</a:t>
                      </a:r>
                      <a:r>
                        <a:rPr lang="ja-JP" altLang="en-US" dirty="0" smtClean="0"/>
                        <a:t> 氏名： </a:t>
                      </a:r>
                      <a:r>
                        <a:rPr lang="en-US" altLang="ja-JP" dirty="0" smtClean="0"/>
                        <a:t>String</a:t>
                      </a:r>
                    </a:p>
                    <a:p>
                      <a:pPr algn="l"/>
                      <a:r>
                        <a:rPr lang="ja-JP" altLang="en-US" dirty="0" err="1" smtClean="0"/>
                        <a:t>ー</a:t>
                      </a:r>
                      <a:r>
                        <a:rPr lang="ja-JP" altLang="en-US" dirty="0" smtClean="0"/>
                        <a:t> 年齢： </a:t>
                      </a:r>
                      <a:r>
                        <a:rPr lang="en-US" altLang="ja-JP" dirty="0" err="1" smtClean="0"/>
                        <a:t>int</a:t>
                      </a:r>
                      <a:endParaRPr lang="ja-JP" altLang="en-US" dirty="0"/>
                    </a:p>
                  </a:txBody>
                  <a:tcPr/>
                </a:tc>
              </a:tr>
              <a:tr h="571939">
                <a:tc>
                  <a:txBody>
                    <a:bodyPr/>
                    <a:lstStyle/>
                    <a:p>
                      <a:pPr algn="l"/>
                      <a:endParaRPr lang="en-US" altLang="ja-JP" sz="800" dirty="0" smtClean="0"/>
                    </a:p>
                  </a:txBody>
                  <a:tcPr/>
                </a:tc>
              </a:tr>
            </a:tbl>
          </a:graphicData>
        </a:graphic>
      </p:graphicFrame>
      <p:sp>
        <p:nvSpPr>
          <p:cNvPr id="27" name="正方形/長方形 26"/>
          <p:cNvSpPr/>
          <p:nvPr/>
        </p:nvSpPr>
        <p:spPr>
          <a:xfrm>
            <a:off x="5417285" y="2334336"/>
            <a:ext cx="1071882" cy="4353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可視性</a:t>
            </a:r>
            <a:endParaRPr kumimoji="1" lang="ja-JP" altLang="en-US" dirty="0"/>
          </a:p>
        </p:txBody>
      </p:sp>
      <p:sp>
        <p:nvSpPr>
          <p:cNvPr id="28" name="円/楕円 27"/>
          <p:cNvSpPr/>
          <p:nvPr/>
        </p:nvSpPr>
        <p:spPr>
          <a:xfrm>
            <a:off x="7025108" y="2435787"/>
            <a:ext cx="432486" cy="276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矢印コネクタ 28"/>
          <p:cNvCxnSpPr>
            <a:endCxn id="28" idx="2"/>
          </p:cNvCxnSpPr>
          <p:nvPr/>
        </p:nvCxnSpPr>
        <p:spPr>
          <a:xfrm>
            <a:off x="6483796" y="2543153"/>
            <a:ext cx="541312" cy="31053"/>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32" name="正方形/長方形 31"/>
          <p:cNvSpPr/>
          <p:nvPr/>
        </p:nvSpPr>
        <p:spPr>
          <a:xfrm>
            <a:off x="10022046" y="2341025"/>
            <a:ext cx="1071882" cy="4353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初期値</a:t>
            </a:r>
            <a:endParaRPr kumimoji="1" lang="ja-JP" altLang="en-US" dirty="0"/>
          </a:p>
        </p:txBody>
      </p:sp>
      <p:sp>
        <p:nvSpPr>
          <p:cNvPr id="34" name="円/楕円 33"/>
          <p:cNvSpPr/>
          <p:nvPr/>
        </p:nvSpPr>
        <p:spPr>
          <a:xfrm>
            <a:off x="8915692" y="2460274"/>
            <a:ext cx="432486" cy="276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矢印コネクタ 34"/>
          <p:cNvCxnSpPr/>
          <p:nvPr/>
        </p:nvCxnSpPr>
        <p:spPr>
          <a:xfrm flipH="1">
            <a:off x="9383449" y="2577924"/>
            <a:ext cx="541312" cy="31053"/>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36" name="円/楕円 35"/>
          <p:cNvSpPr/>
          <p:nvPr/>
        </p:nvSpPr>
        <p:spPr>
          <a:xfrm>
            <a:off x="7964222" y="3279272"/>
            <a:ext cx="432486" cy="276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9969150" y="3249912"/>
            <a:ext cx="1071882" cy="4353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型</a:t>
            </a:r>
            <a:endParaRPr kumimoji="1" lang="ja-JP" altLang="en-US" dirty="0"/>
          </a:p>
        </p:txBody>
      </p:sp>
      <p:cxnSp>
        <p:nvCxnSpPr>
          <p:cNvPr id="38" name="直線矢印コネクタ 37"/>
          <p:cNvCxnSpPr/>
          <p:nvPr/>
        </p:nvCxnSpPr>
        <p:spPr>
          <a:xfrm flipH="1" flipV="1">
            <a:off x="8398149" y="3433216"/>
            <a:ext cx="1526612" cy="3435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40" name="テキスト ボックス 39"/>
          <p:cNvSpPr txBox="1"/>
          <p:nvPr/>
        </p:nvSpPr>
        <p:spPr>
          <a:xfrm>
            <a:off x="6738552" y="4609738"/>
            <a:ext cx="3649362" cy="369332"/>
          </a:xfrm>
          <a:prstGeom prst="rect">
            <a:avLst/>
          </a:prstGeom>
          <a:noFill/>
        </p:spPr>
        <p:txBody>
          <a:bodyPr wrap="square" rtlCol="0">
            <a:spAutoFit/>
          </a:bodyPr>
          <a:lstStyle/>
          <a:p>
            <a:r>
              <a:rPr kumimoji="1" lang="ja-JP" altLang="en-US" dirty="0" smtClean="0"/>
              <a:t>属性名、可視性、型、初期値を表示</a:t>
            </a:r>
            <a:endParaRPr kumimoji="1" lang="ja-JP" altLang="en-US" dirty="0"/>
          </a:p>
        </p:txBody>
      </p:sp>
    </p:spTree>
    <p:extLst>
      <p:ext uri="{BB962C8B-B14F-4D97-AF65-F5344CB8AC3E}">
        <p14:creationId xmlns:p14="http://schemas.microsoft.com/office/powerpoint/2010/main" val="2367676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02755"/>
            <a:ext cx="10515600" cy="626187"/>
          </a:xfrm>
        </p:spPr>
        <p:txBody>
          <a:bodyPr>
            <a:normAutofit fontScale="90000"/>
          </a:bodyPr>
          <a:lstStyle/>
          <a:p>
            <a:pPr algn="ctr"/>
            <a:r>
              <a:rPr kumimoji="1" lang="ja-JP" altLang="en-US" dirty="0" smtClean="0"/>
              <a:t>操作</a:t>
            </a:r>
            <a:endParaRPr kumimoji="1" lang="ja-JP" altLang="en-US" dirty="0"/>
          </a:p>
        </p:txBody>
      </p:sp>
      <p:sp>
        <p:nvSpPr>
          <p:cNvPr id="3" name="コンテンツ プレースホルダー 2"/>
          <p:cNvSpPr>
            <a:spLocks noGrp="1"/>
          </p:cNvSpPr>
          <p:nvPr>
            <p:ph idx="1"/>
          </p:nvPr>
        </p:nvSpPr>
        <p:spPr>
          <a:xfrm>
            <a:off x="838200" y="957129"/>
            <a:ext cx="10515600" cy="5219834"/>
          </a:xfrm>
        </p:spPr>
        <p:txBody>
          <a:bodyPr/>
          <a:lstStyle/>
          <a:p>
            <a:r>
              <a:rPr lang="ja-JP" altLang="en-US" dirty="0"/>
              <a:t>クラスを構成する情報の中で、振る舞いの</a:t>
            </a:r>
            <a:r>
              <a:rPr lang="en-US" altLang="ja-JP" dirty="0"/>
              <a:t>(</a:t>
            </a:r>
            <a:r>
              <a:rPr lang="ja-JP" altLang="en-US" dirty="0"/>
              <a:t>動的</a:t>
            </a:r>
            <a:r>
              <a:rPr lang="en-US" altLang="ja-JP" dirty="0"/>
              <a:t>)</a:t>
            </a:r>
            <a:r>
              <a:rPr lang="ja-JP" altLang="en-US" dirty="0"/>
              <a:t>情報の</a:t>
            </a:r>
            <a:r>
              <a:rPr lang="ja-JP" altLang="en-US" dirty="0" smtClean="0"/>
              <a:t>こと</a:t>
            </a:r>
            <a:endParaRPr lang="en-US" altLang="ja-JP" dirty="0" smtClean="0"/>
          </a:p>
          <a:p>
            <a:r>
              <a:rPr lang="ja-JP" altLang="en-US" dirty="0" smtClean="0"/>
              <a:t>クラス</a:t>
            </a:r>
            <a:r>
              <a:rPr lang="ja-JP" altLang="en-US" dirty="0"/>
              <a:t>の</a:t>
            </a:r>
            <a:r>
              <a:rPr lang="ja-JP" altLang="en-US" u="sng" dirty="0"/>
              <a:t>１番下の区画</a:t>
            </a:r>
            <a:r>
              <a:rPr lang="ja-JP" altLang="en-US" dirty="0"/>
              <a:t>に以下の形式で表示する</a:t>
            </a:r>
          </a:p>
          <a:p>
            <a:pPr marL="0" indent="0">
              <a:buNone/>
            </a:pPr>
            <a:endParaRPr kumimoji="1" lang="en-US" altLang="ja-JP" dirty="0" smtClean="0"/>
          </a:p>
          <a:p>
            <a:pPr marL="0" indent="0">
              <a:buNone/>
            </a:pPr>
            <a:r>
              <a:rPr lang="ja-JP" altLang="en-US" dirty="0" smtClean="0"/>
              <a:t>　</a:t>
            </a:r>
            <a:r>
              <a:rPr lang="ja-JP" altLang="en-US" dirty="0" smtClean="0">
                <a:solidFill>
                  <a:schemeClr val="accent2">
                    <a:lumMod val="75000"/>
                  </a:schemeClr>
                </a:solidFill>
              </a:rPr>
              <a:t>可視性</a:t>
            </a:r>
            <a:r>
              <a:rPr lang="ja-JP" altLang="en-US" dirty="0" smtClean="0"/>
              <a:t>　</a:t>
            </a:r>
            <a:r>
              <a:rPr lang="ja-JP" altLang="en-US" dirty="0" smtClean="0">
                <a:solidFill>
                  <a:srgbClr val="FF0000"/>
                </a:solidFill>
              </a:rPr>
              <a:t>操作名</a:t>
            </a:r>
            <a:r>
              <a:rPr lang="ja-JP" altLang="en-US" dirty="0" smtClean="0"/>
              <a:t>　</a:t>
            </a:r>
            <a:r>
              <a:rPr lang="en-US" altLang="ja-JP" dirty="0" smtClean="0">
                <a:solidFill>
                  <a:srgbClr val="00B050"/>
                </a:solidFill>
              </a:rPr>
              <a:t>(</a:t>
            </a:r>
            <a:r>
              <a:rPr lang="ja-JP" altLang="en-US" dirty="0" smtClean="0">
                <a:solidFill>
                  <a:srgbClr val="00B050"/>
                </a:solidFill>
              </a:rPr>
              <a:t>引数名：引数の型</a:t>
            </a:r>
            <a:r>
              <a:rPr lang="en-US" altLang="ja-JP" dirty="0" smtClean="0">
                <a:solidFill>
                  <a:srgbClr val="00B050"/>
                </a:solidFill>
              </a:rPr>
              <a:t>)</a:t>
            </a:r>
            <a:r>
              <a:rPr lang="ja-JP" altLang="en-US" dirty="0" smtClean="0"/>
              <a:t>　：　</a:t>
            </a:r>
            <a:r>
              <a:rPr lang="ja-JP" altLang="en-US" dirty="0" smtClean="0">
                <a:solidFill>
                  <a:srgbClr val="00B0F0"/>
                </a:solidFill>
              </a:rPr>
              <a:t>戻り値の型</a:t>
            </a:r>
            <a:endParaRPr lang="en-US" altLang="ja-JP" dirty="0" smtClean="0">
              <a:solidFill>
                <a:srgbClr val="00B0F0"/>
              </a:solidFill>
            </a:endParaRPr>
          </a:p>
          <a:p>
            <a:pPr marL="0" indent="0">
              <a:buNone/>
            </a:pPr>
            <a:r>
              <a:rPr kumimoji="1" lang="ja-JP" altLang="en-US" sz="2000" dirty="0" smtClean="0"/>
              <a:t>　  　   ＋　　　  商品名設定　   </a:t>
            </a:r>
            <a:r>
              <a:rPr kumimoji="1" lang="en-US" altLang="ja-JP" sz="2000" dirty="0" smtClean="0"/>
              <a:t>(   </a:t>
            </a:r>
            <a:r>
              <a:rPr kumimoji="1" lang="ja-JP" altLang="en-US" sz="2000" dirty="0" smtClean="0"/>
              <a:t>商品名 ：　　</a:t>
            </a:r>
            <a:r>
              <a:rPr kumimoji="1" lang="en-US" altLang="ja-JP" sz="2000" dirty="0" smtClean="0"/>
              <a:t>String)</a:t>
            </a:r>
            <a:r>
              <a:rPr kumimoji="1" lang="ja-JP" altLang="en-US" sz="2000" dirty="0" smtClean="0"/>
              <a:t>　　　　 ：　　　　　</a:t>
            </a:r>
            <a:r>
              <a:rPr kumimoji="1" lang="en-US" altLang="ja-JP" sz="2000" dirty="0" smtClean="0"/>
              <a:t>void</a:t>
            </a:r>
            <a:endParaRPr kumimoji="1" lang="ja-JP" altLang="en-US" sz="2000" dirty="0"/>
          </a:p>
        </p:txBody>
      </p:sp>
      <p:sp>
        <p:nvSpPr>
          <p:cNvPr id="4" name="スライド番号プレースホルダー 3"/>
          <p:cNvSpPr>
            <a:spLocks noGrp="1"/>
          </p:cNvSpPr>
          <p:nvPr>
            <p:ph type="sldNum" sz="quarter" idx="12"/>
          </p:nvPr>
        </p:nvSpPr>
        <p:spPr/>
        <p:txBody>
          <a:bodyPr/>
          <a:lstStyle/>
          <a:p>
            <a:fld id="{4CAF4397-7A9B-4EE6-867D-AF8A9F10E4ED}" type="slidenum">
              <a:rPr kumimoji="1" lang="ja-JP" altLang="en-US" smtClean="0"/>
              <a:t>6</a:t>
            </a:fld>
            <a:endParaRPr kumimoji="1" lang="ja-JP" altLang="en-US"/>
          </a:p>
        </p:txBody>
      </p:sp>
      <p:cxnSp>
        <p:nvCxnSpPr>
          <p:cNvPr id="8" name="直線矢印コネクタ 7"/>
          <p:cNvCxnSpPr/>
          <p:nvPr/>
        </p:nvCxnSpPr>
        <p:spPr>
          <a:xfrm flipV="1">
            <a:off x="1623700" y="3230311"/>
            <a:ext cx="101765" cy="546931"/>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9" name="正方形/長方形 8"/>
          <p:cNvSpPr/>
          <p:nvPr/>
        </p:nvSpPr>
        <p:spPr>
          <a:xfrm>
            <a:off x="596391" y="3777242"/>
            <a:ext cx="1822068" cy="5725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2000" dirty="0" smtClean="0">
                <a:solidFill>
                  <a:schemeClr val="bg1"/>
                </a:solidFill>
              </a:rPr>
              <a:t>省略</a:t>
            </a:r>
            <a:r>
              <a:rPr lang="ja-JP" altLang="en-US" sz="2000" dirty="0">
                <a:solidFill>
                  <a:schemeClr val="bg1"/>
                </a:solidFill>
              </a:rPr>
              <a:t>しても</a:t>
            </a:r>
            <a:r>
              <a:rPr lang="ja-JP" altLang="en-US" sz="2000" dirty="0" smtClean="0">
                <a:solidFill>
                  <a:schemeClr val="bg1"/>
                </a:solidFill>
              </a:rPr>
              <a:t>よい</a:t>
            </a:r>
            <a:endParaRPr lang="en-US" altLang="ja-JP" sz="2000" dirty="0">
              <a:solidFill>
                <a:schemeClr val="bg1"/>
              </a:solidFill>
            </a:endParaRPr>
          </a:p>
        </p:txBody>
      </p:sp>
      <p:cxnSp>
        <p:nvCxnSpPr>
          <p:cNvPr id="10" name="直線矢印コネクタ 9"/>
          <p:cNvCxnSpPr/>
          <p:nvPr/>
        </p:nvCxnSpPr>
        <p:spPr>
          <a:xfrm flipV="1">
            <a:off x="4982198" y="3298677"/>
            <a:ext cx="145279" cy="478565"/>
          </a:xfrm>
          <a:prstGeom prst="straightConnector1">
            <a:avLst/>
          </a:prstGeom>
          <a:ln w="57150">
            <a:tailEnd type="triangle"/>
          </a:ln>
        </p:spPr>
        <p:style>
          <a:lnRef idx="2">
            <a:schemeClr val="accent6">
              <a:shade val="50000"/>
            </a:schemeClr>
          </a:lnRef>
          <a:fillRef idx="1">
            <a:schemeClr val="accent6"/>
          </a:fillRef>
          <a:effectRef idx="0">
            <a:schemeClr val="accent6"/>
          </a:effectRef>
          <a:fontRef idx="minor">
            <a:schemeClr val="lt1"/>
          </a:fontRef>
        </p:style>
      </p:cxnSp>
      <p:sp>
        <p:nvSpPr>
          <p:cNvPr id="11" name="正方形/長方形 10"/>
          <p:cNvSpPr/>
          <p:nvPr/>
        </p:nvSpPr>
        <p:spPr>
          <a:xfrm>
            <a:off x="3203959" y="3777242"/>
            <a:ext cx="3223578" cy="10600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ja-JP" altLang="en-US" sz="2000" dirty="0"/>
              <a:t>設計の段階</a:t>
            </a:r>
            <a:r>
              <a:rPr lang="ja-JP" altLang="en-US" sz="2000" dirty="0" smtClean="0"/>
              <a:t>で開発</a:t>
            </a:r>
            <a:r>
              <a:rPr lang="ja-JP" altLang="en-US" sz="2000" dirty="0"/>
              <a:t>言語</a:t>
            </a:r>
            <a:r>
              <a:rPr lang="ja-JP" altLang="en-US" sz="2000" dirty="0" smtClean="0"/>
              <a:t>で サポート</a:t>
            </a:r>
            <a:r>
              <a:rPr lang="ja-JP" altLang="en-US" sz="2000" dirty="0"/>
              <a:t>されている型を指定</a:t>
            </a:r>
            <a:endParaRPr lang="en-US" altLang="ja-JP" sz="1600" dirty="0"/>
          </a:p>
        </p:txBody>
      </p:sp>
      <p:cxnSp>
        <p:nvCxnSpPr>
          <p:cNvPr id="14" name="直線矢印コネクタ 13"/>
          <p:cNvCxnSpPr/>
          <p:nvPr/>
        </p:nvCxnSpPr>
        <p:spPr>
          <a:xfrm flipV="1">
            <a:off x="4982198" y="3298677"/>
            <a:ext cx="2999574" cy="478565"/>
          </a:xfrm>
          <a:prstGeom prst="straightConnector1">
            <a:avLst/>
          </a:prstGeom>
          <a:ln w="57150">
            <a:tailEnd type="triangle"/>
          </a:ln>
        </p:spPr>
        <p:style>
          <a:lnRef idx="2">
            <a:schemeClr val="accent6">
              <a:shade val="50000"/>
            </a:schemeClr>
          </a:lnRef>
          <a:fillRef idx="1">
            <a:schemeClr val="accent6"/>
          </a:fillRef>
          <a:effectRef idx="0">
            <a:schemeClr val="accent6"/>
          </a:effectRef>
          <a:fontRef idx="minor">
            <a:schemeClr val="lt1"/>
          </a:fontRef>
        </p:style>
      </p:cxnSp>
      <p:cxnSp>
        <p:nvCxnSpPr>
          <p:cNvPr id="17" name="直線矢印コネクタ 16"/>
          <p:cNvCxnSpPr/>
          <p:nvPr/>
        </p:nvCxnSpPr>
        <p:spPr>
          <a:xfrm flipH="1" flipV="1">
            <a:off x="5127477" y="3375589"/>
            <a:ext cx="2283540" cy="443056"/>
          </a:xfrm>
          <a:prstGeom prst="straightConnector1">
            <a:avLst/>
          </a:prstGeom>
          <a:ln w="57150">
            <a:tailEnd type="triangle"/>
          </a:ln>
        </p:spPr>
        <p:style>
          <a:lnRef idx="1">
            <a:schemeClr val="accent5"/>
          </a:lnRef>
          <a:fillRef idx="2">
            <a:schemeClr val="accent5"/>
          </a:fillRef>
          <a:effectRef idx="1">
            <a:schemeClr val="accent5"/>
          </a:effectRef>
          <a:fontRef idx="minor">
            <a:schemeClr val="dk1"/>
          </a:fontRef>
        </p:style>
      </p:cxnSp>
      <p:sp>
        <p:nvSpPr>
          <p:cNvPr id="18" name="正方形/長方形 17"/>
          <p:cNvSpPr/>
          <p:nvPr/>
        </p:nvSpPr>
        <p:spPr>
          <a:xfrm>
            <a:off x="7360129" y="3818645"/>
            <a:ext cx="3239244" cy="1060028"/>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ja-JP" altLang="en-US" sz="2000" dirty="0">
                <a:solidFill>
                  <a:schemeClr val="bg1"/>
                </a:solidFill>
              </a:rPr>
              <a:t>省略してもよいが</a:t>
            </a:r>
            <a:r>
              <a:rPr lang="ja-JP" altLang="en-US" sz="2000" dirty="0" smtClean="0">
                <a:solidFill>
                  <a:schemeClr val="bg1"/>
                </a:solidFill>
              </a:rPr>
              <a:t>、</a:t>
            </a:r>
            <a:endParaRPr lang="en-US" altLang="ja-JP" sz="2000" dirty="0" smtClean="0">
              <a:solidFill>
                <a:schemeClr val="bg1"/>
              </a:solidFill>
            </a:endParaRPr>
          </a:p>
          <a:p>
            <a:r>
              <a:rPr lang="ja-JP" altLang="en-US" sz="2000" dirty="0" smtClean="0">
                <a:solidFill>
                  <a:schemeClr val="bg1"/>
                </a:solidFill>
              </a:rPr>
              <a:t>省略</a:t>
            </a:r>
            <a:r>
              <a:rPr lang="ja-JP" altLang="en-US" sz="2000" dirty="0">
                <a:solidFill>
                  <a:schemeClr val="bg1"/>
                </a:solidFill>
              </a:rPr>
              <a:t>する時</a:t>
            </a:r>
            <a:r>
              <a:rPr lang="ja-JP" altLang="en-US" sz="2000" dirty="0" smtClean="0">
                <a:solidFill>
                  <a:schemeClr val="bg1"/>
                </a:solidFill>
              </a:rPr>
              <a:t>は同時</a:t>
            </a:r>
            <a:r>
              <a:rPr lang="ja-JP" altLang="en-US" sz="2000" dirty="0">
                <a:solidFill>
                  <a:schemeClr val="bg1"/>
                </a:solidFill>
              </a:rPr>
              <a:t>に</a:t>
            </a:r>
            <a:r>
              <a:rPr lang="ja-JP" altLang="en-US" sz="2000" dirty="0" smtClean="0">
                <a:solidFill>
                  <a:schemeClr val="bg1"/>
                </a:solidFill>
              </a:rPr>
              <a:t>省略</a:t>
            </a:r>
            <a:endParaRPr lang="en-US" altLang="ja-JP" sz="2000" dirty="0">
              <a:solidFill>
                <a:schemeClr val="bg1"/>
              </a:solidFill>
            </a:endParaRPr>
          </a:p>
        </p:txBody>
      </p:sp>
      <p:cxnSp>
        <p:nvCxnSpPr>
          <p:cNvPr id="20" name="直線矢印コネクタ 19"/>
          <p:cNvCxnSpPr/>
          <p:nvPr/>
        </p:nvCxnSpPr>
        <p:spPr>
          <a:xfrm flipV="1">
            <a:off x="7360129" y="3375589"/>
            <a:ext cx="527639" cy="443056"/>
          </a:xfrm>
          <a:prstGeom prst="straightConnector1">
            <a:avLst/>
          </a:prstGeom>
          <a:ln w="57150">
            <a:tailEnd type="triangle"/>
          </a:ln>
        </p:spPr>
        <p:style>
          <a:lnRef idx="1">
            <a:schemeClr val="accent5"/>
          </a:lnRef>
          <a:fillRef idx="2">
            <a:schemeClr val="accent5"/>
          </a:fillRef>
          <a:effectRef idx="1">
            <a:schemeClr val="accent5"/>
          </a:effectRef>
          <a:fontRef idx="minor">
            <a:schemeClr val="dk1"/>
          </a:fontRef>
        </p:style>
      </p:cxnSp>
    </p:spTree>
    <p:extLst>
      <p:ext uri="{BB962C8B-B14F-4D97-AF65-F5344CB8AC3E}">
        <p14:creationId xmlns:p14="http://schemas.microsoft.com/office/powerpoint/2010/main" val="2223464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a:t>クラス</a:t>
            </a:r>
            <a:r>
              <a:rPr lang="ja-JP" altLang="en-US" dirty="0" smtClean="0"/>
              <a:t>の操作の表示</a:t>
            </a:r>
            <a:endParaRPr kumimoji="1" lang="ja-JP" altLang="en-US" dirty="0"/>
          </a:p>
        </p:txBody>
      </p:sp>
      <p:sp>
        <p:nvSpPr>
          <p:cNvPr id="4" name="スライド番号プレースホルダー 3"/>
          <p:cNvSpPr>
            <a:spLocks noGrp="1"/>
          </p:cNvSpPr>
          <p:nvPr>
            <p:ph type="sldNum" sz="quarter" idx="12"/>
          </p:nvPr>
        </p:nvSpPr>
        <p:spPr>
          <a:xfrm>
            <a:off x="9111050" y="6227056"/>
            <a:ext cx="2743200" cy="365125"/>
          </a:xfrm>
        </p:spPr>
        <p:txBody>
          <a:bodyPr/>
          <a:lstStyle/>
          <a:p>
            <a:fld id="{4CAF4397-7A9B-4EE6-867D-AF8A9F10E4ED}" type="slidenum">
              <a:rPr kumimoji="1" lang="ja-JP" altLang="en-US" smtClean="0"/>
              <a:t>7</a:t>
            </a:fld>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259523936"/>
              </p:ext>
            </p:extLst>
          </p:nvPr>
        </p:nvGraphicFramePr>
        <p:xfrm>
          <a:off x="2502753" y="2695093"/>
          <a:ext cx="1721708" cy="1395594"/>
        </p:xfrm>
        <a:graphic>
          <a:graphicData uri="http://schemas.openxmlformats.org/drawingml/2006/table">
            <a:tbl>
              <a:tblPr firstRow="1" bandRow="1">
                <a:tableStyleId>{35758FB7-9AC5-4552-8A53-C91805E547FA}</a:tableStyleId>
              </a:tblPr>
              <a:tblGrid>
                <a:gridCol w="1721708"/>
              </a:tblGrid>
              <a:tr h="389754">
                <a:tc>
                  <a:txBody>
                    <a:bodyPr/>
                    <a:lstStyle/>
                    <a:p>
                      <a:pPr algn="ctr"/>
                      <a:r>
                        <a:rPr lang="ja-JP" altLang="en-US" dirty="0" smtClean="0"/>
                        <a:t>商品</a:t>
                      </a:r>
                      <a:endParaRPr lang="ja-JP" altLang="en-US" dirty="0"/>
                    </a:p>
                  </a:txBody>
                  <a:tcPr/>
                </a:tc>
              </a:tr>
              <a:tr h="271849">
                <a:tc>
                  <a:txBody>
                    <a:bodyPr/>
                    <a:lstStyle/>
                    <a:p>
                      <a:pPr algn="l"/>
                      <a:endParaRPr lang="ja-JP" altLang="en-US" dirty="0"/>
                    </a:p>
                  </a:txBody>
                  <a:tcPr/>
                </a:tc>
              </a:tr>
              <a:tr h="622781">
                <a:tc>
                  <a:txBody>
                    <a:bodyPr/>
                    <a:lstStyle/>
                    <a:p>
                      <a:pPr algn="l"/>
                      <a:r>
                        <a:rPr lang="ja-JP" altLang="en-US" sz="1800" dirty="0" smtClean="0"/>
                        <a:t>商品名取得</a:t>
                      </a:r>
                      <a:r>
                        <a:rPr lang="en-US" altLang="ja-JP" sz="1800" dirty="0" smtClean="0"/>
                        <a:t>()</a:t>
                      </a:r>
                    </a:p>
                    <a:p>
                      <a:pPr algn="l"/>
                      <a:r>
                        <a:rPr lang="ja-JP" altLang="en-US" sz="1800" dirty="0" smtClean="0"/>
                        <a:t>商品名設定</a:t>
                      </a:r>
                      <a:r>
                        <a:rPr lang="en-US" altLang="ja-JP" sz="1800" dirty="0" smtClean="0"/>
                        <a:t>()</a:t>
                      </a:r>
                    </a:p>
                  </a:txBody>
                  <a:tcPr/>
                </a:tc>
              </a:tr>
            </a:tbl>
          </a:graphicData>
        </a:graphic>
      </p:graphicFrame>
      <p:sp>
        <p:nvSpPr>
          <p:cNvPr id="6" name="円/楕円 5"/>
          <p:cNvSpPr/>
          <p:nvPr/>
        </p:nvSpPr>
        <p:spPr>
          <a:xfrm>
            <a:off x="2545425" y="3477246"/>
            <a:ext cx="1400499" cy="3086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955014" y="3347361"/>
            <a:ext cx="1071882" cy="5684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操作</a:t>
            </a:r>
            <a:r>
              <a:rPr lang="ja-JP" altLang="en-US" dirty="0" smtClean="0"/>
              <a:t>名</a:t>
            </a:r>
            <a:endParaRPr kumimoji="1" lang="ja-JP" altLang="en-US" dirty="0"/>
          </a:p>
        </p:txBody>
      </p:sp>
      <p:cxnSp>
        <p:nvCxnSpPr>
          <p:cNvPr id="8" name="直線矢印コネクタ 7"/>
          <p:cNvCxnSpPr>
            <a:endCxn id="6" idx="2"/>
          </p:cNvCxnSpPr>
          <p:nvPr/>
        </p:nvCxnSpPr>
        <p:spPr>
          <a:xfrm flipV="1">
            <a:off x="2026896" y="3631567"/>
            <a:ext cx="518529" cy="828"/>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graphicFrame>
        <p:nvGraphicFramePr>
          <p:cNvPr id="11" name="表 10"/>
          <p:cNvGraphicFramePr>
            <a:graphicFrameLocks noGrp="1"/>
          </p:cNvGraphicFramePr>
          <p:nvPr>
            <p:extLst>
              <p:ext uri="{D42A27DB-BD31-4B8C-83A1-F6EECF244321}">
                <p14:modId xmlns:p14="http://schemas.microsoft.com/office/powerpoint/2010/main" val="109568705"/>
              </p:ext>
            </p:extLst>
          </p:nvPr>
        </p:nvGraphicFramePr>
        <p:xfrm>
          <a:off x="6922353" y="2649564"/>
          <a:ext cx="3762123" cy="1395594"/>
        </p:xfrm>
        <a:graphic>
          <a:graphicData uri="http://schemas.openxmlformats.org/drawingml/2006/table">
            <a:tbl>
              <a:tblPr firstRow="1" bandRow="1">
                <a:tableStyleId>{35758FB7-9AC5-4552-8A53-C91805E547FA}</a:tableStyleId>
              </a:tblPr>
              <a:tblGrid>
                <a:gridCol w="3762123"/>
              </a:tblGrid>
              <a:tr h="389754">
                <a:tc>
                  <a:txBody>
                    <a:bodyPr/>
                    <a:lstStyle/>
                    <a:p>
                      <a:pPr algn="ctr"/>
                      <a:r>
                        <a:rPr lang="ja-JP" altLang="en-US" dirty="0" smtClean="0"/>
                        <a:t>商品</a:t>
                      </a:r>
                      <a:endParaRPr lang="ja-JP" altLang="en-US" dirty="0"/>
                    </a:p>
                  </a:txBody>
                  <a:tcPr/>
                </a:tc>
              </a:tr>
              <a:tr h="271849">
                <a:tc>
                  <a:txBody>
                    <a:bodyPr/>
                    <a:lstStyle/>
                    <a:p>
                      <a:pPr algn="l"/>
                      <a:endParaRPr lang="ja-JP" altLang="en-US" dirty="0"/>
                    </a:p>
                  </a:txBody>
                  <a:tcPr/>
                </a:tc>
              </a:tr>
              <a:tr h="622781">
                <a:tc>
                  <a:txBody>
                    <a:bodyPr/>
                    <a:lstStyle/>
                    <a:p>
                      <a:pPr algn="l"/>
                      <a:r>
                        <a:rPr lang="en-US" altLang="ja-JP" sz="1800" dirty="0" smtClean="0"/>
                        <a:t>-</a:t>
                      </a:r>
                      <a:r>
                        <a:rPr lang="en-US" altLang="ja-JP" sz="1800" baseline="0" dirty="0" smtClean="0"/>
                        <a:t> </a:t>
                      </a:r>
                      <a:r>
                        <a:rPr lang="en-US" altLang="ja-JP" sz="1800" dirty="0" smtClean="0"/>
                        <a:t> </a:t>
                      </a:r>
                      <a:r>
                        <a:rPr lang="ja-JP" altLang="en-US" sz="1800" dirty="0" smtClean="0"/>
                        <a:t>商品名取得</a:t>
                      </a:r>
                      <a:r>
                        <a:rPr lang="en-US" altLang="ja-JP" sz="1800" dirty="0" smtClean="0"/>
                        <a:t>() : String</a:t>
                      </a:r>
                    </a:p>
                    <a:p>
                      <a:pPr algn="l"/>
                      <a:r>
                        <a:rPr lang="en-US" altLang="ja-JP" sz="1800" dirty="0" smtClean="0"/>
                        <a:t>+ </a:t>
                      </a:r>
                      <a:r>
                        <a:rPr lang="ja-JP" altLang="en-US" sz="1800" dirty="0" smtClean="0"/>
                        <a:t>商品名設定</a:t>
                      </a:r>
                      <a:r>
                        <a:rPr lang="en-US" altLang="ja-JP" sz="1800" dirty="0" smtClean="0"/>
                        <a:t>(</a:t>
                      </a:r>
                      <a:r>
                        <a:rPr lang="ja-JP" altLang="en-US" sz="1800" dirty="0" smtClean="0"/>
                        <a:t>商品名 </a:t>
                      </a:r>
                      <a:r>
                        <a:rPr lang="en-US" altLang="ja-JP" sz="1800" dirty="0" smtClean="0"/>
                        <a:t>: String : void) </a:t>
                      </a:r>
                    </a:p>
                  </a:txBody>
                  <a:tcPr/>
                </a:tc>
              </a:tr>
            </a:tbl>
          </a:graphicData>
        </a:graphic>
      </p:graphicFrame>
      <p:cxnSp>
        <p:nvCxnSpPr>
          <p:cNvPr id="12" name="直線矢印コネクタ 11"/>
          <p:cNvCxnSpPr/>
          <p:nvPr/>
        </p:nvCxnSpPr>
        <p:spPr>
          <a:xfrm>
            <a:off x="2214882" y="2697534"/>
            <a:ext cx="562062" cy="167779"/>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3" name="正方形/長方形 12"/>
          <p:cNvSpPr/>
          <p:nvPr/>
        </p:nvSpPr>
        <p:spPr>
          <a:xfrm>
            <a:off x="1143000" y="2129124"/>
            <a:ext cx="1071882" cy="5684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smtClean="0"/>
              <a:t>クラス名</a:t>
            </a:r>
            <a:endParaRPr kumimoji="1" lang="ja-JP" altLang="en-US" dirty="0"/>
          </a:p>
        </p:txBody>
      </p:sp>
      <p:sp>
        <p:nvSpPr>
          <p:cNvPr id="15" name="円/楕円 14"/>
          <p:cNvSpPr/>
          <p:nvPr/>
        </p:nvSpPr>
        <p:spPr>
          <a:xfrm>
            <a:off x="6915599" y="3785887"/>
            <a:ext cx="276033" cy="214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5325188" y="3591634"/>
            <a:ext cx="1071882" cy="5684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可視性</a:t>
            </a:r>
            <a:endParaRPr kumimoji="1" lang="ja-JP" altLang="en-US" dirty="0"/>
          </a:p>
        </p:txBody>
      </p:sp>
      <p:cxnSp>
        <p:nvCxnSpPr>
          <p:cNvPr id="17" name="直線矢印コネクタ 16"/>
          <p:cNvCxnSpPr/>
          <p:nvPr/>
        </p:nvCxnSpPr>
        <p:spPr>
          <a:xfrm flipV="1">
            <a:off x="6397070" y="3875840"/>
            <a:ext cx="518529" cy="828"/>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8" name="円/楕円 17"/>
          <p:cNvSpPr/>
          <p:nvPr/>
        </p:nvSpPr>
        <p:spPr>
          <a:xfrm>
            <a:off x="8567285" y="3477245"/>
            <a:ext cx="724996" cy="2262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5469350" y="2283116"/>
            <a:ext cx="1326866" cy="5684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戻り値</a:t>
            </a:r>
            <a:r>
              <a:rPr lang="ja-JP" altLang="en-US" dirty="0" smtClean="0"/>
              <a:t>の型</a:t>
            </a:r>
            <a:endParaRPr kumimoji="1" lang="ja-JP" altLang="en-US" dirty="0"/>
          </a:p>
        </p:txBody>
      </p:sp>
      <p:cxnSp>
        <p:nvCxnSpPr>
          <p:cNvPr id="20" name="直線矢印コネクタ 19"/>
          <p:cNvCxnSpPr>
            <a:endCxn id="18" idx="1"/>
          </p:cNvCxnSpPr>
          <p:nvPr/>
        </p:nvCxnSpPr>
        <p:spPr>
          <a:xfrm>
            <a:off x="6796216" y="2865313"/>
            <a:ext cx="1877242" cy="645067"/>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26" name="円/楕円 25"/>
          <p:cNvSpPr/>
          <p:nvPr/>
        </p:nvSpPr>
        <p:spPr>
          <a:xfrm>
            <a:off x="8377882" y="3732670"/>
            <a:ext cx="733168" cy="2794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9172444" y="3735464"/>
            <a:ext cx="671772" cy="2794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7672584" y="4399869"/>
            <a:ext cx="1071882" cy="5684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smtClean="0"/>
              <a:t>引数</a:t>
            </a:r>
            <a:r>
              <a:rPr lang="ja-JP" altLang="en-US" dirty="0"/>
              <a:t>名</a:t>
            </a:r>
            <a:endParaRPr kumimoji="1" lang="ja-JP" altLang="en-US" dirty="0"/>
          </a:p>
        </p:txBody>
      </p:sp>
      <p:sp>
        <p:nvSpPr>
          <p:cNvPr id="29" name="正方形/長方形 28"/>
          <p:cNvSpPr/>
          <p:nvPr/>
        </p:nvSpPr>
        <p:spPr>
          <a:xfrm>
            <a:off x="9215117" y="4399869"/>
            <a:ext cx="1222223" cy="5684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smtClean="0"/>
              <a:t>引数の型</a:t>
            </a:r>
            <a:endParaRPr kumimoji="1" lang="ja-JP" altLang="en-US" dirty="0"/>
          </a:p>
        </p:txBody>
      </p:sp>
      <p:cxnSp>
        <p:nvCxnSpPr>
          <p:cNvPr id="30" name="直線矢印コネクタ 29"/>
          <p:cNvCxnSpPr>
            <a:stCxn id="29" idx="0"/>
          </p:cNvCxnSpPr>
          <p:nvPr/>
        </p:nvCxnSpPr>
        <p:spPr>
          <a:xfrm flipH="1" flipV="1">
            <a:off x="9508330" y="4028241"/>
            <a:ext cx="317899" cy="371628"/>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31" name="直線矢印コネクタ 30"/>
          <p:cNvCxnSpPr>
            <a:stCxn id="28" idx="0"/>
          </p:cNvCxnSpPr>
          <p:nvPr/>
        </p:nvCxnSpPr>
        <p:spPr>
          <a:xfrm flipV="1">
            <a:off x="8208525" y="4028241"/>
            <a:ext cx="464933" cy="371628"/>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36" name="テキスト ボックス 35"/>
          <p:cNvSpPr txBox="1"/>
          <p:nvPr/>
        </p:nvSpPr>
        <p:spPr>
          <a:xfrm>
            <a:off x="2393034" y="4314742"/>
            <a:ext cx="2509613" cy="369332"/>
          </a:xfrm>
          <a:prstGeom prst="rect">
            <a:avLst/>
          </a:prstGeom>
          <a:noFill/>
        </p:spPr>
        <p:txBody>
          <a:bodyPr wrap="square" rtlCol="0">
            <a:spAutoFit/>
          </a:bodyPr>
          <a:lstStyle/>
          <a:p>
            <a:r>
              <a:rPr kumimoji="1" lang="ja-JP" altLang="en-US" dirty="0" smtClean="0"/>
              <a:t>操作名のみ表示</a:t>
            </a:r>
            <a:endParaRPr kumimoji="1" lang="ja-JP" altLang="en-US" dirty="0"/>
          </a:p>
        </p:txBody>
      </p:sp>
      <p:sp>
        <p:nvSpPr>
          <p:cNvPr id="37" name="テキスト ボックス 36"/>
          <p:cNvSpPr txBox="1"/>
          <p:nvPr/>
        </p:nvSpPr>
        <p:spPr>
          <a:xfrm>
            <a:off x="5998220" y="5144848"/>
            <a:ext cx="5642919" cy="369332"/>
          </a:xfrm>
          <a:prstGeom prst="rect">
            <a:avLst/>
          </a:prstGeom>
          <a:noFill/>
        </p:spPr>
        <p:txBody>
          <a:bodyPr wrap="square" rtlCol="0">
            <a:spAutoFit/>
          </a:bodyPr>
          <a:lstStyle/>
          <a:p>
            <a:r>
              <a:rPr kumimoji="1" lang="ja-JP" altLang="en-US" dirty="0" smtClean="0"/>
              <a:t>可視性、操作名、引数名、引数の型、戻り値の型の表示</a:t>
            </a:r>
            <a:endParaRPr kumimoji="1" lang="ja-JP" altLang="en-US" dirty="0"/>
          </a:p>
        </p:txBody>
      </p:sp>
    </p:spTree>
    <p:extLst>
      <p:ext uri="{BB962C8B-B14F-4D97-AF65-F5344CB8AC3E}">
        <p14:creationId xmlns:p14="http://schemas.microsoft.com/office/powerpoint/2010/main" val="642128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クラス表記のバリエーション</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クラスは属性および操作の表示領域のどちらか、または両方を表示しなくてもよい</a:t>
            </a:r>
            <a:endParaRPr kumimoji="1" lang="en-US" altLang="ja-JP" dirty="0" smtClean="0"/>
          </a:p>
          <a:p>
            <a:pPr lvl="1">
              <a:buFont typeface="Wingdings" panose="05000000000000000000" pitchFamily="2" charset="2"/>
              <a:buChar char="Ø"/>
            </a:pPr>
            <a:r>
              <a:rPr lang="ja-JP" altLang="en-US" dirty="0" smtClean="0"/>
              <a:t>ただし表示がない場合も、属性・操作がないとはかぎらない</a:t>
            </a:r>
            <a:endParaRPr lang="en-US" altLang="ja-JP" dirty="0"/>
          </a:p>
          <a:p>
            <a:endParaRPr kumimoji="1" lang="en-US" altLang="ja-JP" sz="900" dirty="0" smtClean="0"/>
          </a:p>
          <a:p>
            <a:r>
              <a:rPr lang="ja-JP" altLang="en-US" dirty="0"/>
              <a:t>複数</a:t>
            </a:r>
            <a:r>
              <a:rPr lang="ja-JP" altLang="en-US" dirty="0" smtClean="0"/>
              <a:t>のクラス間の関係を表示するクラス図では</a:t>
            </a:r>
            <a:endParaRPr lang="en-US" altLang="ja-JP" dirty="0" smtClean="0"/>
          </a:p>
          <a:p>
            <a:pPr lvl="1">
              <a:buFont typeface="Wingdings" panose="05000000000000000000" pitchFamily="2" charset="2"/>
              <a:buChar char="Ø"/>
            </a:pPr>
            <a:r>
              <a:rPr lang="ja-JP" altLang="en-US" dirty="0"/>
              <a:t>属性・操作を省略し、情報を絞ってよりわかりやすい表現をする</a:t>
            </a:r>
            <a:endParaRPr lang="en-US" altLang="ja-JP" dirty="0"/>
          </a:p>
          <a:p>
            <a:pPr lvl="1">
              <a:buFont typeface="Wingdings" panose="05000000000000000000" pitchFamily="2" charset="2"/>
              <a:buChar char="Ø"/>
            </a:pPr>
            <a:r>
              <a:rPr lang="ja-JP" altLang="en-US" dirty="0" smtClean="0"/>
              <a:t>強調したい属性・操作のみを表示する場合もある</a:t>
            </a:r>
            <a:endParaRPr lang="en-US" altLang="ja-JP" dirty="0"/>
          </a:p>
          <a:p>
            <a:pPr lvl="1">
              <a:buFont typeface="Wingdings" panose="05000000000000000000" pitchFamily="2" charset="2"/>
              <a:buChar char="Ø"/>
            </a:pPr>
            <a:endParaRPr lang="en-US" altLang="ja-JP" sz="800" dirty="0"/>
          </a:p>
          <a:p>
            <a:r>
              <a:rPr lang="ja-JP" altLang="en-US" dirty="0"/>
              <a:t>クラス</a:t>
            </a:r>
            <a:r>
              <a:rPr lang="ja-JP" altLang="en-US" dirty="0" smtClean="0"/>
              <a:t>の属性・操作の表示に対して、規則を設定することができる</a:t>
            </a:r>
            <a:r>
              <a:rPr lang="en-US" altLang="ja-JP" dirty="0"/>
              <a:t>	</a:t>
            </a:r>
            <a:endParaRPr lang="en-US" altLang="ja-JP" dirty="0" smtClean="0"/>
          </a:p>
          <a:p>
            <a:pPr lvl="1">
              <a:buFont typeface="Wingdings" panose="05000000000000000000" pitchFamily="2" charset="2"/>
              <a:buChar char="Ø"/>
            </a:pPr>
            <a:r>
              <a:rPr lang="ja-JP" altLang="en-US" dirty="0"/>
              <a:t>規則</a:t>
            </a:r>
            <a:r>
              <a:rPr lang="ja-JP" altLang="en-US" dirty="0" smtClean="0"/>
              <a:t>に適合するものだけを表示</a:t>
            </a:r>
            <a:endParaRPr lang="en-US" altLang="ja-JP" dirty="0" smtClean="0"/>
          </a:p>
          <a:p>
            <a:pPr lvl="1">
              <a:buFont typeface="Wingdings" panose="05000000000000000000" pitchFamily="2" charset="2"/>
              <a:buChar char="Ø"/>
            </a:pPr>
            <a:endParaRPr lang="ja-JP" altLang="en-US" dirty="0" smtClean="0"/>
          </a:p>
        </p:txBody>
      </p:sp>
      <p:sp>
        <p:nvSpPr>
          <p:cNvPr id="4" name="スライド番号プレースホルダー 3"/>
          <p:cNvSpPr>
            <a:spLocks noGrp="1"/>
          </p:cNvSpPr>
          <p:nvPr>
            <p:ph type="sldNum" sz="quarter" idx="12"/>
          </p:nvPr>
        </p:nvSpPr>
        <p:spPr/>
        <p:txBody>
          <a:bodyPr/>
          <a:lstStyle/>
          <a:p>
            <a:fld id="{4CAF4397-7A9B-4EE6-867D-AF8A9F10E4ED}" type="slidenum">
              <a:rPr kumimoji="1" lang="ja-JP" altLang="en-US" smtClean="0"/>
              <a:t>8</a:t>
            </a:fld>
            <a:endParaRPr kumimoji="1" lang="ja-JP" altLang="en-US"/>
          </a:p>
        </p:txBody>
      </p:sp>
    </p:spTree>
    <p:extLst>
      <p:ext uri="{BB962C8B-B14F-4D97-AF65-F5344CB8AC3E}">
        <p14:creationId xmlns:p14="http://schemas.microsoft.com/office/powerpoint/2010/main" val="287120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クラス表記のバリエーション</a:t>
            </a:r>
            <a:endParaRPr kumimoji="1" lang="ja-JP" altLang="en-US" dirty="0"/>
          </a:p>
        </p:txBody>
      </p:sp>
      <p:sp>
        <p:nvSpPr>
          <p:cNvPr id="4" name="スライド番号プレースホルダー 3"/>
          <p:cNvSpPr>
            <a:spLocks noGrp="1"/>
          </p:cNvSpPr>
          <p:nvPr>
            <p:ph type="sldNum" sz="quarter" idx="12"/>
          </p:nvPr>
        </p:nvSpPr>
        <p:spPr/>
        <p:txBody>
          <a:bodyPr/>
          <a:lstStyle/>
          <a:p>
            <a:fld id="{4CAF4397-7A9B-4EE6-867D-AF8A9F10E4ED}" type="slidenum">
              <a:rPr kumimoji="1" lang="ja-JP" altLang="en-US" smtClean="0"/>
              <a:t>9</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3104101488"/>
              </p:ext>
            </p:extLst>
          </p:nvPr>
        </p:nvGraphicFramePr>
        <p:xfrm>
          <a:off x="2296807" y="2851611"/>
          <a:ext cx="1721708" cy="1669914"/>
        </p:xfrm>
        <a:graphic>
          <a:graphicData uri="http://schemas.openxmlformats.org/drawingml/2006/table">
            <a:tbl>
              <a:tblPr firstRow="1" bandRow="1">
                <a:tableStyleId>{35758FB7-9AC5-4552-8A53-C91805E547FA}</a:tableStyleId>
              </a:tblPr>
              <a:tblGrid>
                <a:gridCol w="1721708"/>
              </a:tblGrid>
              <a:tr h="389754">
                <a:tc>
                  <a:txBody>
                    <a:bodyPr/>
                    <a:lstStyle/>
                    <a:p>
                      <a:pPr algn="ctr"/>
                      <a:r>
                        <a:rPr lang="ja-JP" altLang="en-US" dirty="0" smtClean="0"/>
                        <a:t>商品</a:t>
                      </a:r>
                      <a:endParaRPr lang="ja-JP" altLang="en-US" dirty="0"/>
                    </a:p>
                  </a:txBody>
                  <a:tcPr/>
                </a:tc>
              </a:tr>
              <a:tr h="271849">
                <a:tc>
                  <a:txBody>
                    <a:bodyPr/>
                    <a:lstStyle/>
                    <a:p>
                      <a:pPr algn="l"/>
                      <a:r>
                        <a:rPr lang="en-US" altLang="ja-JP" dirty="0" smtClean="0"/>
                        <a:t>-</a:t>
                      </a:r>
                      <a:r>
                        <a:rPr lang="ja-JP" altLang="en-US" dirty="0" smtClean="0"/>
                        <a:t>商品名</a:t>
                      </a:r>
                      <a:endParaRPr lang="en-US" altLang="ja-JP" dirty="0" smtClean="0"/>
                    </a:p>
                    <a:p>
                      <a:pPr algn="l"/>
                      <a:r>
                        <a:rPr lang="en-US" altLang="ja-JP" dirty="0" smtClean="0"/>
                        <a:t>-</a:t>
                      </a:r>
                      <a:r>
                        <a:rPr lang="ja-JP" altLang="en-US" dirty="0" smtClean="0"/>
                        <a:t>価格</a:t>
                      </a:r>
                      <a:endParaRPr lang="ja-JP" altLang="en-US" dirty="0"/>
                    </a:p>
                  </a:txBody>
                  <a:tcPr/>
                </a:tc>
              </a:tr>
              <a:tr h="622781">
                <a:tc>
                  <a:txBody>
                    <a:bodyPr/>
                    <a:lstStyle/>
                    <a:p>
                      <a:pPr algn="l"/>
                      <a:r>
                        <a:rPr lang="en-US" altLang="ja-JP" sz="1800" dirty="0" smtClean="0"/>
                        <a:t>+</a:t>
                      </a:r>
                      <a:r>
                        <a:rPr lang="ja-JP" altLang="en-US" sz="1800" dirty="0" smtClean="0"/>
                        <a:t>商品名取得</a:t>
                      </a:r>
                      <a:r>
                        <a:rPr lang="en-US" altLang="ja-JP" sz="1800" dirty="0" smtClean="0"/>
                        <a:t>()</a:t>
                      </a:r>
                    </a:p>
                    <a:p>
                      <a:pPr algn="l"/>
                      <a:r>
                        <a:rPr lang="en-US" altLang="ja-JP" sz="1800" dirty="0" smtClean="0"/>
                        <a:t>+</a:t>
                      </a:r>
                      <a:r>
                        <a:rPr lang="ja-JP" altLang="en-US" sz="1800" dirty="0" smtClean="0"/>
                        <a:t>商品名設定</a:t>
                      </a:r>
                      <a:r>
                        <a:rPr lang="en-US" altLang="ja-JP" sz="1800" dirty="0" smtClean="0"/>
                        <a:t>()</a:t>
                      </a:r>
                    </a:p>
                  </a:txBody>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18990497"/>
              </p:ext>
            </p:extLst>
          </p:nvPr>
        </p:nvGraphicFramePr>
        <p:xfrm>
          <a:off x="4549857" y="3490044"/>
          <a:ext cx="1721708" cy="1029834"/>
        </p:xfrm>
        <a:graphic>
          <a:graphicData uri="http://schemas.openxmlformats.org/drawingml/2006/table">
            <a:tbl>
              <a:tblPr firstRow="1" bandRow="1">
                <a:tableStyleId>{35758FB7-9AC5-4552-8A53-C91805E547FA}</a:tableStyleId>
              </a:tblPr>
              <a:tblGrid>
                <a:gridCol w="1721708"/>
              </a:tblGrid>
              <a:tr h="389754">
                <a:tc>
                  <a:txBody>
                    <a:bodyPr/>
                    <a:lstStyle/>
                    <a:p>
                      <a:pPr algn="ctr"/>
                      <a:r>
                        <a:rPr lang="ja-JP" altLang="en-US" dirty="0" smtClean="0"/>
                        <a:t>商品</a:t>
                      </a:r>
                      <a:endParaRPr lang="ja-JP" altLang="en-US" dirty="0"/>
                    </a:p>
                  </a:txBody>
                  <a:tcPr/>
                </a:tc>
              </a:tr>
              <a:tr h="622781">
                <a:tc>
                  <a:txBody>
                    <a:bodyPr/>
                    <a:lstStyle/>
                    <a:p>
                      <a:pPr algn="l"/>
                      <a:r>
                        <a:rPr lang="en-US" altLang="ja-JP" sz="1800" dirty="0" smtClean="0"/>
                        <a:t>+</a:t>
                      </a:r>
                      <a:r>
                        <a:rPr lang="ja-JP" altLang="en-US" sz="1800" dirty="0" smtClean="0"/>
                        <a:t>商品名取得</a:t>
                      </a:r>
                      <a:r>
                        <a:rPr lang="en-US" altLang="ja-JP" sz="1800" dirty="0" smtClean="0"/>
                        <a:t>()</a:t>
                      </a:r>
                    </a:p>
                    <a:p>
                      <a:pPr algn="l"/>
                      <a:r>
                        <a:rPr lang="en-US" altLang="ja-JP" sz="1800" dirty="0" smtClean="0"/>
                        <a:t>+</a:t>
                      </a:r>
                      <a:r>
                        <a:rPr lang="ja-JP" altLang="en-US" sz="1800" dirty="0" smtClean="0"/>
                        <a:t>商品名設定</a:t>
                      </a:r>
                      <a:r>
                        <a:rPr lang="en-US" altLang="ja-JP" sz="1800" dirty="0" smtClean="0"/>
                        <a:t>()</a:t>
                      </a:r>
                    </a:p>
                  </a:txBody>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373367822"/>
              </p:ext>
            </p:extLst>
          </p:nvPr>
        </p:nvGraphicFramePr>
        <p:xfrm>
          <a:off x="6757597" y="3481804"/>
          <a:ext cx="1721708" cy="1029834"/>
        </p:xfrm>
        <a:graphic>
          <a:graphicData uri="http://schemas.openxmlformats.org/drawingml/2006/table">
            <a:tbl>
              <a:tblPr firstRow="1" bandRow="1">
                <a:tableStyleId>{35758FB7-9AC5-4552-8A53-C91805E547FA}</a:tableStyleId>
              </a:tblPr>
              <a:tblGrid>
                <a:gridCol w="1721708"/>
              </a:tblGrid>
              <a:tr h="389754">
                <a:tc>
                  <a:txBody>
                    <a:bodyPr/>
                    <a:lstStyle/>
                    <a:p>
                      <a:pPr algn="ctr"/>
                      <a:r>
                        <a:rPr lang="ja-JP" altLang="en-US" dirty="0" smtClean="0"/>
                        <a:t>商品</a:t>
                      </a:r>
                      <a:endParaRPr lang="ja-JP" altLang="en-US" dirty="0"/>
                    </a:p>
                  </a:txBody>
                  <a:tcPr/>
                </a:tc>
              </a:tr>
              <a:tr h="271849">
                <a:tc>
                  <a:txBody>
                    <a:bodyPr/>
                    <a:lstStyle/>
                    <a:p>
                      <a:pPr algn="l"/>
                      <a:r>
                        <a:rPr lang="en-US" altLang="ja-JP" dirty="0" smtClean="0"/>
                        <a:t>-</a:t>
                      </a:r>
                      <a:r>
                        <a:rPr lang="ja-JP" altLang="en-US" dirty="0" smtClean="0"/>
                        <a:t>商品名</a:t>
                      </a:r>
                      <a:endParaRPr lang="en-US" altLang="ja-JP" dirty="0" smtClean="0"/>
                    </a:p>
                    <a:p>
                      <a:pPr algn="l"/>
                      <a:r>
                        <a:rPr lang="en-US" altLang="ja-JP" dirty="0" smtClean="0"/>
                        <a:t>-</a:t>
                      </a:r>
                      <a:r>
                        <a:rPr lang="ja-JP" altLang="en-US" dirty="0" smtClean="0"/>
                        <a:t>価格</a:t>
                      </a:r>
                      <a:endParaRPr lang="ja-JP" altLang="en-US" dirty="0"/>
                    </a:p>
                  </a:txBody>
                  <a:tcP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3715169309"/>
              </p:ext>
            </p:extLst>
          </p:nvPr>
        </p:nvGraphicFramePr>
        <p:xfrm>
          <a:off x="9051834" y="4120236"/>
          <a:ext cx="1721708" cy="389754"/>
        </p:xfrm>
        <a:graphic>
          <a:graphicData uri="http://schemas.openxmlformats.org/drawingml/2006/table">
            <a:tbl>
              <a:tblPr firstRow="1" bandRow="1">
                <a:tableStyleId>{35758FB7-9AC5-4552-8A53-C91805E547FA}</a:tableStyleId>
              </a:tblPr>
              <a:tblGrid>
                <a:gridCol w="1721708"/>
              </a:tblGrid>
              <a:tr h="389754">
                <a:tc>
                  <a:txBody>
                    <a:bodyPr/>
                    <a:lstStyle/>
                    <a:p>
                      <a:pPr algn="ctr"/>
                      <a:r>
                        <a:rPr lang="ja-JP" altLang="en-US" dirty="0" smtClean="0"/>
                        <a:t>商品</a:t>
                      </a:r>
                      <a:endParaRPr lang="ja-JP" altLang="en-US" dirty="0"/>
                    </a:p>
                  </a:txBody>
                  <a:tcPr/>
                </a:tc>
              </a:tr>
            </a:tbl>
          </a:graphicData>
        </a:graphic>
      </p:graphicFrame>
      <p:cxnSp>
        <p:nvCxnSpPr>
          <p:cNvPr id="9" name="直線矢印コネクタ 8"/>
          <p:cNvCxnSpPr>
            <a:stCxn id="10" idx="2"/>
            <a:endCxn id="5" idx="0"/>
          </p:cNvCxnSpPr>
          <p:nvPr/>
        </p:nvCxnSpPr>
        <p:spPr>
          <a:xfrm>
            <a:off x="3063446" y="2599395"/>
            <a:ext cx="94215" cy="252216"/>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0" name="正方形/長方形 9"/>
          <p:cNvSpPr/>
          <p:nvPr/>
        </p:nvSpPr>
        <p:spPr>
          <a:xfrm>
            <a:off x="1719649" y="1913109"/>
            <a:ext cx="2687594" cy="6862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smtClean="0"/>
              <a:t>属性・操作領域</a:t>
            </a:r>
            <a:endParaRPr lang="en-US" altLang="ja-JP" dirty="0" smtClean="0"/>
          </a:p>
          <a:p>
            <a:pPr algn="ctr"/>
            <a:r>
              <a:rPr lang="ja-JP" altLang="en-US" dirty="0" smtClean="0"/>
              <a:t>の表示</a:t>
            </a:r>
            <a:endParaRPr kumimoji="1" lang="ja-JP" altLang="en-US" dirty="0"/>
          </a:p>
        </p:txBody>
      </p:sp>
      <p:cxnSp>
        <p:nvCxnSpPr>
          <p:cNvPr id="15" name="直線矢印コネクタ 14"/>
          <p:cNvCxnSpPr/>
          <p:nvPr/>
        </p:nvCxnSpPr>
        <p:spPr>
          <a:xfrm flipV="1">
            <a:off x="4937554" y="4506097"/>
            <a:ext cx="219332" cy="551935"/>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6" name="正方形/長方形 15"/>
          <p:cNvSpPr/>
          <p:nvPr/>
        </p:nvSpPr>
        <p:spPr>
          <a:xfrm>
            <a:off x="3593757" y="5058032"/>
            <a:ext cx="2271584" cy="6862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smtClean="0"/>
              <a:t>属性領域の非表示</a:t>
            </a:r>
            <a:endParaRPr kumimoji="1" lang="ja-JP" altLang="en-US" dirty="0"/>
          </a:p>
        </p:txBody>
      </p:sp>
      <p:cxnSp>
        <p:nvCxnSpPr>
          <p:cNvPr id="19" name="直線矢印コネクタ 18"/>
          <p:cNvCxnSpPr>
            <a:stCxn id="20" idx="2"/>
            <a:endCxn id="7" idx="0"/>
          </p:cNvCxnSpPr>
          <p:nvPr/>
        </p:nvCxnSpPr>
        <p:spPr>
          <a:xfrm>
            <a:off x="7163830" y="2599395"/>
            <a:ext cx="454621" cy="882409"/>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20" name="正方形/長方形 19"/>
          <p:cNvSpPr/>
          <p:nvPr/>
        </p:nvSpPr>
        <p:spPr>
          <a:xfrm>
            <a:off x="6028038" y="1913109"/>
            <a:ext cx="2271584" cy="6862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操作</a:t>
            </a:r>
            <a:r>
              <a:rPr lang="ja-JP" altLang="en-US" dirty="0" smtClean="0"/>
              <a:t>領域の非表示</a:t>
            </a:r>
            <a:endParaRPr kumimoji="1" lang="ja-JP" altLang="en-US" dirty="0"/>
          </a:p>
        </p:txBody>
      </p:sp>
      <p:cxnSp>
        <p:nvCxnSpPr>
          <p:cNvPr id="23" name="直線矢印コネクタ 22"/>
          <p:cNvCxnSpPr/>
          <p:nvPr/>
        </p:nvCxnSpPr>
        <p:spPr>
          <a:xfrm flipV="1">
            <a:off x="9357154" y="4506097"/>
            <a:ext cx="219332" cy="551935"/>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24" name="正方形/長方形 23"/>
          <p:cNvSpPr/>
          <p:nvPr/>
        </p:nvSpPr>
        <p:spPr>
          <a:xfrm>
            <a:off x="8013357" y="5058032"/>
            <a:ext cx="2271584" cy="6862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smtClean="0"/>
              <a:t>属性・操作領域</a:t>
            </a:r>
            <a:endParaRPr lang="en-US" altLang="ja-JP" dirty="0" smtClean="0"/>
          </a:p>
          <a:p>
            <a:pPr algn="ctr"/>
            <a:r>
              <a:rPr lang="ja-JP" altLang="en-US" dirty="0" smtClean="0"/>
              <a:t>の非表示</a:t>
            </a:r>
            <a:endParaRPr kumimoji="1" lang="ja-JP" altLang="en-US" dirty="0"/>
          </a:p>
        </p:txBody>
      </p:sp>
    </p:spTree>
    <p:extLst>
      <p:ext uri="{BB962C8B-B14F-4D97-AF65-F5344CB8AC3E}">
        <p14:creationId xmlns:p14="http://schemas.microsoft.com/office/powerpoint/2010/main" val="3594616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TotalTime>
  <Words>3766</Words>
  <Application>Microsoft Office PowerPoint</Application>
  <PresentationFormat>ワイド画面</PresentationFormat>
  <Paragraphs>482</Paragraphs>
  <Slides>24</Slides>
  <Notes>24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24</vt:i4>
      </vt:variant>
    </vt:vector>
  </HeadingPairs>
  <TitlesOfParts>
    <vt:vector size="31" baseType="lpstr">
      <vt:lpstr>ＭＳ Ｐゴシック</vt:lpstr>
      <vt:lpstr>メイリオ</vt:lpstr>
      <vt:lpstr>Arial</vt:lpstr>
      <vt:lpstr>Calibri</vt:lpstr>
      <vt:lpstr>Calibri Light</vt:lpstr>
      <vt:lpstr>Wingdings</vt:lpstr>
      <vt:lpstr>Office テーマ</vt:lpstr>
      <vt:lpstr>クラス図(1)</vt:lpstr>
      <vt:lpstr>クラスその１</vt:lpstr>
      <vt:lpstr>クラスの表記</vt:lpstr>
      <vt:lpstr>属性</vt:lpstr>
      <vt:lpstr>クラス属性の表記</vt:lpstr>
      <vt:lpstr>操作</vt:lpstr>
      <vt:lpstr>クラスの操作の表示</vt:lpstr>
      <vt:lpstr>クラス表記のバリエーション</vt:lpstr>
      <vt:lpstr>クラス表記のバリエーション</vt:lpstr>
      <vt:lpstr>省略表記</vt:lpstr>
      <vt:lpstr>可視性</vt:lpstr>
      <vt:lpstr>UMLにおける可視性の規定</vt:lpstr>
      <vt:lpstr>可視性の表示</vt:lpstr>
      <vt:lpstr>クラス図の関係その１</vt:lpstr>
      <vt:lpstr>関連</vt:lpstr>
      <vt:lpstr>関連名</vt:lpstr>
      <vt:lpstr>役割(ロール)名　(注)関連端名(UML2.x)</vt:lpstr>
      <vt:lpstr>多重度</vt:lpstr>
      <vt:lpstr>例</vt:lpstr>
      <vt:lpstr>関連の方向</vt:lpstr>
      <vt:lpstr>関連の方向の指定</vt:lpstr>
      <vt:lpstr>PowerPoint プレゼンテーション</vt:lpstr>
      <vt:lpstr>複数の関連</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s09a1013</dc:creator>
  <cp:lastModifiedBy>s09a1013</cp:lastModifiedBy>
  <cp:revision>98</cp:revision>
  <cp:lastPrinted>2013-05-10T07:52:21Z</cp:lastPrinted>
  <dcterms:created xsi:type="dcterms:W3CDTF">2013-05-08T02:12:39Z</dcterms:created>
  <dcterms:modified xsi:type="dcterms:W3CDTF">2013-05-13T05:28:17Z</dcterms:modified>
</cp:coreProperties>
</file>