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5" r:id="rId9"/>
    <p:sldId id="264" r:id="rId10"/>
    <p:sldId id="266" r:id="rId11"/>
    <p:sldId id="259" r:id="rId12"/>
    <p:sldId id="267" r:id="rId13"/>
    <p:sldId id="268" r:id="rId14"/>
    <p:sldId id="269" r:id="rId15"/>
    <p:sldId id="271" r:id="rId16"/>
    <p:sldId id="273" r:id="rId17"/>
    <p:sldId id="272" r:id="rId18"/>
    <p:sldId id="270" r:id="rId1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96" y="-4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9BCC862-C2DF-4563-9007-C785352EBCB9}" type="datetimeFigureOut">
              <a:rPr kumimoji="1" lang="ja-JP" altLang="en-US" smtClean="0"/>
              <a:t>2013/5/20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F12F9E-A8BE-4A5A-8A8C-4E3E716C7A6C}" type="slidenum">
              <a:rPr kumimoji="1" lang="ja-JP" altLang="en-US" smtClean="0"/>
              <a:t>‹#›</a:t>
            </a:fld>
            <a:endParaRPr kumimoji="1" lang="ja-JP" altLang="en-US"/>
          </a:p>
        </p:txBody>
      </p:sp>
    </p:spTree>
    <p:extLst>
      <p:ext uri="{BB962C8B-B14F-4D97-AF65-F5344CB8AC3E}">
        <p14:creationId xmlns:p14="http://schemas.microsoft.com/office/powerpoint/2010/main" val="814459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9BCC862-C2DF-4563-9007-C785352EBCB9}" type="datetimeFigureOut">
              <a:rPr kumimoji="1" lang="ja-JP" altLang="en-US" smtClean="0"/>
              <a:t>2013/5/20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F12F9E-A8BE-4A5A-8A8C-4E3E716C7A6C}" type="slidenum">
              <a:rPr kumimoji="1" lang="ja-JP" altLang="en-US" smtClean="0"/>
              <a:t>‹#›</a:t>
            </a:fld>
            <a:endParaRPr kumimoji="1" lang="ja-JP" altLang="en-US"/>
          </a:p>
        </p:txBody>
      </p:sp>
    </p:spTree>
    <p:extLst>
      <p:ext uri="{BB962C8B-B14F-4D97-AF65-F5344CB8AC3E}">
        <p14:creationId xmlns:p14="http://schemas.microsoft.com/office/powerpoint/2010/main" val="2120462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9BCC862-C2DF-4563-9007-C785352EBCB9}" type="datetimeFigureOut">
              <a:rPr kumimoji="1" lang="ja-JP" altLang="en-US" smtClean="0"/>
              <a:t>2013/5/20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F12F9E-A8BE-4A5A-8A8C-4E3E716C7A6C}" type="slidenum">
              <a:rPr kumimoji="1" lang="ja-JP" altLang="en-US" smtClean="0"/>
              <a:t>‹#›</a:t>
            </a:fld>
            <a:endParaRPr kumimoji="1" lang="ja-JP" altLang="en-US"/>
          </a:p>
        </p:txBody>
      </p:sp>
    </p:spTree>
    <p:extLst>
      <p:ext uri="{BB962C8B-B14F-4D97-AF65-F5344CB8AC3E}">
        <p14:creationId xmlns:p14="http://schemas.microsoft.com/office/powerpoint/2010/main" val="213249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9BCC862-C2DF-4563-9007-C785352EBCB9}" type="datetimeFigureOut">
              <a:rPr kumimoji="1" lang="ja-JP" altLang="en-US" smtClean="0"/>
              <a:t>2013/5/20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F12F9E-A8BE-4A5A-8A8C-4E3E716C7A6C}" type="slidenum">
              <a:rPr kumimoji="1" lang="ja-JP" altLang="en-US" smtClean="0"/>
              <a:t>‹#›</a:t>
            </a:fld>
            <a:endParaRPr kumimoji="1" lang="ja-JP" altLang="en-US"/>
          </a:p>
        </p:txBody>
      </p:sp>
    </p:spTree>
    <p:extLst>
      <p:ext uri="{BB962C8B-B14F-4D97-AF65-F5344CB8AC3E}">
        <p14:creationId xmlns:p14="http://schemas.microsoft.com/office/powerpoint/2010/main" val="337436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9BCC862-C2DF-4563-9007-C785352EBCB9}" type="datetimeFigureOut">
              <a:rPr kumimoji="1" lang="ja-JP" altLang="en-US" smtClean="0"/>
              <a:t>2013/5/20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F12F9E-A8BE-4A5A-8A8C-4E3E716C7A6C}" type="slidenum">
              <a:rPr kumimoji="1" lang="ja-JP" altLang="en-US" smtClean="0"/>
              <a:t>‹#›</a:t>
            </a:fld>
            <a:endParaRPr kumimoji="1" lang="ja-JP" altLang="en-US"/>
          </a:p>
        </p:txBody>
      </p:sp>
    </p:spTree>
    <p:extLst>
      <p:ext uri="{BB962C8B-B14F-4D97-AF65-F5344CB8AC3E}">
        <p14:creationId xmlns:p14="http://schemas.microsoft.com/office/powerpoint/2010/main" val="2820571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9BCC862-C2DF-4563-9007-C785352EBCB9}" type="datetimeFigureOut">
              <a:rPr kumimoji="1" lang="ja-JP" altLang="en-US" smtClean="0"/>
              <a:t>2013/5/20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3F12F9E-A8BE-4A5A-8A8C-4E3E716C7A6C}" type="slidenum">
              <a:rPr kumimoji="1" lang="ja-JP" altLang="en-US" smtClean="0"/>
              <a:t>‹#›</a:t>
            </a:fld>
            <a:endParaRPr kumimoji="1" lang="ja-JP" altLang="en-US"/>
          </a:p>
        </p:txBody>
      </p:sp>
    </p:spTree>
    <p:extLst>
      <p:ext uri="{BB962C8B-B14F-4D97-AF65-F5344CB8AC3E}">
        <p14:creationId xmlns:p14="http://schemas.microsoft.com/office/powerpoint/2010/main" val="397752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9BCC862-C2DF-4563-9007-C785352EBCB9}" type="datetimeFigureOut">
              <a:rPr kumimoji="1" lang="ja-JP" altLang="en-US" smtClean="0"/>
              <a:t>2013/5/20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3F12F9E-A8BE-4A5A-8A8C-4E3E716C7A6C}" type="slidenum">
              <a:rPr kumimoji="1" lang="ja-JP" altLang="en-US" smtClean="0"/>
              <a:t>‹#›</a:t>
            </a:fld>
            <a:endParaRPr kumimoji="1" lang="ja-JP" altLang="en-US"/>
          </a:p>
        </p:txBody>
      </p:sp>
    </p:spTree>
    <p:extLst>
      <p:ext uri="{BB962C8B-B14F-4D97-AF65-F5344CB8AC3E}">
        <p14:creationId xmlns:p14="http://schemas.microsoft.com/office/powerpoint/2010/main" val="1346763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9BCC862-C2DF-4563-9007-C785352EBCB9}" type="datetimeFigureOut">
              <a:rPr kumimoji="1" lang="ja-JP" altLang="en-US" smtClean="0"/>
              <a:t>2013/5/20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3F12F9E-A8BE-4A5A-8A8C-4E3E716C7A6C}" type="slidenum">
              <a:rPr kumimoji="1" lang="ja-JP" altLang="en-US" smtClean="0"/>
              <a:t>‹#›</a:t>
            </a:fld>
            <a:endParaRPr kumimoji="1" lang="ja-JP" altLang="en-US"/>
          </a:p>
        </p:txBody>
      </p:sp>
    </p:spTree>
    <p:extLst>
      <p:ext uri="{BB962C8B-B14F-4D97-AF65-F5344CB8AC3E}">
        <p14:creationId xmlns:p14="http://schemas.microsoft.com/office/powerpoint/2010/main" val="2612038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9BCC862-C2DF-4563-9007-C785352EBCB9}" type="datetimeFigureOut">
              <a:rPr kumimoji="1" lang="ja-JP" altLang="en-US" smtClean="0"/>
              <a:t>2013/5/20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3F12F9E-A8BE-4A5A-8A8C-4E3E716C7A6C}" type="slidenum">
              <a:rPr kumimoji="1" lang="ja-JP" altLang="en-US" smtClean="0"/>
              <a:t>‹#›</a:t>
            </a:fld>
            <a:endParaRPr kumimoji="1" lang="ja-JP" altLang="en-US"/>
          </a:p>
        </p:txBody>
      </p:sp>
    </p:spTree>
    <p:extLst>
      <p:ext uri="{BB962C8B-B14F-4D97-AF65-F5344CB8AC3E}">
        <p14:creationId xmlns:p14="http://schemas.microsoft.com/office/powerpoint/2010/main" val="3869677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9BCC862-C2DF-4563-9007-C785352EBCB9}" type="datetimeFigureOut">
              <a:rPr kumimoji="1" lang="ja-JP" altLang="en-US" smtClean="0"/>
              <a:t>2013/5/20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3F12F9E-A8BE-4A5A-8A8C-4E3E716C7A6C}" type="slidenum">
              <a:rPr kumimoji="1" lang="ja-JP" altLang="en-US" smtClean="0"/>
              <a:t>‹#›</a:t>
            </a:fld>
            <a:endParaRPr kumimoji="1" lang="ja-JP" altLang="en-US"/>
          </a:p>
        </p:txBody>
      </p:sp>
    </p:spTree>
    <p:extLst>
      <p:ext uri="{BB962C8B-B14F-4D97-AF65-F5344CB8AC3E}">
        <p14:creationId xmlns:p14="http://schemas.microsoft.com/office/powerpoint/2010/main" val="3271845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9BCC862-C2DF-4563-9007-C785352EBCB9}" type="datetimeFigureOut">
              <a:rPr kumimoji="1" lang="ja-JP" altLang="en-US" smtClean="0"/>
              <a:t>2013/5/20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3F12F9E-A8BE-4A5A-8A8C-4E3E716C7A6C}" type="slidenum">
              <a:rPr kumimoji="1" lang="ja-JP" altLang="en-US" smtClean="0"/>
              <a:t>‹#›</a:t>
            </a:fld>
            <a:endParaRPr kumimoji="1" lang="ja-JP" altLang="en-US"/>
          </a:p>
        </p:txBody>
      </p:sp>
    </p:spTree>
    <p:extLst>
      <p:ext uri="{BB962C8B-B14F-4D97-AF65-F5344CB8AC3E}">
        <p14:creationId xmlns:p14="http://schemas.microsoft.com/office/powerpoint/2010/main" val="115922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CC862-C2DF-4563-9007-C785352EBCB9}" type="datetimeFigureOut">
              <a:rPr kumimoji="1" lang="ja-JP" altLang="en-US" smtClean="0"/>
              <a:t>2013/5/20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F12F9E-A8BE-4A5A-8A8C-4E3E716C7A6C}" type="slidenum">
              <a:rPr kumimoji="1" lang="ja-JP" altLang="en-US" smtClean="0"/>
              <a:t>‹#›</a:t>
            </a:fld>
            <a:endParaRPr kumimoji="1" lang="ja-JP" altLang="en-US"/>
          </a:p>
        </p:txBody>
      </p:sp>
    </p:spTree>
    <p:extLst>
      <p:ext uri="{BB962C8B-B14F-4D97-AF65-F5344CB8AC3E}">
        <p14:creationId xmlns:p14="http://schemas.microsoft.com/office/powerpoint/2010/main" val="2486054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sz="6000" dirty="0" smtClean="0">
                <a:latin typeface="ＭＳ ゴシック" pitchFamily="49" charset="-128"/>
                <a:ea typeface="ＭＳ ゴシック" pitchFamily="49" charset="-128"/>
              </a:rPr>
              <a:t>クラス図その２</a:t>
            </a:r>
            <a:endParaRPr kumimoji="1" lang="ja-JP" altLang="en-US" sz="6000" dirty="0">
              <a:latin typeface="ＭＳ ゴシック" pitchFamily="49" charset="-128"/>
              <a:ea typeface="ＭＳ ゴシック" pitchFamily="49" charset="-128"/>
            </a:endParaRPr>
          </a:p>
        </p:txBody>
      </p:sp>
      <p:sp>
        <p:nvSpPr>
          <p:cNvPr id="3" name="サブタイトル 2"/>
          <p:cNvSpPr>
            <a:spLocks noGrp="1"/>
          </p:cNvSpPr>
          <p:nvPr>
            <p:ph type="subTitle" idx="1"/>
          </p:nvPr>
        </p:nvSpPr>
        <p:spPr/>
        <p:txBody>
          <a:bodyPr>
            <a:normAutofit/>
          </a:bodyPr>
          <a:lstStyle/>
          <a:p>
            <a:r>
              <a:rPr kumimoji="1" lang="ja-JP" altLang="en-US" sz="4000" dirty="0" smtClean="0">
                <a:solidFill>
                  <a:schemeClr val="tx1"/>
                </a:solidFill>
                <a:latin typeface="ＭＳ ゴシック" pitchFamily="49" charset="-128"/>
                <a:ea typeface="ＭＳ ゴシック" pitchFamily="49" charset="-128"/>
              </a:rPr>
              <a:t>福本研　古賀慎平</a:t>
            </a:r>
            <a:endParaRPr kumimoji="1" lang="ja-JP" altLang="en-US" sz="4000" dirty="0">
              <a:solidFill>
                <a:schemeClr val="tx1"/>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val="2637232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4638"/>
            <a:ext cx="8568952" cy="1143000"/>
          </a:xfrm>
        </p:spPr>
        <p:txBody>
          <a:bodyPr>
            <a:noAutofit/>
          </a:bodyPr>
          <a:lstStyle/>
          <a:p>
            <a:r>
              <a:rPr lang="ja-JP" altLang="en-US" sz="3600" dirty="0" smtClean="0">
                <a:latin typeface="ＭＳ ゴシック" pitchFamily="49" charset="-128"/>
                <a:ea typeface="ＭＳ ゴシック" pitchFamily="49" charset="-128"/>
              </a:rPr>
              <a:t>パラメタライズドクラス</a:t>
            </a:r>
            <a:r>
              <a:rPr lang="en-US" altLang="ja-JP" sz="3600" dirty="0">
                <a:latin typeface="ＭＳ ゴシック" pitchFamily="49" charset="-128"/>
                <a:ea typeface="ＭＳ ゴシック" pitchFamily="49" charset="-128"/>
              </a:rPr>
              <a:t>(</a:t>
            </a:r>
            <a:r>
              <a:rPr kumimoji="1" lang="ja-JP" altLang="en-US" sz="3600" dirty="0" smtClean="0">
                <a:latin typeface="ＭＳ ゴシック" pitchFamily="49" charset="-128"/>
                <a:ea typeface="ＭＳ ゴシック" pitchFamily="49" charset="-128"/>
              </a:rPr>
              <a:t>∽アドバンス</a:t>
            </a:r>
            <a:r>
              <a:rPr kumimoji="1" lang="en-US" altLang="ja-JP" sz="3600" dirty="0" smtClean="0">
                <a:latin typeface="ＭＳ ゴシック" pitchFamily="49" charset="-128"/>
                <a:ea typeface="ＭＳ ゴシック" pitchFamily="49" charset="-128"/>
              </a:rPr>
              <a:t>)</a:t>
            </a:r>
            <a:endParaRPr kumimoji="1" lang="ja-JP" altLang="en-US" sz="3600" dirty="0">
              <a:latin typeface="ＭＳ ゴシック" pitchFamily="49" charset="-128"/>
              <a:ea typeface="ＭＳ ゴシック" pitchFamily="49" charset="-128"/>
            </a:endParaRPr>
          </a:p>
        </p:txBody>
      </p:sp>
      <p:sp>
        <p:nvSpPr>
          <p:cNvPr id="3" name="コンテンツ プレースホルダー 2"/>
          <p:cNvSpPr>
            <a:spLocks noGrp="1"/>
          </p:cNvSpPr>
          <p:nvPr>
            <p:ph idx="1"/>
          </p:nvPr>
        </p:nvSpPr>
        <p:spPr/>
        <p:txBody>
          <a:bodyPr/>
          <a:lstStyle/>
          <a:p>
            <a:r>
              <a:rPr lang="ja-JP" altLang="en-US" dirty="0" smtClean="0">
                <a:latin typeface="ＭＳ ゴシック" pitchFamily="49" charset="-128"/>
                <a:ea typeface="ＭＳ ゴシック" pitchFamily="49" charset="-128"/>
              </a:rPr>
              <a:t>仮パラメタを持ったクラスを生成する．この仮パラメタを束縛</a:t>
            </a:r>
            <a:r>
              <a:rPr lang="en-US" altLang="ja-JP" dirty="0" smtClean="0">
                <a:latin typeface="ＭＳ ゴシック" pitchFamily="49" charset="-128"/>
                <a:ea typeface="ＭＳ ゴシック" pitchFamily="49" charset="-128"/>
              </a:rPr>
              <a:t>(bind)</a:t>
            </a:r>
            <a:r>
              <a:rPr lang="ja-JP" altLang="en-US" dirty="0" smtClean="0">
                <a:latin typeface="ＭＳ ゴシック" pitchFamily="49" charset="-128"/>
                <a:ea typeface="ＭＳ ゴシック" pitchFamily="49" charset="-128"/>
              </a:rPr>
              <a:t>することで初めて使用できる．</a:t>
            </a:r>
            <a:endParaRPr kumimoji="1" lang="ja-JP" altLang="en-US" dirty="0">
              <a:latin typeface="ＭＳ ゴシック" pitchFamily="49" charset="-128"/>
              <a:ea typeface="ＭＳ ゴシック" pitchFamily="49" charset="-128"/>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69" y="3717032"/>
            <a:ext cx="8887927" cy="2885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019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ＭＳ ゴシック" pitchFamily="49" charset="-128"/>
                <a:ea typeface="ＭＳ ゴシック" pitchFamily="49" charset="-128"/>
              </a:rPr>
              <a:t>制約</a:t>
            </a:r>
            <a:r>
              <a:rPr lang="en-US" altLang="ja-JP" dirty="0" smtClean="0">
                <a:latin typeface="ＭＳ ゴシック" pitchFamily="49" charset="-128"/>
                <a:ea typeface="ＭＳ ゴシック" pitchFamily="49" charset="-128"/>
              </a:rPr>
              <a:t>(∽</a:t>
            </a:r>
            <a:r>
              <a:rPr lang="ja-JP" altLang="en-US" dirty="0" smtClean="0">
                <a:latin typeface="ＭＳ ゴシック" pitchFamily="49" charset="-128"/>
                <a:ea typeface="ＭＳ ゴシック" pitchFamily="49" charset="-128"/>
              </a:rPr>
              <a:t>アドバンス</a:t>
            </a:r>
            <a:r>
              <a:rPr lang="en-US" altLang="ja-JP" dirty="0" smtClean="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p:txBody>
      </p:sp>
      <p:sp>
        <p:nvSpPr>
          <p:cNvPr id="3" name="コンテンツ プレースホルダー 2"/>
          <p:cNvSpPr>
            <a:spLocks noGrp="1"/>
          </p:cNvSpPr>
          <p:nvPr>
            <p:ph idx="1"/>
          </p:nvPr>
        </p:nvSpPr>
        <p:spPr/>
        <p:txBody>
          <a:bodyPr/>
          <a:lstStyle/>
          <a:p>
            <a:r>
              <a:rPr lang="ja-JP" altLang="en-US" dirty="0">
                <a:latin typeface="ＭＳ ゴシック" pitchFamily="49" charset="-128"/>
                <a:ea typeface="ＭＳ ゴシック" pitchFamily="49" charset="-128"/>
              </a:rPr>
              <a:t>モデル</a:t>
            </a:r>
            <a:r>
              <a:rPr lang="ja-JP" altLang="en-US" dirty="0" smtClean="0">
                <a:latin typeface="ＭＳ ゴシック" pitchFamily="49" charset="-128"/>
                <a:ea typeface="ＭＳ ゴシック" pitchFamily="49" charset="-128"/>
              </a:rPr>
              <a:t>に条件や制限をつける．記述の際はどのような形式言語を用いても構わない．</a:t>
            </a:r>
            <a:endParaRPr lang="en-US" altLang="ja-JP" dirty="0" smtClean="0">
              <a:latin typeface="ＭＳ ゴシック" pitchFamily="49" charset="-128"/>
              <a:ea typeface="ＭＳ ゴシック" pitchFamily="49" charset="-128"/>
            </a:endParaRPr>
          </a:p>
          <a:p>
            <a:pPr marL="0" indent="0">
              <a:buNone/>
            </a:pPr>
            <a:endParaRPr kumimoji="1" lang="en-US" altLang="ja-JP" dirty="0">
              <a:latin typeface="ＭＳ ゴシック" pitchFamily="49" charset="-128"/>
              <a:ea typeface="ＭＳ ゴシック" pitchFamily="49" charset="-128"/>
            </a:endParaRPr>
          </a:p>
          <a:p>
            <a:pPr marL="0" indent="0">
              <a:buNone/>
            </a:pPr>
            <a:endParaRPr kumimoji="1" lang="ja-JP" altLang="en-US" dirty="0">
              <a:latin typeface="ＭＳ ゴシック" pitchFamily="49" charset="-128"/>
              <a:ea typeface="ＭＳ ゴシック" pitchFamily="49" charset="-128"/>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870" y="3356992"/>
            <a:ext cx="5613496" cy="3305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4467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784976" cy="1143000"/>
          </a:xfrm>
        </p:spPr>
        <p:txBody>
          <a:bodyPr>
            <a:normAutofit fontScale="90000"/>
          </a:bodyPr>
          <a:lstStyle/>
          <a:p>
            <a:r>
              <a:rPr lang="ja-JP" altLang="en-US" dirty="0" smtClean="0">
                <a:latin typeface="ＭＳ ゴシック" pitchFamily="49" charset="-128"/>
                <a:ea typeface="ＭＳ ゴシック" pitchFamily="49" charset="-128"/>
              </a:rPr>
              <a:t>コンポジション集約</a:t>
            </a:r>
            <a:r>
              <a:rPr lang="en-US" altLang="ja-JP" dirty="0" smtClean="0">
                <a:latin typeface="ＭＳ ゴシック" pitchFamily="49" charset="-128"/>
                <a:ea typeface="ＭＳ ゴシック" pitchFamily="49" charset="-128"/>
              </a:rPr>
              <a:t>(∽</a:t>
            </a:r>
            <a:r>
              <a:rPr lang="ja-JP" altLang="en-US" dirty="0" smtClean="0">
                <a:latin typeface="ＭＳ ゴシック" pitchFamily="49" charset="-128"/>
                <a:ea typeface="ＭＳ ゴシック" pitchFamily="49" charset="-128"/>
              </a:rPr>
              <a:t>アドバンス</a:t>
            </a:r>
            <a:r>
              <a:rPr lang="en-US" altLang="ja-JP" dirty="0" smtClean="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p:txBody>
      </p:sp>
      <p:sp>
        <p:nvSpPr>
          <p:cNvPr id="3" name="コンテンツ プレースホルダー 2"/>
          <p:cNvSpPr>
            <a:spLocks noGrp="1"/>
          </p:cNvSpPr>
          <p:nvPr>
            <p:ph idx="1"/>
          </p:nvPr>
        </p:nvSpPr>
        <p:spPr/>
        <p:txBody>
          <a:bodyPr/>
          <a:lstStyle/>
          <a:p>
            <a:r>
              <a:rPr lang="ja-JP" altLang="en-US" dirty="0">
                <a:latin typeface="ＭＳ ゴシック" pitchFamily="49" charset="-128"/>
                <a:ea typeface="ＭＳ ゴシック" pitchFamily="49" charset="-128"/>
              </a:rPr>
              <a:t>全体</a:t>
            </a:r>
            <a:r>
              <a:rPr lang="ja-JP" altLang="en-US" dirty="0" smtClean="0">
                <a:latin typeface="ＭＳ ゴシック" pitchFamily="49" charset="-128"/>
                <a:ea typeface="ＭＳ ゴシック" pitchFamily="49" charset="-128"/>
              </a:rPr>
              <a:t>と部分</a:t>
            </a:r>
            <a:r>
              <a:rPr lang="ja-JP" altLang="en-US" dirty="0">
                <a:latin typeface="ＭＳ ゴシック" pitchFamily="49" charset="-128"/>
                <a:ea typeface="ＭＳ ゴシック" pitchFamily="49" charset="-128"/>
              </a:rPr>
              <a:t>のライフサイクル</a:t>
            </a:r>
            <a:r>
              <a:rPr lang="ja-JP" altLang="en-US" dirty="0" smtClean="0">
                <a:latin typeface="ＭＳ ゴシック" pitchFamily="49" charset="-128"/>
                <a:ea typeface="ＭＳ ゴシック" pitchFamily="49" charset="-128"/>
              </a:rPr>
              <a:t>が同じ場合に使用される．</a:t>
            </a:r>
            <a:endParaRPr lang="en-US" altLang="ja-JP" dirty="0" smtClean="0">
              <a:latin typeface="ＭＳ ゴシック" pitchFamily="49" charset="-128"/>
              <a:ea typeface="ＭＳ ゴシック" pitchFamily="49" charset="-128"/>
            </a:endParaRPr>
          </a:p>
          <a:p>
            <a:pPr marL="0" indent="0">
              <a:buNone/>
            </a:pPr>
            <a:endParaRPr kumimoji="1" lang="en-US" altLang="ja-JP" dirty="0">
              <a:latin typeface="ＭＳ ゴシック" pitchFamily="49" charset="-128"/>
              <a:ea typeface="ＭＳ ゴシック" pitchFamily="49" charset="-128"/>
            </a:endParaRPr>
          </a:p>
          <a:p>
            <a:pPr marL="0" indent="0">
              <a:buNone/>
            </a:pPr>
            <a:endParaRPr kumimoji="1" lang="ja-JP" altLang="en-US" dirty="0">
              <a:latin typeface="ＭＳ ゴシック" pitchFamily="49" charset="-128"/>
              <a:ea typeface="ＭＳ ゴシック" pitchFamily="49" charset="-128"/>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561" y="3284984"/>
            <a:ext cx="793115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2772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ＭＳ ゴシック" pitchFamily="49" charset="-128"/>
                <a:ea typeface="ＭＳ ゴシック" pitchFamily="49" charset="-128"/>
              </a:rPr>
              <a:t>メタ属性</a:t>
            </a:r>
            <a:r>
              <a:rPr lang="en-US" altLang="ja-JP" dirty="0" smtClean="0">
                <a:latin typeface="ＭＳ ゴシック" pitchFamily="49" charset="-128"/>
                <a:ea typeface="ＭＳ ゴシック" pitchFamily="49" charset="-128"/>
              </a:rPr>
              <a:t>(∽</a:t>
            </a:r>
            <a:r>
              <a:rPr lang="ja-JP" altLang="en-US" dirty="0" smtClean="0">
                <a:latin typeface="ＭＳ ゴシック" pitchFamily="49" charset="-128"/>
                <a:ea typeface="ＭＳ ゴシック" pitchFamily="49" charset="-128"/>
              </a:rPr>
              <a:t>アドバンス</a:t>
            </a:r>
            <a:r>
              <a:rPr lang="en-US" altLang="ja-JP" dirty="0" smtClean="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p:txBody>
      </p:sp>
      <p:sp>
        <p:nvSpPr>
          <p:cNvPr id="3" name="コンテンツ プレースホルダー 2"/>
          <p:cNvSpPr>
            <a:spLocks noGrp="1"/>
          </p:cNvSpPr>
          <p:nvPr>
            <p:ph idx="1"/>
          </p:nvPr>
        </p:nvSpPr>
        <p:spPr/>
        <p:txBody>
          <a:bodyPr/>
          <a:lstStyle/>
          <a:p>
            <a:r>
              <a:rPr lang="ja-JP" altLang="en-US" dirty="0" smtClean="0">
                <a:latin typeface="ＭＳ ゴシック" pitchFamily="49" charset="-128"/>
                <a:ea typeface="ＭＳ ゴシック" pitchFamily="49" charset="-128"/>
              </a:rPr>
              <a:t>関連</a:t>
            </a:r>
            <a:r>
              <a:rPr lang="ja-JP" altLang="en-US" dirty="0">
                <a:latin typeface="ＭＳ ゴシック" pitchFamily="49" charset="-128"/>
                <a:ea typeface="ＭＳ ゴシック" pitchFamily="49" charset="-128"/>
              </a:rPr>
              <a:t>に</a:t>
            </a:r>
            <a:r>
              <a:rPr lang="ja-JP" altLang="en-US" dirty="0" smtClean="0">
                <a:latin typeface="ＭＳ ゴシック" pitchFamily="49" charset="-128"/>
                <a:ea typeface="ＭＳ ゴシック" pitchFamily="49" charset="-128"/>
              </a:rPr>
              <a:t>対してもタグ付値することができる．</a:t>
            </a:r>
            <a:endParaRPr lang="en-US" altLang="ja-JP" dirty="0" smtClean="0">
              <a:latin typeface="ＭＳ ゴシック" pitchFamily="49" charset="-128"/>
              <a:ea typeface="ＭＳ ゴシック" pitchFamily="49" charset="-128"/>
            </a:endParaRPr>
          </a:p>
          <a:p>
            <a:pPr marL="0" indent="0">
              <a:buNone/>
            </a:pPr>
            <a:endParaRPr kumimoji="1" lang="en-US" altLang="ja-JP" dirty="0">
              <a:latin typeface="ＭＳ ゴシック" pitchFamily="49" charset="-128"/>
              <a:ea typeface="ＭＳ ゴシック" pitchFamily="49" charset="-128"/>
            </a:endParaRPr>
          </a:p>
          <a:p>
            <a:pPr marL="0" indent="0">
              <a:buNone/>
            </a:pPr>
            <a:endParaRPr kumimoji="1" lang="ja-JP" altLang="en-US" dirty="0">
              <a:latin typeface="ＭＳ ゴシック" pitchFamily="49" charset="-128"/>
              <a:ea typeface="ＭＳ ゴシック" pitchFamily="49" charset="-128"/>
            </a:endParaRPr>
          </a:p>
        </p:txBody>
      </p:sp>
      <p:pic>
        <p:nvPicPr>
          <p:cNvPr id="1126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600" y="2636912"/>
            <a:ext cx="6192688" cy="398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2772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ＭＳ ゴシック" pitchFamily="49" charset="-128"/>
                <a:ea typeface="ＭＳ ゴシック" pitchFamily="49" charset="-128"/>
              </a:rPr>
              <a:t>制約</a:t>
            </a:r>
            <a:r>
              <a:rPr lang="en-US" altLang="ja-JP" dirty="0" smtClean="0">
                <a:latin typeface="ＭＳ ゴシック" pitchFamily="49" charset="-128"/>
                <a:ea typeface="ＭＳ ゴシック" pitchFamily="49" charset="-128"/>
              </a:rPr>
              <a:t>(∽</a:t>
            </a:r>
            <a:r>
              <a:rPr lang="ja-JP" altLang="en-US" dirty="0" smtClean="0">
                <a:latin typeface="ＭＳ ゴシック" pitchFamily="49" charset="-128"/>
                <a:ea typeface="ＭＳ ゴシック" pitchFamily="49" charset="-128"/>
              </a:rPr>
              <a:t>アドバンス</a:t>
            </a:r>
            <a:r>
              <a:rPr lang="en-US" altLang="ja-JP" dirty="0" smtClean="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p:txBody>
      </p:sp>
      <p:sp>
        <p:nvSpPr>
          <p:cNvPr id="3" name="コンテンツ プレースホルダー 2"/>
          <p:cNvSpPr>
            <a:spLocks noGrp="1"/>
          </p:cNvSpPr>
          <p:nvPr>
            <p:ph idx="1"/>
          </p:nvPr>
        </p:nvSpPr>
        <p:spPr/>
        <p:txBody>
          <a:bodyPr/>
          <a:lstStyle/>
          <a:p>
            <a:r>
              <a:rPr lang="ja-JP" altLang="en-US" dirty="0">
                <a:latin typeface="ＭＳ ゴシック" pitchFamily="49" charset="-128"/>
                <a:ea typeface="ＭＳ ゴシック" pitchFamily="49" charset="-128"/>
              </a:rPr>
              <a:t>関連</a:t>
            </a:r>
            <a:r>
              <a:rPr lang="ja-JP" altLang="en-US" dirty="0" smtClean="0">
                <a:latin typeface="ＭＳ ゴシック" pitchFamily="49" charset="-128"/>
                <a:ea typeface="ＭＳ ゴシック" pitchFamily="49" charset="-128"/>
              </a:rPr>
              <a:t>にも制約をつけることができる．</a:t>
            </a:r>
            <a:endParaRPr lang="en-US" altLang="ja-JP" dirty="0" smtClean="0">
              <a:latin typeface="ＭＳ ゴシック" pitchFamily="49" charset="-128"/>
              <a:ea typeface="ＭＳ ゴシック" pitchFamily="49" charset="-128"/>
            </a:endParaRPr>
          </a:p>
          <a:p>
            <a:pPr marL="0" indent="0">
              <a:buNone/>
            </a:pPr>
            <a:endParaRPr kumimoji="1" lang="en-US" altLang="ja-JP" dirty="0">
              <a:latin typeface="ＭＳ ゴシック" pitchFamily="49" charset="-128"/>
              <a:ea typeface="ＭＳ ゴシック" pitchFamily="49" charset="-128"/>
            </a:endParaRPr>
          </a:p>
          <a:p>
            <a:pPr marL="0" indent="0">
              <a:buNone/>
            </a:pPr>
            <a:endParaRPr kumimoji="1" lang="ja-JP" altLang="en-US" dirty="0">
              <a:latin typeface="ＭＳ ゴシック" pitchFamily="49" charset="-128"/>
              <a:ea typeface="ＭＳ ゴシック" pitchFamily="49" charset="-128"/>
            </a:endParaRPr>
          </a:p>
        </p:txBody>
      </p:sp>
      <p:pic>
        <p:nvPicPr>
          <p:cNvPr id="1229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755" y="2924944"/>
            <a:ext cx="8109693" cy="3501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2772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ＭＳ ゴシック" pitchFamily="49" charset="-128"/>
                <a:ea typeface="ＭＳ ゴシック" pitchFamily="49" charset="-128"/>
              </a:rPr>
              <a:t>汎化１</a:t>
            </a:r>
            <a:r>
              <a:rPr lang="en-US" altLang="ja-JP" dirty="0" smtClean="0">
                <a:latin typeface="ＭＳ ゴシック" pitchFamily="49" charset="-128"/>
                <a:ea typeface="ＭＳ ゴシック" pitchFamily="49" charset="-128"/>
              </a:rPr>
              <a:t>(∽</a:t>
            </a:r>
            <a:r>
              <a:rPr lang="ja-JP" altLang="en-US" dirty="0" smtClean="0">
                <a:latin typeface="ＭＳ ゴシック" pitchFamily="49" charset="-128"/>
                <a:ea typeface="ＭＳ ゴシック" pitchFamily="49" charset="-128"/>
              </a:rPr>
              <a:t>アドバンス</a:t>
            </a:r>
            <a:r>
              <a:rPr lang="en-US" altLang="ja-JP" dirty="0" smtClean="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p:txBody>
      </p:sp>
      <p:sp>
        <p:nvSpPr>
          <p:cNvPr id="3" name="コンテンツ プレースホルダー 2"/>
          <p:cNvSpPr>
            <a:spLocks noGrp="1"/>
          </p:cNvSpPr>
          <p:nvPr>
            <p:ph idx="1"/>
          </p:nvPr>
        </p:nvSpPr>
        <p:spPr/>
        <p:txBody>
          <a:bodyPr/>
          <a:lstStyle/>
          <a:p>
            <a:r>
              <a:rPr lang="ja-JP" altLang="en-US" dirty="0" smtClean="0">
                <a:latin typeface="ＭＳ ゴシック" pitchFamily="49" charset="-128"/>
                <a:ea typeface="ＭＳ ゴシック" pitchFamily="49" charset="-128"/>
              </a:rPr>
              <a:t>区別子</a:t>
            </a:r>
            <a:r>
              <a:rPr lang="en-US" altLang="ja-JP" dirty="0" smtClean="0">
                <a:latin typeface="ＭＳ ゴシック" pitchFamily="49" charset="-128"/>
                <a:ea typeface="ＭＳ ゴシック" pitchFamily="49" charset="-128"/>
              </a:rPr>
              <a:t>…</a:t>
            </a:r>
            <a:r>
              <a:rPr lang="ja-JP" altLang="en-US" dirty="0" smtClean="0">
                <a:latin typeface="ＭＳ ゴシック" pitchFamily="49" charset="-128"/>
                <a:ea typeface="ＭＳ ゴシック" pitchFamily="49" charset="-128"/>
              </a:rPr>
              <a:t>サブクラスがいくつかのグループに分類できる場合</a:t>
            </a:r>
            <a:r>
              <a:rPr lang="ja-JP" altLang="en-US" dirty="0">
                <a:latin typeface="ＭＳ ゴシック" pitchFamily="49" charset="-128"/>
                <a:ea typeface="ＭＳ ゴシック" pitchFamily="49" charset="-128"/>
              </a:rPr>
              <a:t>など</a:t>
            </a:r>
            <a:r>
              <a:rPr lang="ja-JP" altLang="en-US" dirty="0" smtClean="0">
                <a:latin typeface="ＭＳ ゴシック" pitchFamily="49" charset="-128"/>
                <a:ea typeface="ＭＳ ゴシック" pitchFamily="49" charset="-128"/>
              </a:rPr>
              <a:t>に使用．</a:t>
            </a:r>
            <a:endParaRPr lang="en-US" altLang="ja-JP" dirty="0" smtClean="0">
              <a:latin typeface="ＭＳ ゴシック" pitchFamily="49" charset="-128"/>
              <a:ea typeface="ＭＳ ゴシック" pitchFamily="49" charset="-128"/>
            </a:endParaRPr>
          </a:p>
          <a:p>
            <a:pPr marL="0" indent="0">
              <a:buNone/>
            </a:pPr>
            <a:endParaRPr kumimoji="1" lang="en-US" altLang="ja-JP" dirty="0">
              <a:latin typeface="ＭＳ ゴシック" pitchFamily="49" charset="-128"/>
              <a:ea typeface="ＭＳ ゴシック" pitchFamily="49" charset="-128"/>
            </a:endParaRPr>
          </a:p>
          <a:p>
            <a:pPr marL="0" indent="0">
              <a:buNone/>
            </a:pPr>
            <a:endParaRPr kumimoji="1" lang="ja-JP" altLang="en-US" dirty="0">
              <a:latin typeface="ＭＳ ゴシック" pitchFamily="49" charset="-128"/>
              <a:ea typeface="ＭＳ ゴシック" pitchFamily="49" charset="-128"/>
            </a:endParaRPr>
          </a:p>
        </p:txBody>
      </p:sp>
      <p:pic>
        <p:nvPicPr>
          <p:cNvPr id="1331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754342"/>
            <a:ext cx="8424936"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4622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ＭＳ ゴシック" pitchFamily="49" charset="-128"/>
                <a:ea typeface="ＭＳ ゴシック" pitchFamily="49" charset="-128"/>
              </a:rPr>
              <a:t>汎化２</a:t>
            </a:r>
            <a:r>
              <a:rPr lang="en-US" altLang="ja-JP" dirty="0" smtClean="0">
                <a:latin typeface="ＭＳ ゴシック" pitchFamily="49" charset="-128"/>
                <a:ea typeface="ＭＳ ゴシック" pitchFamily="49" charset="-128"/>
              </a:rPr>
              <a:t>(∽</a:t>
            </a:r>
            <a:r>
              <a:rPr lang="ja-JP" altLang="en-US" dirty="0" smtClean="0">
                <a:latin typeface="ＭＳ ゴシック" pitchFamily="49" charset="-128"/>
                <a:ea typeface="ＭＳ ゴシック" pitchFamily="49" charset="-128"/>
              </a:rPr>
              <a:t>アドバンス</a:t>
            </a:r>
            <a:r>
              <a:rPr lang="en-US" altLang="ja-JP" dirty="0" smtClean="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p:txBody>
      </p:sp>
      <p:sp>
        <p:nvSpPr>
          <p:cNvPr id="3" name="コンテンツ プレースホルダー 2"/>
          <p:cNvSpPr>
            <a:spLocks noGrp="1"/>
          </p:cNvSpPr>
          <p:nvPr>
            <p:ph idx="1"/>
          </p:nvPr>
        </p:nvSpPr>
        <p:spPr/>
        <p:txBody>
          <a:bodyPr/>
          <a:lstStyle/>
          <a:p>
            <a:r>
              <a:rPr lang="ja-JP" altLang="en-US" dirty="0">
                <a:latin typeface="ＭＳ ゴシック" pitchFamily="49" charset="-128"/>
                <a:ea typeface="ＭＳ ゴシック" pitchFamily="49" charset="-128"/>
              </a:rPr>
              <a:t>制約</a:t>
            </a:r>
            <a:r>
              <a:rPr lang="en-US" altLang="ja-JP" dirty="0" smtClean="0">
                <a:latin typeface="ＭＳ ゴシック" pitchFamily="49" charset="-128"/>
                <a:ea typeface="ＭＳ ゴシック" pitchFamily="49" charset="-128"/>
              </a:rPr>
              <a:t>…</a:t>
            </a:r>
            <a:r>
              <a:rPr lang="ja-JP" altLang="en-US" dirty="0" smtClean="0">
                <a:latin typeface="ＭＳ ゴシック" pitchFamily="49" charset="-128"/>
                <a:ea typeface="ＭＳ ゴシック" pitchFamily="49" charset="-128"/>
              </a:rPr>
              <a:t>モデルに条件や制限をつける</a:t>
            </a:r>
            <a:r>
              <a:rPr lang="ja-JP" altLang="en-US" dirty="0" smtClean="0">
                <a:latin typeface="ＭＳ ゴシック" pitchFamily="49" charset="-128"/>
                <a:ea typeface="ＭＳ ゴシック" pitchFamily="49" charset="-128"/>
              </a:rPr>
              <a:t>．</a:t>
            </a:r>
            <a:endParaRPr lang="en-US" altLang="ja-JP" dirty="0" smtClean="0">
              <a:latin typeface="ＭＳ ゴシック" pitchFamily="49" charset="-128"/>
              <a:ea typeface="ＭＳ ゴシック" pitchFamily="49" charset="-128"/>
            </a:endParaRPr>
          </a:p>
          <a:p>
            <a:pPr marL="0" indent="0">
              <a:buNone/>
            </a:pPr>
            <a:endParaRPr kumimoji="1" lang="en-US" altLang="ja-JP" dirty="0">
              <a:latin typeface="ＭＳ ゴシック" pitchFamily="49" charset="-128"/>
              <a:ea typeface="ＭＳ ゴシック" pitchFamily="49" charset="-128"/>
            </a:endParaRPr>
          </a:p>
          <a:p>
            <a:pPr marL="0" indent="0">
              <a:buNone/>
            </a:pPr>
            <a:endParaRPr kumimoji="1" lang="ja-JP" altLang="en-US" dirty="0">
              <a:latin typeface="ＭＳ ゴシック" pitchFamily="49" charset="-128"/>
              <a:ea typeface="ＭＳ ゴシック" pitchFamily="49" charset="-128"/>
            </a:endParaRPr>
          </a:p>
        </p:txBody>
      </p:sp>
      <p:pic>
        <p:nvPicPr>
          <p:cNvPr id="14339"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348880"/>
            <a:ext cx="8424936"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8825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209" y="1052736"/>
            <a:ext cx="6984776"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4622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62032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ＭＳ ゴシック" pitchFamily="49" charset="-128"/>
                <a:ea typeface="ＭＳ ゴシック" pitchFamily="49" charset="-128"/>
              </a:rPr>
              <a:t>クラス名（∽アドバンス）</a:t>
            </a:r>
            <a:endParaRPr kumimoji="1" lang="ja-JP" altLang="en-US" dirty="0">
              <a:latin typeface="ＭＳ ゴシック" pitchFamily="49" charset="-128"/>
              <a:ea typeface="ＭＳ ゴシック" pitchFamily="49" charset="-128"/>
            </a:endParaRPr>
          </a:p>
        </p:txBody>
      </p:sp>
      <p:sp>
        <p:nvSpPr>
          <p:cNvPr id="3" name="コンテンツ プレースホルダー 2"/>
          <p:cNvSpPr>
            <a:spLocks noGrp="1"/>
          </p:cNvSpPr>
          <p:nvPr>
            <p:ph idx="1"/>
          </p:nvPr>
        </p:nvSpPr>
        <p:spPr/>
        <p:txBody>
          <a:bodyPr/>
          <a:lstStyle/>
          <a:p>
            <a:r>
              <a:rPr kumimoji="1" lang="ja-JP" altLang="en-US" dirty="0" smtClean="0">
                <a:latin typeface="ＭＳ ゴシック" pitchFamily="49" charset="-128"/>
                <a:ea typeface="ＭＳ ゴシック" pitchFamily="49" charset="-128"/>
              </a:rPr>
              <a:t>クラスがパッケージに属する場合，クラス名の前にパッケージ名をつけることができる．</a:t>
            </a:r>
            <a:endParaRPr kumimoji="1" lang="ja-JP" altLang="en-US" dirty="0">
              <a:latin typeface="ＭＳ ゴシック" pitchFamily="49" charset="-128"/>
              <a:ea typeface="ＭＳ ゴシック" pitchFamily="49" charset="-128"/>
            </a:endParaRPr>
          </a:p>
        </p:txBody>
      </p:sp>
      <p:pic>
        <p:nvPicPr>
          <p:cNvPr id="102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30" y="3248980"/>
            <a:ext cx="4305897" cy="3002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bwMode="auto">
          <a:xfrm>
            <a:off x="4444427" y="4750251"/>
            <a:ext cx="3929090" cy="100013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8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Bitstream Vera Serif" pitchFamily="16" charset="0"/>
            </a:endParaRPr>
          </a:p>
        </p:txBody>
      </p:sp>
      <p:sp>
        <p:nvSpPr>
          <p:cNvPr id="8" name="テキスト ボックス 7"/>
          <p:cNvSpPr txBox="1"/>
          <p:nvPr/>
        </p:nvSpPr>
        <p:spPr>
          <a:xfrm>
            <a:off x="4658741" y="4964565"/>
            <a:ext cx="3643338" cy="584775"/>
          </a:xfrm>
          <a:prstGeom prst="rect">
            <a:avLst/>
          </a:prstGeom>
          <a:noFill/>
        </p:spPr>
        <p:txBody>
          <a:bodyPr wrap="square" rtlCol="0">
            <a:spAutoFit/>
          </a:bodyPr>
          <a:lstStyle/>
          <a:p>
            <a:pPr algn="ctr"/>
            <a:r>
              <a:rPr kumimoji="1" lang="ja-JP" altLang="en-US" sz="3200" dirty="0" smtClean="0">
                <a:solidFill>
                  <a:schemeClr val="tx1"/>
                </a:solidFill>
                <a:latin typeface="ＭＳ ゴシック" pitchFamily="49" charset="-128"/>
                <a:ea typeface="ＭＳ ゴシック" pitchFamily="49" charset="-128"/>
              </a:rPr>
              <a:t>会社：　：従業員</a:t>
            </a:r>
            <a:endParaRPr kumimoji="1" lang="ja-JP" altLang="en-US" sz="3200" dirty="0">
              <a:solidFill>
                <a:schemeClr val="tx1"/>
              </a:solidFill>
              <a:latin typeface="ＭＳ ゴシック" pitchFamily="49" charset="-128"/>
              <a:ea typeface="ＭＳ ゴシック" pitchFamily="49" charset="-128"/>
            </a:endParaRPr>
          </a:p>
        </p:txBody>
      </p:sp>
      <p:cxnSp>
        <p:nvCxnSpPr>
          <p:cNvPr id="9" name="カギ線コネクタ 8"/>
          <p:cNvCxnSpPr/>
          <p:nvPr/>
        </p:nvCxnSpPr>
        <p:spPr bwMode="auto">
          <a:xfrm rot="16200000" flipH="1">
            <a:off x="4369615" y="4110682"/>
            <a:ext cx="1068144" cy="632769"/>
          </a:xfrm>
          <a:prstGeom prst="bentConnector3">
            <a:avLst>
              <a:gd name="adj1" fmla="val 50000"/>
            </a:avLst>
          </a:prstGeom>
          <a:solidFill>
            <a:srgbClr val="00B8FF"/>
          </a:solidFill>
          <a:ln w="9525" cap="flat" cmpd="sng" algn="ctr">
            <a:solidFill>
              <a:schemeClr val="tx1"/>
            </a:solidFill>
            <a:prstDash val="solid"/>
            <a:round/>
            <a:headEnd type="none" w="med" len="med"/>
            <a:tailEnd type="arrow"/>
          </a:ln>
          <a:effectLst/>
        </p:spPr>
      </p:cxnSp>
      <p:cxnSp>
        <p:nvCxnSpPr>
          <p:cNvPr id="10" name="カギ線コネクタ 9"/>
          <p:cNvCxnSpPr>
            <a:stCxn id="12" idx="2"/>
          </p:cNvCxnSpPr>
          <p:nvPr/>
        </p:nvCxnSpPr>
        <p:spPr bwMode="auto">
          <a:xfrm rot="5400000">
            <a:off x="7435981" y="4146094"/>
            <a:ext cx="1100091" cy="529998"/>
          </a:xfrm>
          <a:prstGeom prst="bentConnector3">
            <a:avLst>
              <a:gd name="adj1" fmla="val 50000"/>
            </a:avLst>
          </a:prstGeom>
          <a:solidFill>
            <a:srgbClr val="00B8FF"/>
          </a:solidFill>
          <a:ln w="9525" cap="flat" cmpd="sng" algn="ctr">
            <a:solidFill>
              <a:schemeClr val="tx1"/>
            </a:solidFill>
            <a:prstDash val="solid"/>
            <a:round/>
            <a:headEnd type="none" w="med" len="med"/>
            <a:tailEnd type="arrow"/>
          </a:ln>
          <a:effectLst/>
        </p:spPr>
      </p:cxnSp>
      <p:sp>
        <p:nvSpPr>
          <p:cNvPr id="11" name="テキスト ボックス 10"/>
          <p:cNvSpPr txBox="1"/>
          <p:nvPr/>
        </p:nvSpPr>
        <p:spPr>
          <a:xfrm flipH="1">
            <a:off x="3872923" y="3464367"/>
            <a:ext cx="1785950" cy="400110"/>
          </a:xfrm>
          <a:prstGeom prst="rect">
            <a:avLst/>
          </a:prstGeom>
          <a:noFill/>
        </p:spPr>
        <p:txBody>
          <a:bodyPr wrap="square" rtlCol="0">
            <a:spAutoFit/>
          </a:bodyPr>
          <a:lstStyle/>
          <a:p>
            <a:pPr algn="ctr"/>
            <a:r>
              <a:rPr kumimoji="1" lang="ja-JP" altLang="en-US" sz="2000" dirty="0" smtClean="0">
                <a:solidFill>
                  <a:schemeClr val="tx1"/>
                </a:solidFill>
                <a:latin typeface="ＭＳ ゴシック" pitchFamily="49" charset="-128"/>
                <a:ea typeface="ＭＳ ゴシック" pitchFamily="49" charset="-128"/>
              </a:rPr>
              <a:t>パッケージ名</a:t>
            </a:r>
            <a:endParaRPr kumimoji="1" lang="ja-JP" altLang="en-US" sz="2000" dirty="0">
              <a:solidFill>
                <a:schemeClr val="tx1"/>
              </a:solidFill>
              <a:latin typeface="ＭＳ ゴシック" pitchFamily="49" charset="-128"/>
              <a:ea typeface="ＭＳ ゴシック" pitchFamily="49" charset="-128"/>
            </a:endParaRPr>
          </a:p>
        </p:txBody>
      </p:sp>
      <p:sp>
        <p:nvSpPr>
          <p:cNvPr id="12" name="テキスト ボックス 11"/>
          <p:cNvSpPr txBox="1"/>
          <p:nvPr/>
        </p:nvSpPr>
        <p:spPr>
          <a:xfrm flipH="1">
            <a:off x="7358050" y="3460938"/>
            <a:ext cx="1785950" cy="400110"/>
          </a:xfrm>
          <a:prstGeom prst="rect">
            <a:avLst/>
          </a:prstGeom>
          <a:noFill/>
        </p:spPr>
        <p:txBody>
          <a:bodyPr wrap="square" rtlCol="0">
            <a:spAutoFit/>
          </a:bodyPr>
          <a:lstStyle/>
          <a:p>
            <a:pPr algn="ctr"/>
            <a:r>
              <a:rPr kumimoji="1" lang="ja-JP" altLang="en-US" sz="2000" dirty="0" smtClean="0">
                <a:solidFill>
                  <a:schemeClr val="tx1"/>
                </a:solidFill>
                <a:latin typeface="ＭＳ ゴシック" pitchFamily="49" charset="-128"/>
                <a:ea typeface="ＭＳ ゴシック" pitchFamily="49" charset="-128"/>
              </a:rPr>
              <a:t>クラス名</a:t>
            </a:r>
            <a:endParaRPr kumimoji="1" lang="ja-JP" altLang="en-US" sz="2000" dirty="0">
              <a:solidFill>
                <a:schemeClr val="tx1"/>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val="4190083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ＭＳ ゴシック" pitchFamily="49" charset="-128"/>
                <a:ea typeface="ＭＳ ゴシック" pitchFamily="49" charset="-128"/>
              </a:rPr>
              <a:t>属性</a:t>
            </a:r>
            <a:r>
              <a:rPr kumimoji="1" lang="ja-JP" altLang="en-US" dirty="0" smtClean="0">
                <a:latin typeface="ＭＳ ゴシック" pitchFamily="49" charset="-128"/>
                <a:ea typeface="ＭＳ ゴシック" pitchFamily="49" charset="-128"/>
              </a:rPr>
              <a:t>（∽アドバンス）</a:t>
            </a:r>
            <a:endParaRPr kumimoji="1" lang="ja-JP" altLang="en-US" dirty="0">
              <a:latin typeface="ＭＳ ゴシック" pitchFamily="49" charset="-128"/>
              <a:ea typeface="ＭＳ ゴシック" pitchFamily="49" charset="-128"/>
            </a:endParaRPr>
          </a:p>
        </p:txBody>
      </p:sp>
      <p:sp>
        <p:nvSpPr>
          <p:cNvPr id="3" name="コンテンツ プレースホルダー 2"/>
          <p:cNvSpPr>
            <a:spLocks noGrp="1"/>
          </p:cNvSpPr>
          <p:nvPr>
            <p:ph idx="1"/>
          </p:nvPr>
        </p:nvSpPr>
        <p:spPr/>
        <p:txBody>
          <a:bodyPr/>
          <a:lstStyle/>
          <a:p>
            <a:r>
              <a:rPr kumimoji="1" lang="ja-JP" altLang="en-US" dirty="0" smtClean="0">
                <a:latin typeface="ＭＳ ゴシック" pitchFamily="49" charset="-128"/>
                <a:ea typeface="ＭＳ ゴシック" pitchFamily="49" charset="-128"/>
              </a:rPr>
              <a:t>クラスの属性は多重度及びプロパティ文字列を表記することができる．</a:t>
            </a:r>
            <a:endParaRPr kumimoji="1" lang="en-US" altLang="ja-JP" dirty="0" smtClean="0">
              <a:latin typeface="ＭＳ ゴシック" pitchFamily="49" charset="-128"/>
              <a:ea typeface="ＭＳ ゴシック" pitchFamily="49" charset="-128"/>
            </a:endParaRPr>
          </a:p>
          <a:p>
            <a:pPr marL="0" indent="0">
              <a:buNone/>
            </a:pPr>
            <a:endParaRPr kumimoji="1" lang="ja-JP" altLang="en-US" dirty="0">
              <a:latin typeface="ＭＳ ゴシック" pitchFamily="49" charset="-128"/>
              <a:ea typeface="ＭＳ ゴシック" pitchFamily="49" charset="-128"/>
            </a:endParaRPr>
          </a:p>
        </p:txBody>
      </p:sp>
      <p:sp>
        <p:nvSpPr>
          <p:cNvPr id="5" name="テキスト ボックス 4"/>
          <p:cNvSpPr txBox="1"/>
          <p:nvPr/>
        </p:nvSpPr>
        <p:spPr>
          <a:xfrm>
            <a:off x="323528" y="2752206"/>
            <a:ext cx="8640960" cy="646331"/>
          </a:xfrm>
          <a:prstGeom prst="rect">
            <a:avLst/>
          </a:prstGeom>
          <a:noFill/>
          <a:ln>
            <a:solidFill>
              <a:schemeClr val="tx1"/>
            </a:solidFill>
          </a:ln>
        </p:spPr>
        <p:txBody>
          <a:bodyPr wrap="square" rtlCol="0">
            <a:spAutoFit/>
          </a:bodyPr>
          <a:lstStyle/>
          <a:p>
            <a:r>
              <a:rPr kumimoji="1" lang="ja-JP" altLang="en-US" dirty="0" smtClean="0"/>
              <a:t>ステレオタイプ　可視性　　名前　：　型表現　</a:t>
            </a:r>
            <a:r>
              <a:rPr kumimoji="1" lang="en-US" altLang="ja-JP" dirty="0" smtClean="0"/>
              <a:t>[</a:t>
            </a:r>
            <a:r>
              <a:rPr kumimoji="1" lang="ja-JP" altLang="en-US" dirty="0" smtClean="0"/>
              <a:t>多重度</a:t>
            </a:r>
            <a:r>
              <a:rPr kumimoji="1" lang="en-US" altLang="ja-JP" dirty="0" smtClean="0"/>
              <a:t>]</a:t>
            </a:r>
            <a:r>
              <a:rPr kumimoji="1" lang="ja-JP" altLang="en-US" dirty="0" smtClean="0"/>
              <a:t>　＝　初期値　</a:t>
            </a:r>
            <a:r>
              <a:rPr kumimoji="1" lang="en-US" altLang="ja-JP" dirty="0" smtClean="0"/>
              <a:t>{</a:t>
            </a:r>
            <a:r>
              <a:rPr kumimoji="1" lang="ja-JP" altLang="en-US" dirty="0" smtClean="0"/>
              <a:t>プロパティ文字列</a:t>
            </a:r>
            <a:r>
              <a:rPr kumimoji="1" lang="en-US" altLang="ja-JP" dirty="0" smtClean="0"/>
              <a:t>}</a:t>
            </a:r>
          </a:p>
          <a:p>
            <a:r>
              <a:rPr lang="ja-JP" altLang="en-US" dirty="0"/>
              <a:t>　</a:t>
            </a:r>
            <a:r>
              <a:rPr lang="ja-JP" altLang="en-US" dirty="0" smtClean="0"/>
              <a:t>　　　　　　　　　　　</a:t>
            </a:r>
            <a:r>
              <a:rPr lang="ja-JP" altLang="en-US" dirty="0"/>
              <a:t>－</a:t>
            </a:r>
            <a:r>
              <a:rPr lang="ja-JP" altLang="en-US" dirty="0" smtClean="0"/>
              <a:t>　　従業員</a:t>
            </a:r>
            <a:r>
              <a:rPr lang="en-US" altLang="ja-JP" dirty="0" smtClean="0"/>
              <a:t>ID</a:t>
            </a:r>
            <a:r>
              <a:rPr lang="ja-JP" altLang="en-US" dirty="0" smtClean="0"/>
              <a:t>　　</a:t>
            </a:r>
            <a:r>
              <a:rPr lang="en-US" altLang="ja-JP" dirty="0" err="1" smtClean="0"/>
              <a:t>int</a:t>
            </a:r>
            <a:r>
              <a:rPr lang="en-US" altLang="ja-JP" dirty="0" smtClean="0"/>
              <a:t> </a:t>
            </a:r>
            <a:r>
              <a:rPr lang="ja-JP" altLang="en-US" dirty="0" smtClean="0"/>
              <a:t>　　　　  </a:t>
            </a:r>
            <a:r>
              <a:rPr lang="en-US" altLang="ja-JP" dirty="0" smtClean="0"/>
              <a:t>[1]</a:t>
            </a:r>
            <a:r>
              <a:rPr lang="ja-JP" altLang="en-US" dirty="0" smtClean="0"/>
              <a:t>　　　　　　　　　　　         </a:t>
            </a:r>
            <a:r>
              <a:rPr lang="en-US" altLang="ja-JP" dirty="0" smtClean="0"/>
              <a:t>{unique}</a:t>
            </a:r>
            <a:endParaRPr kumimoji="1" lang="ja-JP" altLang="en-US" dirty="0"/>
          </a:p>
        </p:txBody>
      </p:sp>
      <p:sp>
        <p:nvSpPr>
          <p:cNvPr id="10" name="正方形/長方形 9"/>
          <p:cNvSpPr/>
          <p:nvPr/>
        </p:nvSpPr>
        <p:spPr bwMode="auto">
          <a:xfrm>
            <a:off x="2411760" y="3851274"/>
            <a:ext cx="4684484" cy="274607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8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ＭＳ ゴシック" pitchFamily="49" charset="-128"/>
              <a:ea typeface="ＭＳ ゴシック" pitchFamily="49" charset="-128"/>
            </a:endParaRPr>
          </a:p>
        </p:txBody>
      </p:sp>
      <p:sp>
        <p:nvSpPr>
          <p:cNvPr id="11" name="フローチャート: 処理 10"/>
          <p:cNvSpPr/>
          <p:nvPr/>
        </p:nvSpPr>
        <p:spPr bwMode="auto">
          <a:xfrm>
            <a:off x="2411760" y="4637093"/>
            <a:ext cx="4684486" cy="1292272"/>
          </a:xfrm>
          <a:prstGeom prst="flowChartProcess">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8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ＭＳ ゴシック" pitchFamily="49" charset="-128"/>
              <a:ea typeface="ＭＳ ゴシック" pitchFamily="49" charset="-128"/>
            </a:endParaRPr>
          </a:p>
        </p:txBody>
      </p:sp>
      <p:sp>
        <p:nvSpPr>
          <p:cNvPr id="12" name="テキスト ボックス 11"/>
          <p:cNvSpPr txBox="1"/>
          <p:nvPr/>
        </p:nvSpPr>
        <p:spPr>
          <a:xfrm>
            <a:off x="3126138" y="3995415"/>
            <a:ext cx="2907611" cy="523220"/>
          </a:xfrm>
          <a:prstGeom prst="rect">
            <a:avLst/>
          </a:prstGeom>
          <a:noFill/>
        </p:spPr>
        <p:txBody>
          <a:bodyPr wrap="square" rtlCol="0">
            <a:spAutoFit/>
          </a:bodyPr>
          <a:lstStyle/>
          <a:p>
            <a:pPr algn="ctr"/>
            <a:r>
              <a:rPr kumimoji="1" lang="ja-JP" altLang="en-US" sz="2800" dirty="0" smtClean="0">
                <a:solidFill>
                  <a:sysClr val="windowText" lastClr="000000"/>
                </a:solidFill>
                <a:latin typeface="ＭＳ ゴシック" pitchFamily="49" charset="-128"/>
                <a:ea typeface="ＭＳ ゴシック" pitchFamily="49" charset="-128"/>
              </a:rPr>
              <a:t>従業員</a:t>
            </a:r>
            <a:endParaRPr kumimoji="1" lang="ja-JP" altLang="en-US" sz="2800" dirty="0">
              <a:solidFill>
                <a:sysClr val="windowText" lastClr="000000"/>
              </a:solidFill>
              <a:latin typeface="ＭＳ ゴシック" pitchFamily="49" charset="-128"/>
              <a:ea typeface="ＭＳ ゴシック" pitchFamily="49" charset="-128"/>
            </a:endParaRPr>
          </a:p>
        </p:txBody>
      </p:sp>
      <p:sp>
        <p:nvSpPr>
          <p:cNvPr id="13" name="テキスト ボックス 12"/>
          <p:cNvSpPr txBox="1"/>
          <p:nvPr/>
        </p:nvSpPr>
        <p:spPr>
          <a:xfrm>
            <a:off x="2411760" y="4708531"/>
            <a:ext cx="4684484" cy="400110"/>
          </a:xfrm>
          <a:prstGeom prst="rect">
            <a:avLst/>
          </a:prstGeom>
          <a:noFill/>
        </p:spPr>
        <p:txBody>
          <a:bodyPr wrap="square" rtlCol="0">
            <a:spAutoFit/>
          </a:bodyPr>
          <a:lstStyle/>
          <a:p>
            <a:r>
              <a:rPr kumimoji="1" lang="ja-JP" altLang="en-US" dirty="0" smtClean="0">
                <a:solidFill>
                  <a:sysClr val="windowText" lastClr="000000"/>
                </a:solidFill>
                <a:latin typeface="ＭＳ ゴシック" pitchFamily="49" charset="-128"/>
                <a:ea typeface="ＭＳ ゴシック" pitchFamily="49" charset="-128"/>
              </a:rPr>
              <a:t>－</a:t>
            </a:r>
            <a:r>
              <a:rPr kumimoji="1" lang="ja-JP" altLang="en-US" sz="2000" dirty="0" smtClean="0">
                <a:solidFill>
                  <a:sysClr val="windowText" lastClr="000000"/>
                </a:solidFill>
                <a:latin typeface="ＭＳ ゴシック" pitchFamily="49" charset="-128"/>
                <a:ea typeface="ＭＳ ゴシック" pitchFamily="49" charset="-128"/>
              </a:rPr>
              <a:t>勤続年数　：　</a:t>
            </a:r>
            <a:r>
              <a:rPr kumimoji="1" lang="en-US" altLang="ja-JP" sz="2000" dirty="0" err="1" smtClean="0">
                <a:solidFill>
                  <a:sysClr val="windowText" lastClr="000000"/>
                </a:solidFill>
                <a:latin typeface="ＭＳ ゴシック" pitchFamily="49" charset="-128"/>
                <a:ea typeface="ＭＳ ゴシック" pitchFamily="49" charset="-128"/>
              </a:rPr>
              <a:t>int</a:t>
            </a:r>
            <a:r>
              <a:rPr lang="en-US" altLang="ja-JP" sz="2000" dirty="0" smtClean="0">
                <a:solidFill>
                  <a:sysClr val="windowText" lastClr="000000"/>
                </a:solidFill>
                <a:latin typeface="ＭＳ ゴシック" pitchFamily="49" charset="-128"/>
                <a:ea typeface="ＭＳ ゴシック" pitchFamily="49" charset="-128"/>
              </a:rPr>
              <a:t>[1]</a:t>
            </a:r>
            <a:r>
              <a:rPr lang="ja-JP" altLang="en-US" sz="2000" dirty="0" smtClean="0">
                <a:solidFill>
                  <a:sysClr val="windowText" lastClr="000000"/>
                </a:solidFill>
                <a:latin typeface="ＭＳ ゴシック" pitchFamily="49" charset="-128"/>
                <a:ea typeface="ＭＳ ゴシック" pitchFamily="49" charset="-128"/>
              </a:rPr>
              <a:t>　＝　</a:t>
            </a:r>
            <a:r>
              <a:rPr lang="en-US" altLang="ja-JP" sz="2000" dirty="0" smtClean="0">
                <a:solidFill>
                  <a:sysClr val="windowText" lastClr="000000"/>
                </a:solidFill>
                <a:latin typeface="ＭＳ ゴシック" pitchFamily="49" charset="-128"/>
                <a:ea typeface="ＭＳ ゴシック" pitchFamily="49" charset="-128"/>
              </a:rPr>
              <a:t>1</a:t>
            </a:r>
            <a:endParaRPr kumimoji="1" lang="ja-JP" altLang="en-US" dirty="0">
              <a:solidFill>
                <a:sysClr val="windowText" lastClr="000000"/>
              </a:solidFill>
              <a:latin typeface="ＭＳ ゴシック" pitchFamily="49" charset="-128"/>
              <a:ea typeface="ＭＳ ゴシック" pitchFamily="49" charset="-128"/>
            </a:endParaRPr>
          </a:p>
        </p:txBody>
      </p:sp>
      <p:sp>
        <p:nvSpPr>
          <p:cNvPr id="14" name="テキスト ボックス 13"/>
          <p:cNvSpPr txBox="1"/>
          <p:nvPr/>
        </p:nvSpPr>
        <p:spPr>
          <a:xfrm>
            <a:off x="2411760" y="5137159"/>
            <a:ext cx="4684484" cy="400110"/>
          </a:xfrm>
          <a:prstGeom prst="rect">
            <a:avLst/>
          </a:prstGeom>
          <a:noFill/>
        </p:spPr>
        <p:txBody>
          <a:bodyPr wrap="square" rtlCol="0">
            <a:spAutoFit/>
          </a:bodyPr>
          <a:lstStyle/>
          <a:p>
            <a:r>
              <a:rPr kumimoji="1" lang="ja-JP" altLang="en-US" dirty="0" smtClean="0">
                <a:solidFill>
                  <a:sysClr val="windowText" lastClr="000000"/>
                </a:solidFill>
                <a:latin typeface="ＭＳ ゴシック" pitchFamily="49" charset="-128"/>
                <a:ea typeface="ＭＳ ゴシック" pitchFamily="49" charset="-128"/>
              </a:rPr>
              <a:t>－</a:t>
            </a:r>
            <a:r>
              <a:rPr kumimoji="1" lang="ja-JP" altLang="en-US" sz="2000" dirty="0" smtClean="0">
                <a:solidFill>
                  <a:sysClr val="windowText" lastClr="000000"/>
                </a:solidFill>
                <a:latin typeface="ＭＳ ゴシック" pitchFamily="49" charset="-128"/>
                <a:ea typeface="ＭＳ ゴシック" pitchFamily="49" charset="-128"/>
              </a:rPr>
              <a:t>従業員</a:t>
            </a:r>
            <a:r>
              <a:rPr kumimoji="1" lang="en-US" altLang="ja-JP" sz="2000" dirty="0" smtClean="0">
                <a:solidFill>
                  <a:sysClr val="windowText" lastClr="000000"/>
                </a:solidFill>
                <a:latin typeface="ＭＳ ゴシック" pitchFamily="49" charset="-128"/>
                <a:ea typeface="ＭＳ ゴシック" pitchFamily="49" charset="-128"/>
              </a:rPr>
              <a:t>ID</a:t>
            </a:r>
            <a:r>
              <a:rPr kumimoji="1" lang="ja-JP" altLang="en-US" sz="2000" dirty="0" smtClean="0">
                <a:solidFill>
                  <a:sysClr val="windowText" lastClr="000000"/>
                </a:solidFill>
                <a:latin typeface="ＭＳ ゴシック" pitchFamily="49" charset="-128"/>
                <a:ea typeface="ＭＳ ゴシック" pitchFamily="49" charset="-128"/>
              </a:rPr>
              <a:t>　：　</a:t>
            </a:r>
            <a:r>
              <a:rPr kumimoji="1" lang="en-US" altLang="ja-JP" sz="2000" dirty="0" err="1" smtClean="0">
                <a:solidFill>
                  <a:sysClr val="windowText" lastClr="000000"/>
                </a:solidFill>
                <a:latin typeface="ＭＳ ゴシック" pitchFamily="49" charset="-128"/>
                <a:ea typeface="ＭＳ ゴシック" pitchFamily="49" charset="-128"/>
              </a:rPr>
              <a:t>int</a:t>
            </a:r>
            <a:r>
              <a:rPr lang="en-US" altLang="ja-JP" sz="2000" dirty="0" smtClean="0">
                <a:solidFill>
                  <a:sysClr val="windowText" lastClr="000000"/>
                </a:solidFill>
                <a:latin typeface="ＭＳ ゴシック" pitchFamily="49" charset="-128"/>
                <a:ea typeface="ＭＳ ゴシック" pitchFamily="49" charset="-128"/>
              </a:rPr>
              <a:t>[1]</a:t>
            </a:r>
            <a:r>
              <a:rPr lang="ja-JP" altLang="en-US" sz="2000" dirty="0" smtClean="0">
                <a:solidFill>
                  <a:sysClr val="windowText" lastClr="000000"/>
                </a:solidFill>
                <a:latin typeface="ＭＳ ゴシック" pitchFamily="49" charset="-128"/>
                <a:ea typeface="ＭＳ ゴシック" pitchFamily="49" charset="-128"/>
              </a:rPr>
              <a:t>　</a:t>
            </a:r>
            <a:r>
              <a:rPr lang="en-US" altLang="ja-JP" sz="2000" dirty="0" smtClean="0">
                <a:solidFill>
                  <a:sysClr val="windowText" lastClr="000000"/>
                </a:solidFill>
                <a:latin typeface="ＭＳ ゴシック" pitchFamily="49" charset="-128"/>
                <a:ea typeface="ＭＳ ゴシック" pitchFamily="49" charset="-128"/>
              </a:rPr>
              <a:t>{unique}</a:t>
            </a:r>
            <a:endParaRPr kumimoji="1" lang="ja-JP" altLang="en-US" dirty="0">
              <a:solidFill>
                <a:sysClr val="windowText" lastClr="000000"/>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val="3034467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ＭＳ ゴシック" pitchFamily="49" charset="-128"/>
                <a:ea typeface="ＭＳ ゴシック" pitchFamily="49" charset="-128"/>
              </a:rPr>
              <a:t>操作</a:t>
            </a:r>
            <a:r>
              <a:rPr kumimoji="1" lang="ja-JP" altLang="en-US" dirty="0" smtClean="0">
                <a:latin typeface="ＭＳ ゴシック" pitchFamily="49" charset="-128"/>
                <a:ea typeface="ＭＳ ゴシック" pitchFamily="49" charset="-128"/>
              </a:rPr>
              <a:t>（∽アドバンス）</a:t>
            </a:r>
            <a:endParaRPr kumimoji="1" lang="ja-JP" altLang="en-US" dirty="0">
              <a:latin typeface="ＭＳ ゴシック" pitchFamily="49" charset="-128"/>
              <a:ea typeface="ＭＳ ゴシック" pitchFamily="49" charset="-128"/>
            </a:endParaRPr>
          </a:p>
        </p:txBody>
      </p:sp>
      <p:sp>
        <p:nvSpPr>
          <p:cNvPr id="3" name="コンテンツ プレースホルダー 2"/>
          <p:cNvSpPr>
            <a:spLocks noGrp="1"/>
          </p:cNvSpPr>
          <p:nvPr>
            <p:ph idx="1"/>
          </p:nvPr>
        </p:nvSpPr>
        <p:spPr/>
        <p:txBody>
          <a:bodyPr/>
          <a:lstStyle/>
          <a:p>
            <a:r>
              <a:rPr kumimoji="1" lang="ja-JP" altLang="en-US" dirty="0" smtClean="0">
                <a:latin typeface="ＭＳ ゴシック" pitchFamily="49" charset="-128"/>
                <a:ea typeface="ＭＳ ゴシック" pitchFamily="49" charset="-128"/>
              </a:rPr>
              <a:t>クラスの操作は引数の入出力種別，引数のデフォルト値，プロパティ文字列を表記することができる．</a:t>
            </a:r>
            <a:endParaRPr kumimoji="1" lang="en-US" altLang="ja-JP" dirty="0" smtClean="0">
              <a:latin typeface="ＭＳ ゴシック" pitchFamily="49" charset="-128"/>
              <a:ea typeface="ＭＳ ゴシック" pitchFamily="49" charset="-128"/>
            </a:endParaRPr>
          </a:p>
          <a:p>
            <a:pPr marL="0" indent="0">
              <a:buNone/>
            </a:pPr>
            <a:endParaRPr kumimoji="1" lang="ja-JP" altLang="en-US" dirty="0">
              <a:latin typeface="ＭＳ ゴシック" pitchFamily="49" charset="-128"/>
              <a:ea typeface="ＭＳ ゴシック" pitchFamily="49" charset="-12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16" y="3356992"/>
            <a:ext cx="8968480" cy="7219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59" y="4509120"/>
            <a:ext cx="8725545" cy="2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5307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036496" cy="1143000"/>
          </a:xfrm>
        </p:spPr>
        <p:txBody>
          <a:bodyPr>
            <a:noAutofit/>
          </a:bodyPr>
          <a:lstStyle/>
          <a:p>
            <a:r>
              <a:rPr lang="ja-JP" altLang="en-US" dirty="0" smtClean="0">
                <a:latin typeface="ＭＳ ゴシック" pitchFamily="49" charset="-128"/>
                <a:ea typeface="ＭＳ ゴシック" pitchFamily="49" charset="-128"/>
              </a:rPr>
              <a:t>タグ付値</a:t>
            </a:r>
            <a:r>
              <a:rPr lang="en-US" altLang="ja-JP" dirty="0" smtClean="0">
                <a:latin typeface="ＭＳ ゴシック" pitchFamily="49" charset="-128"/>
                <a:ea typeface="ＭＳ ゴシック" pitchFamily="49" charset="-128"/>
              </a:rPr>
              <a:t>,</a:t>
            </a:r>
            <a:r>
              <a:rPr lang="ja-JP" altLang="en-US" dirty="0" smtClean="0">
                <a:latin typeface="ＭＳ ゴシック" pitchFamily="49" charset="-128"/>
                <a:ea typeface="ＭＳ ゴシック" pitchFamily="49" charset="-128"/>
              </a:rPr>
              <a:t>メタ属性</a:t>
            </a:r>
            <a:r>
              <a:rPr lang="en-US" altLang="ja-JP" dirty="0">
                <a:latin typeface="ＭＳ ゴシック" pitchFamily="49" charset="-128"/>
                <a:ea typeface="ＭＳ ゴシック" pitchFamily="49" charset="-128"/>
              </a:rPr>
              <a:t>(</a:t>
            </a:r>
            <a:r>
              <a:rPr kumimoji="1" lang="ja-JP" altLang="en-US" dirty="0" smtClean="0">
                <a:latin typeface="ＭＳ ゴシック" pitchFamily="49" charset="-128"/>
                <a:ea typeface="ＭＳ ゴシック" pitchFamily="49" charset="-128"/>
              </a:rPr>
              <a:t>∽アドバンス</a:t>
            </a:r>
            <a:r>
              <a:rPr kumimoji="1" lang="en-US" altLang="ja-JP" dirty="0" smtClean="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p:txBody>
      </p:sp>
      <p:sp>
        <p:nvSpPr>
          <p:cNvPr id="3" name="コンテンツ プレースホルダー 2"/>
          <p:cNvSpPr>
            <a:spLocks noGrp="1"/>
          </p:cNvSpPr>
          <p:nvPr>
            <p:ph idx="1"/>
          </p:nvPr>
        </p:nvSpPr>
        <p:spPr/>
        <p:txBody>
          <a:bodyPr/>
          <a:lstStyle/>
          <a:p>
            <a:r>
              <a:rPr kumimoji="1" lang="ja-JP" altLang="en-US" dirty="0" smtClean="0">
                <a:latin typeface="ＭＳ ゴシック" pitchFamily="49" charset="-128"/>
                <a:ea typeface="ＭＳ ゴシック" pitchFamily="49" charset="-128"/>
              </a:rPr>
              <a:t>タグ付値をつけることで情報を付与できる．</a:t>
            </a:r>
            <a:endParaRPr kumimoji="1" lang="en-US" altLang="ja-JP" dirty="0" smtClean="0">
              <a:latin typeface="ＭＳ ゴシック" pitchFamily="49" charset="-128"/>
              <a:ea typeface="ＭＳ ゴシック" pitchFamily="49" charset="-128"/>
            </a:endParaRPr>
          </a:p>
          <a:p>
            <a:pPr marL="0" indent="0">
              <a:buNone/>
            </a:pPr>
            <a:endParaRPr kumimoji="1" lang="ja-JP" altLang="en-US" dirty="0">
              <a:latin typeface="ＭＳ ゴシック" pitchFamily="49" charset="-128"/>
              <a:ea typeface="ＭＳ ゴシック" pitchFamily="49" charset="-12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263" y="2780928"/>
            <a:ext cx="6489927" cy="359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2833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4638"/>
            <a:ext cx="8568952" cy="1143000"/>
          </a:xfrm>
        </p:spPr>
        <p:txBody>
          <a:bodyPr>
            <a:normAutofit/>
          </a:bodyPr>
          <a:lstStyle/>
          <a:p>
            <a:r>
              <a:rPr lang="ja-JP" altLang="en-US" dirty="0" smtClean="0">
                <a:latin typeface="ＭＳ ゴシック" pitchFamily="49" charset="-128"/>
                <a:ea typeface="ＭＳ ゴシック" pitchFamily="49" charset="-128"/>
              </a:rPr>
              <a:t>派生属性</a:t>
            </a:r>
            <a:r>
              <a:rPr kumimoji="1" lang="ja-JP" altLang="en-US" dirty="0" smtClean="0">
                <a:latin typeface="ＭＳ ゴシック" pitchFamily="49" charset="-128"/>
                <a:ea typeface="ＭＳ ゴシック" pitchFamily="49" charset="-128"/>
              </a:rPr>
              <a:t>（∽アドバンス）</a:t>
            </a:r>
            <a:endParaRPr kumimoji="1" lang="ja-JP" altLang="en-US" dirty="0">
              <a:latin typeface="ＭＳ ゴシック" pitchFamily="49" charset="-128"/>
              <a:ea typeface="ＭＳ ゴシック" pitchFamily="49" charset="-128"/>
            </a:endParaRPr>
          </a:p>
        </p:txBody>
      </p:sp>
      <p:sp>
        <p:nvSpPr>
          <p:cNvPr id="3" name="コンテンツ プレースホルダー 2"/>
          <p:cNvSpPr>
            <a:spLocks noGrp="1"/>
          </p:cNvSpPr>
          <p:nvPr>
            <p:ph idx="1"/>
          </p:nvPr>
        </p:nvSpPr>
        <p:spPr/>
        <p:txBody>
          <a:bodyPr/>
          <a:lstStyle/>
          <a:p>
            <a:r>
              <a:rPr kumimoji="1" lang="ja-JP" altLang="en-US" dirty="0" smtClean="0">
                <a:latin typeface="ＭＳ ゴシック" pitchFamily="49" charset="-128"/>
                <a:ea typeface="ＭＳ ゴシック" pitchFamily="49" charset="-128"/>
              </a:rPr>
              <a:t>他の属性などから計算できる属性．</a:t>
            </a:r>
            <a:endParaRPr kumimoji="1" lang="en-US" altLang="ja-JP" dirty="0" smtClean="0">
              <a:latin typeface="ＭＳ ゴシック" pitchFamily="49" charset="-128"/>
              <a:ea typeface="ＭＳ ゴシック" pitchFamily="49" charset="-128"/>
            </a:endParaRPr>
          </a:p>
          <a:p>
            <a:pPr marL="0" indent="0">
              <a:buNone/>
            </a:pPr>
            <a:endParaRPr kumimoji="1" lang="ja-JP" altLang="en-US" dirty="0">
              <a:latin typeface="ＭＳ ゴシック" pitchFamily="49" charset="-128"/>
              <a:ea typeface="ＭＳ ゴシック" pitchFamily="49" charset="-128"/>
            </a:endParaRPr>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21913"/>
          <a:stretch/>
        </p:blipFill>
        <p:spPr bwMode="auto">
          <a:xfrm>
            <a:off x="2230143" y="3229761"/>
            <a:ext cx="3308593"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直線矢印コネクタ 4"/>
          <p:cNvCxnSpPr/>
          <p:nvPr/>
        </p:nvCxnSpPr>
        <p:spPr>
          <a:xfrm flipH="1">
            <a:off x="4067944" y="4797152"/>
            <a:ext cx="216024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6300192" y="4612486"/>
            <a:ext cx="1224136" cy="369332"/>
          </a:xfrm>
          <a:prstGeom prst="rect">
            <a:avLst/>
          </a:prstGeom>
          <a:noFill/>
        </p:spPr>
        <p:txBody>
          <a:bodyPr wrap="square" rtlCol="0">
            <a:spAutoFit/>
          </a:bodyPr>
          <a:lstStyle/>
          <a:p>
            <a:r>
              <a:rPr kumimoji="1" lang="ja-JP" altLang="en-US" dirty="0" smtClean="0"/>
              <a:t>派生属性</a:t>
            </a:r>
            <a:endParaRPr kumimoji="1" lang="ja-JP" altLang="en-US" dirty="0"/>
          </a:p>
        </p:txBody>
      </p:sp>
    </p:spTree>
    <p:extLst>
      <p:ext uri="{BB962C8B-B14F-4D97-AF65-F5344CB8AC3E}">
        <p14:creationId xmlns:p14="http://schemas.microsoft.com/office/powerpoint/2010/main" val="4192833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4638"/>
            <a:ext cx="8568952" cy="1143000"/>
          </a:xfrm>
        </p:spPr>
        <p:txBody>
          <a:bodyPr>
            <a:normAutofit/>
          </a:bodyPr>
          <a:lstStyle/>
          <a:p>
            <a:r>
              <a:rPr lang="ja-JP" altLang="en-US" dirty="0" smtClean="0">
                <a:latin typeface="ＭＳ ゴシック" pitchFamily="49" charset="-128"/>
                <a:ea typeface="ＭＳ ゴシック" pitchFamily="49" charset="-128"/>
              </a:rPr>
              <a:t>派生関連</a:t>
            </a:r>
            <a:r>
              <a:rPr kumimoji="1" lang="ja-JP" altLang="en-US" dirty="0" smtClean="0">
                <a:latin typeface="ＭＳ ゴシック" pitchFamily="49" charset="-128"/>
                <a:ea typeface="ＭＳ ゴシック" pitchFamily="49" charset="-128"/>
              </a:rPr>
              <a:t>（∽アドバンス）</a:t>
            </a:r>
            <a:endParaRPr kumimoji="1" lang="ja-JP" altLang="en-US" dirty="0">
              <a:latin typeface="ＭＳ ゴシック" pitchFamily="49" charset="-128"/>
              <a:ea typeface="ＭＳ ゴシック" pitchFamily="49" charset="-128"/>
            </a:endParaRPr>
          </a:p>
        </p:txBody>
      </p:sp>
      <p:sp>
        <p:nvSpPr>
          <p:cNvPr id="3" name="コンテンツ プレースホルダー 2"/>
          <p:cNvSpPr>
            <a:spLocks noGrp="1"/>
          </p:cNvSpPr>
          <p:nvPr>
            <p:ph idx="1"/>
          </p:nvPr>
        </p:nvSpPr>
        <p:spPr/>
        <p:txBody>
          <a:bodyPr/>
          <a:lstStyle/>
          <a:p>
            <a:r>
              <a:rPr kumimoji="1" lang="ja-JP" altLang="en-US" dirty="0" smtClean="0">
                <a:latin typeface="ＭＳ ゴシック" pitchFamily="49" charset="-128"/>
                <a:ea typeface="ＭＳ ゴシック" pitchFamily="49" charset="-128"/>
              </a:rPr>
              <a:t>他の属性などから計算できる属性．</a:t>
            </a:r>
            <a:endParaRPr kumimoji="1" lang="en-US" altLang="ja-JP" dirty="0" smtClean="0">
              <a:latin typeface="ＭＳ ゴシック" pitchFamily="49" charset="-128"/>
              <a:ea typeface="ＭＳ ゴシック" pitchFamily="49" charset="-128"/>
            </a:endParaRPr>
          </a:p>
          <a:p>
            <a:pPr marL="0" indent="0">
              <a:buNone/>
            </a:pPr>
            <a:endParaRPr kumimoji="1" lang="ja-JP" altLang="en-US" dirty="0">
              <a:latin typeface="ＭＳ ゴシック" pitchFamily="49" charset="-128"/>
              <a:ea typeface="ＭＳ ゴシック" pitchFamily="49" charset="-128"/>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973772"/>
            <a:ext cx="1365250" cy="110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3973772"/>
            <a:ext cx="1365250" cy="110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7290" y="3973772"/>
            <a:ext cx="1365250" cy="110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直線矢印コネクタ 18"/>
          <p:cNvCxnSpPr/>
          <p:nvPr/>
        </p:nvCxnSpPr>
        <p:spPr>
          <a:xfrm>
            <a:off x="2768898" y="4528603"/>
            <a:ext cx="108012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5217170" y="4528603"/>
            <a:ext cx="108012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カギ線コネクタ 24"/>
          <p:cNvCxnSpPr/>
          <p:nvPr/>
        </p:nvCxnSpPr>
        <p:spPr bwMode="auto">
          <a:xfrm rot="5400000" flipH="1" flipV="1">
            <a:off x="4461862" y="1541026"/>
            <a:ext cx="1588" cy="4932000"/>
          </a:xfrm>
          <a:prstGeom prst="bentConnector3">
            <a:avLst>
              <a:gd name="adj1" fmla="val 50050756"/>
            </a:avLst>
          </a:prstGeom>
          <a:solidFill>
            <a:srgbClr val="00B8FF"/>
          </a:solidFill>
          <a:ln w="28575" cap="flat" cmpd="sng" algn="ctr">
            <a:solidFill>
              <a:schemeClr val="tx1"/>
            </a:solidFill>
            <a:prstDash val="solid"/>
            <a:round/>
            <a:headEnd type="none" w="med" len="med"/>
            <a:tailEnd type="arrow"/>
          </a:ln>
          <a:effectLst/>
        </p:spPr>
      </p:cxnSp>
      <p:sp>
        <p:nvSpPr>
          <p:cNvPr id="35" name="テキスト ボックス 34"/>
          <p:cNvSpPr txBox="1"/>
          <p:nvPr/>
        </p:nvSpPr>
        <p:spPr>
          <a:xfrm>
            <a:off x="2666016" y="4096022"/>
            <a:ext cx="1285884" cy="400110"/>
          </a:xfrm>
          <a:prstGeom prst="rect">
            <a:avLst/>
          </a:prstGeom>
          <a:noFill/>
        </p:spPr>
        <p:txBody>
          <a:bodyPr wrap="square" rtlCol="0">
            <a:spAutoFit/>
          </a:bodyPr>
          <a:lstStyle/>
          <a:p>
            <a:pPr algn="ctr"/>
            <a:r>
              <a:rPr kumimoji="1" lang="ja-JP" altLang="en-US" sz="2000" dirty="0" smtClean="0">
                <a:solidFill>
                  <a:sysClr val="windowText" lastClr="000000"/>
                </a:solidFill>
              </a:rPr>
              <a:t>命令する</a:t>
            </a:r>
            <a:endParaRPr kumimoji="1" lang="ja-JP" altLang="en-US" sz="2000" dirty="0">
              <a:solidFill>
                <a:sysClr val="windowText" lastClr="000000"/>
              </a:solidFill>
            </a:endParaRPr>
          </a:p>
        </p:txBody>
      </p:sp>
      <p:sp>
        <p:nvSpPr>
          <p:cNvPr id="36" name="テキスト ボックス 35"/>
          <p:cNvSpPr txBox="1"/>
          <p:nvPr/>
        </p:nvSpPr>
        <p:spPr>
          <a:xfrm>
            <a:off x="5114288" y="4077072"/>
            <a:ext cx="1285884" cy="400110"/>
          </a:xfrm>
          <a:prstGeom prst="rect">
            <a:avLst/>
          </a:prstGeom>
          <a:noFill/>
        </p:spPr>
        <p:txBody>
          <a:bodyPr wrap="square" rtlCol="0">
            <a:spAutoFit/>
          </a:bodyPr>
          <a:lstStyle/>
          <a:p>
            <a:pPr algn="ctr"/>
            <a:r>
              <a:rPr kumimoji="1" lang="ja-JP" altLang="en-US" sz="2000" dirty="0" smtClean="0">
                <a:solidFill>
                  <a:sysClr val="windowText" lastClr="000000"/>
                </a:solidFill>
              </a:rPr>
              <a:t>命令する</a:t>
            </a:r>
            <a:endParaRPr kumimoji="1" lang="ja-JP" altLang="en-US" sz="2000" dirty="0">
              <a:solidFill>
                <a:sysClr val="windowText" lastClr="000000"/>
              </a:solidFill>
            </a:endParaRPr>
          </a:p>
        </p:txBody>
      </p:sp>
      <p:sp>
        <p:nvSpPr>
          <p:cNvPr id="37" name="テキスト ボックス 36"/>
          <p:cNvSpPr txBox="1"/>
          <p:nvPr/>
        </p:nvSpPr>
        <p:spPr>
          <a:xfrm>
            <a:off x="2427124" y="2842599"/>
            <a:ext cx="4214842" cy="400110"/>
          </a:xfrm>
          <a:prstGeom prst="rect">
            <a:avLst/>
          </a:prstGeom>
          <a:noFill/>
        </p:spPr>
        <p:txBody>
          <a:bodyPr wrap="square" rtlCol="0">
            <a:spAutoFit/>
          </a:bodyPr>
          <a:lstStyle/>
          <a:p>
            <a:pPr algn="ctr"/>
            <a:r>
              <a:rPr kumimoji="1" lang="en-US" altLang="ja-JP" sz="2000" dirty="0" smtClean="0">
                <a:solidFill>
                  <a:sysClr val="windowText" lastClr="000000"/>
                </a:solidFill>
              </a:rPr>
              <a:t>/</a:t>
            </a:r>
            <a:r>
              <a:rPr kumimoji="1" lang="ja-JP" altLang="en-US" sz="2000" dirty="0" smtClean="0">
                <a:solidFill>
                  <a:sysClr val="windowText" lastClr="000000"/>
                </a:solidFill>
              </a:rPr>
              <a:t>直接命令する</a:t>
            </a:r>
            <a:r>
              <a:rPr kumimoji="1" lang="en-US" altLang="ja-JP" sz="2000" dirty="0" smtClean="0">
                <a:solidFill>
                  <a:sysClr val="windowText" lastClr="000000"/>
                </a:solidFill>
              </a:rPr>
              <a:t>(</a:t>
            </a:r>
            <a:r>
              <a:rPr kumimoji="1" lang="ja-JP" altLang="en-US" sz="2000" dirty="0" smtClean="0">
                <a:solidFill>
                  <a:srgbClr val="FF0000"/>
                </a:solidFill>
              </a:rPr>
              <a:t>派生関連</a:t>
            </a:r>
            <a:r>
              <a:rPr kumimoji="1" lang="en-US" altLang="ja-JP" sz="2000" dirty="0" smtClean="0">
                <a:solidFill>
                  <a:sysClr val="windowText" lastClr="000000"/>
                </a:solidFill>
              </a:rPr>
              <a:t>)</a:t>
            </a:r>
            <a:endParaRPr kumimoji="1" lang="ja-JP" altLang="en-US" sz="2000" dirty="0">
              <a:solidFill>
                <a:sysClr val="windowText" lastClr="000000"/>
              </a:solidFill>
            </a:endParaRPr>
          </a:p>
        </p:txBody>
      </p:sp>
    </p:spTree>
    <p:extLst>
      <p:ext uri="{BB962C8B-B14F-4D97-AF65-F5344CB8AC3E}">
        <p14:creationId xmlns:p14="http://schemas.microsoft.com/office/powerpoint/2010/main" val="3983072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4638"/>
            <a:ext cx="8568952" cy="1143000"/>
          </a:xfrm>
        </p:spPr>
        <p:txBody>
          <a:bodyPr>
            <a:noAutofit/>
          </a:bodyPr>
          <a:lstStyle/>
          <a:p>
            <a:r>
              <a:rPr lang="ja-JP" altLang="en-US" sz="3600" dirty="0" smtClean="0">
                <a:latin typeface="ＭＳ ゴシック" pitchFamily="49" charset="-128"/>
                <a:ea typeface="ＭＳ ゴシック" pitchFamily="49" charset="-128"/>
              </a:rPr>
              <a:t>クラススコープ</a:t>
            </a:r>
            <a:r>
              <a:rPr lang="en-US" altLang="ja-JP" sz="3600" dirty="0" smtClean="0">
                <a:latin typeface="ＭＳ ゴシック" pitchFamily="49" charset="-128"/>
                <a:ea typeface="ＭＳ ゴシック" pitchFamily="49" charset="-128"/>
              </a:rPr>
              <a:t/>
            </a:r>
            <a:br>
              <a:rPr lang="en-US" altLang="ja-JP" sz="3600" dirty="0" smtClean="0">
                <a:latin typeface="ＭＳ ゴシック" pitchFamily="49" charset="-128"/>
                <a:ea typeface="ＭＳ ゴシック" pitchFamily="49" charset="-128"/>
              </a:rPr>
            </a:br>
            <a:r>
              <a:rPr lang="ja-JP" altLang="en-US" sz="3600" dirty="0">
                <a:latin typeface="ＭＳ ゴシック" pitchFamily="49" charset="-128"/>
                <a:ea typeface="ＭＳ ゴシック" pitchFamily="49" charset="-128"/>
              </a:rPr>
              <a:t>インスタンススコープ</a:t>
            </a:r>
            <a:r>
              <a:rPr kumimoji="1" lang="ja-JP" altLang="en-US" sz="3600" dirty="0" smtClean="0">
                <a:latin typeface="ＭＳ ゴシック" pitchFamily="49" charset="-128"/>
                <a:ea typeface="ＭＳ ゴシック" pitchFamily="49" charset="-128"/>
              </a:rPr>
              <a:t>（∽アドバンス）</a:t>
            </a:r>
            <a:endParaRPr kumimoji="1" lang="ja-JP" altLang="en-US" sz="3600" dirty="0">
              <a:latin typeface="ＭＳ ゴシック" pitchFamily="49" charset="-128"/>
              <a:ea typeface="ＭＳ ゴシック" pitchFamily="49" charset="-128"/>
            </a:endParaRPr>
          </a:p>
        </p:txBody>
      </p:sp>
      <p:sp>
        <p:nvSpPr>
          <p:cNvPr id="3" name="コンテンツ プレースホルダー 2"/>
          <p:cNvSpPr>
            <a:spLocks noGrp="1"/>
          </p:cNvSpPr>
          <p:nvPr>
            <p:ph idx="1"/>
          </p:nvPr>
        </p:nvSpPr>
        <p:spPr/>
        <p:txBody>
          <a:bodyPr/>
          <a:lstStyle/>
          <a:p>
            <a:r>
              <a:rPr kumimoji="1" lang="ja-JP" altLang="en-US" dirty="0" smtClean="0">
                <a:latin typeface="ＭＳ ゴシック" pitchFamily="49" charset="-128"/>
                <a:ea typeface="ＭＳ ゴシック" pitchFamily="49" charset="-128"/>
              </a:rPr>
              <a:t>クラススコープ</a:t>
            </a:r>
            <a:r>
              <a:rPr lang="en-US" altLang="ja-JP" dirty="0" smtClean="0">
                <a:latin typeface="ＭＳ ゴシック" pitchFamily="49" charset="-128"/>
                <a:ea typeface="ＭＳ ゴシック" pitchFamily="49" charset="-128"/>
              </a:rPr>
              <a:t>…</a:t>
            </a:r>
            <a:r>
              <a:rPr lang="ja-JP" altLang="en-US" dirty="0" smtClean="0">
                <a:latin typeface="ＭＳ ゴシック" pitchFamily="49" charset="-128"/>
                <a:ea typeface="ＭＳ ゴシック" pitchFamily="49" charset="-128"/>
              </a:rPr>
              <a:t>あるクラスから生成されたオブジェクトで共通の属性や，クラスに対しての呼び出し．</a:t>
            </a:r>
            <a:r>
              <a:rPr kumimoji="1" lang="ja-JP" altLang="en-US" dirty="0" smtClean="0">
                <a:latin typeface="ＭＳ ゴシック" pitchFamily="49" charset="-128"/>
                <a:ea typeface="ＭＳ ゴシック" pitchFamily="49" charset="-128"/>
              </a:rPr>
              <a:t>他の属性などから計算できる属性</a:t>
            </a:r>
            <a:r>
              <a:rPr kumimoji="1" lang="en-US" altLang="ja-JP" dirty="0" smtClean="0">
                <a:latin typeface="ＭＳ ゴシック" pitchFamily="49" charset="-128"/>
                <a:ea typeface="ＭＳ ゴシック" pitchFamily="49" charset="-128"/>
              </a:rPr>
              <a:t>(</a:t>
            </a:r>
            <a:r>
              <a:rPr kumimoji="1" lang="ja-JP" altLang="en-US" dirty="0" smtClean="0">
                <a:latin typeface="ＭＳ ゴシック" pitchFamily="49" charset="-128"/>
                <a:ea typeface="ＭＳ ゴシック" pitchFamily="49" charset="-128"/>
              </a:rPr>
              <a:t>下線で表示</a:t>
            </a:r>
            <a:r>
              <a:rPr kumimoji="1" lang="en-US" altLang="ja-JP" dirty="0" smtClean="0">
                <a:latin typeface="ＭＳ ゴシック" pitchFamily="49" charset="-128"/>
                <a:ea typeface="ＭＳ ゴシック" pitchFamily="49" charset="-128"/>
              </a:rPr>
              <a:t>)</a:t>
            </a:r>
            <a:r>
              <a:rPr kumimoji="1" lang="ja-JP" altLang="en-US" dirty="0" err="1" smtClean="0">
                <a:latin typeface="ＭＳ ゴシック" pitchFamily="49" charset="-128"/>
                <a:ea typeface="ＭＳ ゴシック" pitchFamily="49" charset="-128"/>
              </a:rPr>
              <a:t>．</a:t>
            </a:r>
            <a:endParaRPr kumimoji="1" lang="en-US" altLang="ja-JP" dirty="0" smtClean="0">
              <a:latin typeface="ＭＳ ゴシック" pitchFamily="49" charset="-128"/>
              <a:ea typeface="ＭＳ ゴシック" pitchFamily="49" charset="-128"/>
            </a:endParaRPr>
          </a:p>
          <a:p>
            <a:r>
              <a:rPr lang="ja-JP" altLang="en-US" dirty="0" smtClean="0">
                <a:latin typeface="ＭＳ ゴシック" pitchFamily="49" charset="-128"/>
                <a:ea typeface="ＭＳ ゴシック" pitchFamily="49" charset="-128"/>
              </a:rPr>
              <a:t>インスタンススコープ</a:t>
            </a:r>
            <a:r>
              <a:rPr lang="en-US" altLang="ja-JP" dirty="0" smtClean="0">
                <a:latin typeface="ＭＳ ゴシック" pitchFamily="49" charset="-128"/>
                <a:ea typeface="ＭＳ ゴシック" pitchFamily="49" charset="-128"/>
              </a:rPr>
              <a:t>…</a:t>
            </a:r>
            <a:r>
              <a:rPr lang="ja-JP" altLang="en-US" dirty="0" smtClean="0">
                <a:latin typeface="ＭＳ ゴシック" pitchFamily="49" charset="-128"/>
                <a:ea typeface="ＭＳ ゴシック" pitchFamily="49" charset="-128"/>
              </a:rPr>
              <a:t>属性や操作が個々のオブジェクトに当てはまる．</a:t>
            </a:r>
            <a:endParaRPr kumimoji="1" lang="en-US" altLang="ja-JP" dirty="0" smtClean="0">
              <a:latin typeface="ＭＳ ゴシック" pitchFamily="49" charset="-128"/>
              <a:ea typeface="ＭＳ ゴシック" pitchFamily="49" charset="-128"/>
            </a:endParaRPr>
          </a:p>
          <a:p>
            <a:pPr marL="0" indent="0">
              <a:buNone/>
            </a:pPr>
            <a:endParaRPr kumimoji="1" lang="ja-JP" altLang="en-US" dirty="0">
              <a:latin typeface="ＭＳ ゴシック" pitchFamily="49" charset="-128"/>
              <a:ea typeface="ＭＳ ゴシック" pitchFamily="49" charset="-128"/>
            </a:endParaRPr>
          </a:p>
        </p:txBody>
      </p:sp>
    </p:spTree>
    <p:extLst>
      <p:ext uri="{BB962C8B-B14F-4D97-AF65-F5344CB8AC3E}">
        <p14:creationId xmlns:p14="http://schemas.microsoft.com/office/powerpoint/2010/main" val="858019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1190302"/>
            <a:ext cx="1865313" cy="1893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73" y="620688"/>
            <a:ext cx="6793183" cy="3032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4077072"/>
            <a:ext cx="5265985" cy="2291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307238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340</Words>
  <Application>Microsoft Office PowerPoint</Application>
  <PresentationFormat>画面に合わせる (4:3)</PresentationFormat>
  <Paragraphs>43</Paragraphs>
  <Slides>18</Slides>
  <Notes>0</Notes>
  <HiddenSlides>0</HiddenSlides>
  <MMClips>0</MMClips>
  <ScaleCrop>false</ScaleCrop>
  <HeadingPairs>
    <vt:vector size="4" baseType="variant">
      <vt:variant>
        <vt:lpstr>テーマ</vt:lpstr>
      </vt:variant>
      <vt:variant>
        <vt:i4>1</vt:i4>
      </vt:variant>
      <vt:variant>
        <vt:lpstr>スライド タイトル</vt:lpstr>
      </vt:variant>
      <vt:variant>
        <vt:i4>18</vt:i4>
      </vt:variant>
    </vt:vector>
  </HeadingPairs>
  <TitlesOfParts>
    <vt:vector size="19" baseType="lpstr">
      <vt:lpstr>Office ​​テーマ</vt:lpstr>
      <vt:lpstr>クラス図その２</vt:lpstr>
      <vt:lpstr>クラス名（∽アドバンス）</vt:lpstr>
      <vt:lpstr>属性（∽アドバンス）</vt:lpstr>
      <vt:lpstr>操作（∽アドバンス）</vt:lpstr>
      <vt:lpstr>タグ付値,メタ属性(∽アドバンス)</vt:lpstr>
      <vt:lpstr>派生属性（∽アドバンス）</vt:lpstr>
      <vt:lpstr>派生関連（∽アドバンス）</vt:lpstr>
      <vt:lpstr>クラススコープ インスタンススコープ（∽アドバンス）</vt:lpstr>
      <vt:lpstr>PowerPoint プレゼンテーション</vt:lpstr>
      <vt:lpstr>パラメタライズドクラス(∽アドバンス)</vt:lpstr>
      <vt:lpstr>制約(∽アドバンス)</vt:lpstr>
      <vt:lpstr>コンポジション集約(∽アドバンス)</vt:lpstr>
      <vt:lpstr>メタ属性(∽アドバンス)</vt:lpstr>
      <vt:lpstr>制約(∽アドバンス)</vt:lpstr>
      <vt:lpstr>汎化１(∽アドバンス)</vt:lpstr>
      <vt:lpstr>汎化２(∽アドバンス)</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クラス図その２</dc:title>
  <dc:creator>FJ-USER</dc:creator>
  <cp:lastModifiedBy>FJ-USER</cp:lastModifiedBy>
  <cp:revision>12</cp:revision>
  <dcterms:created xsi:type="dcterms:W3CDTF">2013-05-19T17:58:19Z</dcterms:created>
  <dcterms:modified xsi:type="dcterms:W3CDTF">2013-05-19T20:39:39Z</dcterms:modified>
</cp:coreProperties>
</file>