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4CE072-C5C1-44CE-905E-E62D6E61D0AB}" type="datetimeFigureOut">
              <a:rPr kumimoji="1" lang="ja-JP" altLang="en-US" smtClean="0"/>
              <a:t>2013/5/26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95A80-23C5-49B5-AEC0-881108343E67}" type="slidenum">
              <a:rPr kumimoji="1" lang="ja-JP" altLang="en-US" smtClean="0"/>
              <a:t>‹#›</a:t>
            </a:fld>
            <a:endParaRPr kumimoji="1" lang="ja-JP" altLang="en-US"/>
          </a:p>
        </p:txBody>
      </p:sp>
    </p:spTree>
    <p:extLst>
      <p:ext uri="{BB962C8B-B14F-4D97-AF65-F5344CB8AC3E}">
        <p14:creationId xmlns:p14="http://schemas.microsoft.com/office/powerpoint/2010/main" val="4890407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3</a:t>
            </a:fld>
            <a:endParaRPr kumimoji="1" lang="ja-JP" altLang="en-US"/>
          </a:p>
        </p:txBody>
      </p:sp>
    </p:spTree>
    <p:extLst>
      <p:ext uri="{BB962C8B-B14F-4D97-AF65-F5344CB8AC3E}">
        <p14:creationId xmlns:p14="http://schemas.microsoft.com/office/powerpoint/2010/main" val="418040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4</a:t>
            </a:fld>
            <a:endParaRPr kumimoji="1" lang="ja-JP" altLang="en-US"/>
          </a:p>
        </p:txBody>
      </p:sp>
    </p:spTree>
    <p:extLst>
      <p:ext uri="{BB962C8B-B14F-4D97-AF65-F5344CB8AC3E}">
        <p14:creationId xmlns:p14="http://schemas.microsoft.com/office/powerpoint/2010/main" val="418040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13</a:t>
            </a:fld>
            <a:endParaRPr kumimoji="1" lang="ja-JP" altLang="en-US"/>
          </a:p>
        </p:txBody>
      </p:sp>
    </p:spTree>
    <p:extLst>
      <p:ext uri="{BB962C8B-B14F-4D97-AF65-F5344CB8AC3E}">
        <p14:creationId xmlns:p14="http://schemas.microsoft.com/office/powerpoint/2010/main" val="4006845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15</a:t>
            </a:fld>
            <a:endParaRPr kumimoji="1" lang="ja-JP" altLang="en-US"/>
          </a:p>
        </p:txBody>
      </p:sp>
    </p:spTree>
    <p:extLst>
      <p:ext uri="{BB962C8B-B14F-4D97-AF65-F5344CB8AC3E}">
        <p14:creationId xmlns:p14="http://schemas.microsoft.com/office/powerpoint/2010/main" val="4006845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17</a:t>
            </a:fld>
            <a:endParaRPr kumimoji="1" lang="ja-JP" altLang="en-US"/>
          </a:p>
        </p:txBody>
      </p:sp>
    </p:spTree>
    <p:extLst>
      <p:ext uri="{BB962C8B-B14F-4D97-AF65-F5344CB8AC3E}">
        <p14:creationId xmlns:p14="http://schemas.microsoft.com/office/powerpoint/2010/main" val="4006845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19</a:t>
            </a:fld>
            <a:endParaRPr kumimoji="1" lang="ja-JP" altLang="en-US"/>
          </a:p>
        </p:txBody>
      </p:sp>
    </p:spTree>
    <p:extLst>
      <p:ext uri="{BB962C8B-B14F-4D97-AF65-F5344CB8AC3E}">
        <p14:creationId xmlns:p14="http://schemas.microsoft.com/office/powerpoint/2010/main" val="4006845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A95A80-23C5-49B5-AEC0-881108343E67}" type="slidenum">
              <a:rPr kumimoji="1" lang="ja-JP" altLang="en-US" smtClean="0"/>
              <a:t>20</a:t>
            </a:fld>
            <a:endParaRPr kumimoji="1" lang="ja-JP" altLang="en-US"/>
          </a:p>
        </p:txBody>
      </p:sp>
    </p:spTree>
    <p:extLst>
      <p:ext uri="{BB962C8B-B14F-4D97-AF65-F5344CB8AC3E}">
        <p14:creationId xmlns:p14="http://schemas.microsoft.com/office/powerpoint/2010/main" val="4006845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2636654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133451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253602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1811075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99544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8891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26527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361179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3299207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323785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C157C9-494D-4F5B-A290-AD164E812BD0}" type="datetimeFigureOut">
              <a:rPr kumimoji="1" lang="ja-JP" altLang="en-US" smtClean="0"/>
              <a:t>2013/5/26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3571268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157C9-494D-4F5B-A290-AD164E812BD0}" type="datetimeFigureOut">
              <a:rPr kumimoji="1" lang="ja-JP" altLang="en-US" smtClean="0"/>
              <a:t>2013/5/26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32894-510C-40C1-8F7D-5C2B9A0A187F}" type="slidenum">
              <a:rPr kumimoji="1" lang="ja-JP" altLang="en-US" smtClean="0"/>
              <a:t>‹#›</a:t>
            </a:fld>
            <a:endParaRPr kumimoji="1" lang="ja-JP" altLang="en-US"/>
          </a:p>
        </p:txBody>
      </p:sp>
    </p:spTree>
    <p:extLst>
      <p:ext uri="{BB962C8B-B14F-4D97-AF65-F5344CB8AC3E}">
        <p14:creationId xmlns:p14="http://schemas.microsoft.com/office/powerpoint/2010/main" val="3778072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4</a:t>
            </a:r>
            <a:r>
              <a:rPr kumimoji="1" lang="ja-JP" altLang="en-US" dirty="0" smtClean="0"/>
              <a:t>　</a:t>
            </a:r>
            <a:r>
              <a:rPr kumimoji="1" lang="ja-JP" altLang="en-US" smtClean="0"/>
              <a:t>相互</a:t>
            </a:r>
            <a:r>
              <a:rPr kumimoji="1" lang="ja-JP" altLang="en-US" smtClean="0"/>
              <a:t>作用図　後半</a:t>
            </a:r>
            <a:endParaRPr kumimoji="1" lang="ja-JP" altLang="en-US" dirty="0"/>
          </a:p>
        </p:txBody>
      </p:sp>
      <p:sp>
        <p:nvSpPr>
          <p:cNvPr id="3" name="サブタイトル 2"/>
          <p:cNvSpPr>
            <a:spLocks noGrp="1"/>
          </p:cNvSpPr>
          <p:nvPr>
            <p:ph type="subTitle" idx="1"/>
          </p:nvPr>
        </p:nvSpPr>
        <p:spPr/>
        <p:txBody>
          <a:bodyPr/>
          <a:lstStyle/>
          <a:p>
            <a:r>
              <a:rPr lang="en-US" altLang="ja-JP" dirty="0" smtClean="0">
                <a:solidFill>
                  <a:schemeClr val="tx1"/>
                </a:solidFill>
              </a:rPr>
              <a:t>FM13001</a:t>
            </a:r>
            <a:r>
              <a:rPr lang="ja-JP" altLang="en-US" dirty="0" smtClean="0">
                <a:solidFill>
                  <a:schemeClr val="tx1"/>
                </a:solidFill>
              </a:rPr>
              <a:t>　青野大樹</a:t>
            </a:r>
            <a:endParaRPr kumimoji="1" lang="ja-JP" altLang="en-US" dirty="0">
              <a:solidFill>
                <a:schemeClr val="tx1"/>
              </a:solidFill>
            </a:endParaRPr>
          </a:p>
        </p:txBody>
      </p:sp>
    </p:spTree>
    <p:extLst>
      <p:ext uri="{BB962C8B-B14F-4D97-AF65-F5344CB8AC3E}">
        <p14:creationId xmlns:p14="http://schemas.microsoft.com/office/powerpoint/2010/main" val="3948861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マルチオブジェクトとは</a:t>
            </a:r>
            <a:r>
              <a:rPr lang="ja-JP" altLang="en-US" sz="2800" dirty="0"/>
              <a:t>複数</a:t>
            </a:r>
            <a:r>
              <a:rPr lang="ja-JP" altLang="en-US" sz="2800" dirty="0" smtClean="0"/>
              <a:t>のオブジェクトで構成される集合体である</a:t>
            </a:r>
            <a:endParaRPr kumimoji="1" lang="en-US" altLang="ja-JP" sz="2800" dirty="0" smtClean="0"/>
          </a:p>
        </p:txBody>
      </p:sp>
      <p:sp>
        <p:nvSpPr>
          <p:cNvPr id="10" name="正方形/長方形 9"/>
          <p:cNvSpPr/>
          <p:nvPr/>
        </p:nvSpPr>
        <p:spPr>
          <a:xfrm>
            <a:off x="5724128" y="4005064"/>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sp>
        <p:nvSpPr>
          <p:cNvPr id="4" name="正方形/長方形 3"/>
          <p:cNvSpPr/>
          <p:nvPr/>
        </p:nvSpPr>
        <p:spPr>
          <a:xfrm>
            <a:off x="1292051" y="4095512"/>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u="sng" dirty="0"/>
              <a:t>店員</a:t>
            </a:r>
            <a:endParaRPr kumimoji="1" lang="ja-JP" altLang="en-US" sz="2400" u="sng" dirty="0"/>
          </a:p>
        </p:txBody>
      </p:sp>
      <p:sp>
        <p:nvSpPr>
          <p:cNvPr id="6" name="正方形/長方形 5"/>
          <p:cNvSpPr/>
          <p:nvPr/>
        </p:nvSpPr>
        <p:spPr>
          <a:xfrm>
            <a:off x="5652120" y="4095512"/>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cxnSp>
        <p:nvCxnSpPr>
          <p:cNvPr id="7" name="直線コネクタ 6"/>
          <p:cNvCxnSpPr/>
          <p:nvPr/>
        </p:nvCxnSpPr>
        <p:spPr>
          <a:xfrm flipH="1">
            <a:off x="3236266" y="4383544"/>
            <a:ext cx="241585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矢印コネクタ 7"/>
          <p:cNvCxnSpPr/>
          <p:nvPr/>
        </p:nvCxnSpPr>
        <p:spPr>
          <a:xfrm flipH="1">
            <a:off x="4063897" y="4185332"/>
            <a:ext cx="753786"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2364725" y="3569522"/>
            <a:ext cx="4223499" cy="461665"/>
          </a:xfrm>
          <a:prstGeom prst="rect">
            <a:avLst/>
          </a:prstGeom>
          <a:noFill/>
        </p:spPr>
        <p:txBody>
          <a:bodyPr wrap="square" rtlCol="0">
            <a:spAutoFit/>
          </a:bodyPr>
          <a:lstStyle/>
          <a:p>
            <a:pPr algn="ctr"/>
            <a:r>
              <a:rPr lang="en-US" altLang="ja-JP" sz="2400" dirty="0"/>
              <a:t>1</a:t>
            </a:r>
            <a:r>
              <a:rPr kumimoji="1" lang="ja-JP" altLang="en-US" sz="2400" dirty="0" smtClean="0"/>
              <a:t>：会員情報取得（）</a:t>
            </a:r>
            <a:endParaRPr kumimoji="1" lang="ja-JP" altLang="en-US" sz="2400" dirty="0"/>
          </a:p>
        </p:txBody>
      </p:sp>
    </p:spTree>
    <p:extLst>
      <p:ext uri="{BB962C8B-B14F-4D97-AF65-F5344CB8AC3E}">
        <p14:creationId xmlns:p14="http://schemas.microsoft.com/office/powerpoint/2010/main" val="1611751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800" dirty="0"/>
              <a:t>メッセージ</a:t>
            </a:r>
            <a:r>
              <a:rPr lang="ja-JP" altLang="en-US" sz="2800" dirty="0" smtClean="0"/>
              <a:t>を繰り返しオブジェクトに対して送信したいときは、シーケンス式に以下の形式で繰り返しを記述する</a:t>
            </a:r>
            <a:endParaRPr kumimoji="1" lang="en-US" altLang="ja-JP" sz="2800" dirty="0" smtClean="0"/>
          </a:p>
        </p:txBody>
      </p:sp>
      <p:sp>
        <p:nvSpPr>
          <p:cNvPr id="10" name="正方形/長方形 9"/>
          <p:cNvSpPr/>
          <p:nvPr/>
        </p:nvSpPr>
        <p:spPr>
          <a:xfrm>
            <a:off x="6228184" y="4682753"/>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sp>
        <p:nvSpPr>
          <p:cNvPr id="4" name="正方形/長方形 3"/>
          <p:cNvSpPr/>
          <p:nvPr/>
        </p:nvSpPr>
        <p:spPr>
          <a:xfrm>
            <a:off x="899592" y="4788371"/>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u="sng" dirty="0"/>
              <a:t>店員</a:t>
            </a:r>
            <a:endParaRPr kumimoji="1" lang="ja-JP" altLang="en-US" sz="2400" u="sng" dirty="0"/>
          </a:p>
        </p:txBody>
      </p:sp>
      <p:sp>
        <p:nvSpPr>
          <p:cNvPr id="6" name="正方形/長方形 5"/>
          <p:cNvSpPr/>
          <p:nvPr/>
        </p:nvSpPr>
        <p:spPr>
          <a:xfrm>
            <a:off x="6156176" y="4773201"/>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cxnSp>
        <p:nvCxnSpPr>
          <p:cNvPr id="7" name="直線コネクタ 6"/>
          <p:cNvCxnSpPr>
            <a:stCxn id="6" idx="1"/>
            <a:endCxn id="4" idx="3"/>
          </p:cNvCxnSpPr>
          <p:nvPr/>
        </p:nvCxnSpPr>
        <p:spPr>
          <a:xfrm flipH="1">
            <a:off x="2843808" y="5061233"/>
            <a:ext cx="3312368" cy="1517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矢印コネクタ 7"/>
          <p:cNvCxnSpPr/>
          <p:nvPr/>
        </p:nvCxnSpPr>
        <p:spPr>
          <a:xfrm flipH="1">
            <a:off x="3991889" y="4797152"/>
            <a:ext cx="1012159"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2264159" y="2851941"/>
            <a:ext cx="4223499" cy="461665"/>
          </a:xfrm>
          <a:prstGeom prst="rect">
            <a:avLst/>
          </a:prstGeom>
          <a:noFill/>
        </p:spPr>
        <p:txBody>
          <a:bodyPr wrap="square" rtlCol="0">
            <a:spAutoFit/>
          </a:bodyPr>
          <a:lstStyle/>
          <a:p>
            <a:pPr algn="ctr"/>
            <a:r>
              <a:rPr lang="en-US" altLang="ja-JP" sz="2400" dirty="0" smtClean="0"/>
              <a:t>1*[i=1..n]:</a:t>
            </a:r>
            <a:endParaRPr kumimoji="1" lang="ja-JP" altLang="en-US" sz="2400" dirty="0"/>
          </a:p>
        </p:txBody>
      </p:sp>
      <p:sp>
        <p:nvSpPr>
          <p:cNvPr id="11" name="テキスト ボックス 10"/>
          <p:cNvSpPr txBox="1"/>
          <p:nvPr/>
        </p:nvSpPr>
        <p:spPr>
          <a:xfrm>
            <a:off x="1470300" y="4149080"/>
            <a:ext cx="6059384" cy="461665"/>
          </a:xfrm>
          <a:prstGeom prst="rect">
            <a:avLst/>
          </a:prstGeom>
          <a:noFill/>
        </p:spPr>
        <p:txBody>
          <a:bodyPr wrap="square" rtlCol="0">
            <a:spAutoFit/>
          </a:bodyPr>
          <a:lstStyle/>
          <a:p>
            <a:pPr algn="ctr"/>
            <a:r>
              <a:rPr lang="en-US" altLang="ja-JP" sz="2400" dirty="0" smtClean="0"/>
              <a:t>1*[i=1..n]</a:t>
            </a:r>
            <a:r>
              <a:rPr lang="ja-JP" altLang="en-US" sz="2400" dirty="0" smtClean="0"/>
              <a:t>：会員情報：</a:t>
            </a:r>
            <a:r>
              <a:rPr lang="en-US" altLang="ja-JP" sz="2400" dirty="0" smtClean="0"/>
              <a:t>=</a:t>
            </a:r>
            <a:r>
              <a:rPr lang="ja-JP" altLang="en-US" sz="2400" dirty="0" smtClean="0"/>
              <a:t>会員情報取得（会員</a:t>
            </a:r>
            <a:r>
              <a:rPr lang="en-US" altLang="ja-JP" sz="2400" dirty="0" smtClean="0"/>
              <a:t>ID</a:t>
            </a:r>
            <a:r>
              <a:rPr lang="ja-JP" altLang="en-US" sz="2400" dirty="0" smtClean="0"/>
              <a:t>）</a:t>
            </a:r>
            <a:endParaRPr kumimoji="1" lang="ja-JP" altLang="en-US" sz="2400" dirty="0"/>
          </a:p>
        </p:txBody>
      </p:sp>
    </p:spTree>
    <p:extLst>
      <p:ext uri="{BB962C8B-B14F-4D97-AF65-F5344CB8AC3E}">
        <p14:creationId xmlns:p14="http://schemas.microsoft.com/office/powerpoint/2010/main" val="2651448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4000" dirty="0" smtClean="0">
                <a:solidFill>
                  <a:prstClr val="black"/>
                </a:solidFill>
              </a:rPr>
              <a:t>4-5</a:t>
            </a:r>
            <a:r>
              <a:rPr lang="ja-JP" altLang="en-US" sz="4000" dirty="0">
                <a:solidFill>
                  <a:prstClr val="black"/>
                </a:solidFill>
              </a:rPr>
              <a:t>　</a:t>
            </a:r>
            <a:r>
              <a:rPr lang="ja-JP" altLang="en-US" sz="4000" dirty="0" smtClean="0">
                <a:solidFill>
                  <a:prstClr val="black"/>
                </a:solidFill>
              </a:rPr>
              <a:t>コラボレーション図</a:t>
            </a:r>
            <a:r>
              <a:rPr lang="ja-JP" altLang="en-US" sz="4000" dirty="0" smtClean="0">
                <a:latin typeface="ＭＳ ゴシック" pitchFamily="49" charset="-128"/>
                <a:ea typeface="ＭＳ ゴシック" pitchFamily="49" charset="-128"/>
              </a:rPr>
              <a:t>∽（アドバンス）</a:t>
            </a:r>
            <a:r>
              <a:rPr lang="ja-JP" altLang="en-US" sz="4000" dirty="0">
                <a:latin typeface="ＭＳ ゴシック" pitchFamily="49" charset="-128"/>
                <a:ea typeface="ＭＳ ゴシック" pitchFamily="49" charset="-128"/>
              </a:rPr>
              <a:t>∽</a:t>
            </a:r>
            <a:endParaRPr kumimoji="1" lang="ja-JP" altLang="en-US" sz="40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a:t>並行</a:t>
            </a:r>
            <a:r>
              <a:rPr lang="ja-JP" altLang="en-US" sz="2800" dirty="0" smtClean="0"/>
              <a:t>処理</a:t>
            </a:r>
            <a:r>
              <a:rPr lang="ja-JP" altLang="en-US" sz="2800" dirty="0" smtClean="0">
                <a:latin typeface="ＭＳ ゴシック" pitchFamily="49" charset="-128"/>
                <a:ea typeface="ＭＳ ゴシック" pitchFamily="49" charset="-128"/>
              </a:rPr>
              <a:t>（∽アドバンス）</a:t>
            </a:r>
            <a:endParaRPr lang="en-US" altLang="ja-JP" sz="2800" dirty="0" smtClean="0">
              <a:latin typeface="ＭＳ ゴシック" pitchFamily="49" charset="-128"/>
              <a:ea typeface="ＭＳ ゴシック" pitchFamily="49" charset="-128"/>
            </a:endParaRPr>
          </a:p>
          <a:p>
            <a:r>
              <a:rPr lang="ja-JP" altLang="en-US" sz="2800" dirty="0" smtClean="0"/>
              <a:t>複数のメッセージが同時に送信されていることを示す</a:t>
            </a:r>
            <a:endParaRPr kumimoji="1" lang="en-US" altLang="ja-JP" sz="2800" dirty="0" smtClean="0"/>
          </a:p>
        </p:txBody>
      </p:sp>
      <p:cxnSp>
        <p:nvCxnSpPr>
          <p:cNvPr id="11" name="直線コネクタ 10"/>
          <p:cNvCxnSpPr/>
          <p:nvPr/>
        </p:nvCxnSpPr>
        <p:spPr>
          <a:xfrm flipH="1">
            <a:off x="179512" y="4005064"/>
            <a:ext cx="1395428" cy="13623"/>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flipH="1">
            <a:off x="430833" y="3774922"/>
            <a:ext cx="739496" cy="1822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1003406" y="3241744"/>
            <a:ext cx="3622461" cy="400110"/>
          </a:xfrm>
          <a:prstGeom prst="rect">
            <a:avLst/>
          </a:prstGeom>
          <a:noFill/>
        </p:spPr>
        <p:txBody>
          <a:bodyPr wrap="square" rtlCol="0">
            <a:spAutoFit/>
          </a:bodyPr>
          <a:lstStyle/>
          <a:p>
            <a:pPr algn="ctr"/>
            <a:r>
              <a:rPr kumimoji="1" lang="en-US" altLang="ja-JP" sz="2000" dirty="0" smtClean="0"/>
              <a:t>1</a:t>
            </a:r>
            <a:r>
              <a:rPr kumimoji="1" lang="ja-JP" altLang="en-US" sz="2000" dirty="0" smtClean="0"/>
              <a:t>：表示（）</a:t>
            </a:r>
            <a:endParaRPr kumimoji="1" lang="ja-JP" altLang="en-US" sz="2000" dirty="0"/>
          </a:p>
        </p:txBody>
      </p:sp>
      <p:sp>
        <p:nvSpPr>
          <p:cNvPr id="14" name="正方形/長方形 13"/>
          <p:cNvSpPr/>
          <p:nvPr/>
        </p:nvSpPr>
        <p:spPr>
          <a:xfrm>
            <a:off x="1547664" y="3730655"/>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u="sng" dirty="0" smtClean="0"/>
              <a:t>Web</a:t>
            </a:r>
            <a:r>
              <a:rPr kumimoji="1" lang="ja-JP" altLang="en-US" sz="2400" u="sng" dirty="0" smtClean="0"/>
              <a:t>ウィンドウ</a:t>
            </a:r>
            <a:endParaRPr kumimoji="1" lang="ja-JP" altLang="en-US" sz="2400" u="sng" dirty="0"/>
          </a:p>
        </p:txBody>
      </p:sp>
      <p:sp>
        <p:nvSpPr>
          <p:cNvPr id="15" name="正方形/長方形 14"/>
          <p:cNvSpPr/>
          <p:nvPr/>
        </p:nvSpPr>
        <p:spPr>
          <a:xfrm>
            <a:off x="6516216" y="3717032"/>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商品リスト</a:t>
            </a:r>
            <a:endParaRPr kumimoji="1" lang="ja-JP" altLang="en-US" sz="2400" u="sng" dirty="0"/>
          </a:p>
        </p:txBody>
      </p:sp>
      <p:cxnSp>
        <p:nvCxnSpPr>
          <p:cNvPr id="16" name="直線コネクタ 15"/>
          <p:cNvCxnSpPr>
            <a:stCxn id="15" idx="1"/>
            <a:endCxn id="14" idx="3"/>
          </p:cNvCxnSpPr>
          <p:nvPr/>
        </p:nvCxnSpPr>
        <p:spPr>
          <a:xfrm flipH="1">
            <a:off x="3707904" y="4005064"/>
            <a:ext cx="2808312" cy="13623"/>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H="1">
            <a:off x="4765348" y="3789040"/>
            <a:ext cx="753786"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9" name="テキスト ボックス 18"/>
          <p:cNvSpPr txBox="1"/>
          <p:nvPr/>
        </p:nvSpPr>
        <p:spPr>
          <a:xfrm>
            <a:off x="1691680" y="5389285"/>
            <a:ext cx="3595525" cy="400110"/>
          </a:xfrm>
          <a:prstGeom prst="rect">
            <a:avLst/>
          </a:prstGeom>
          <a:noFill/>
        </p:spPr>
        <p:txBody>
          <a:bodyPr wrap="square" rtlCol="0">
            <a:spAutoFit/>
          </a:bodyPr>
          <a:lstStyle/>
          <a:p>
            <a:pPr algn="ctr"/>
            <a:r>
              <a:rPr kumimoji="1" lang="en-US" altLang="ja-JP" sz="2000" dirty="0" smtClean="0"/>
              <a:t>3b*[i=1..n]</a:t>
            </a:r>
            <a:r>
              <a:rPr kumimoji="1" lang="ja-JP" altLang="en-US" sz="2000" dirty="0" smtClean="0"/>
              <a:t>：表示（）</a:t>
            </a:r>
            <a:endParaRPr kumimoji="1" lang="ja-JP" altLang="en-US" sz="2000" dirty="0"/>
          </a:p>
        </p:txBody>
      </p:sp>
      <p:sp>
        <p:nvSpPr>
          <p:cNvPr id="20" name="正方形/長方形 19"/>
          <p:cNvSpPr/>
          <p:nvPr/>
        </p:nvSpPr>
        <p:spPr>
          <a:xfrm>
            <a:off x="657370" y="5805264"/>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イメージリスト</a:t>
            </a:r>
            <a:endParaRPr kumimoji="1" lang="ja-JP" altLang="en-US" sz="2400" u="sng" dirty="0"/>
          </a:p>
        </p:txBody>
      </p:sp>
      <p:cxnSp>
        <p:nvCxnSpPr>
          <p:cNvPr id="21" name="直線コネクタ 20"/>
          <p:cNvCxnSpPr/>
          <p:nvPr/>
        </p:nvCxnSpPr>
        <p:spPr>
          <a:xfrm>
            <a:off x="6668616" y="4322102"/>
            <a:ext cx="0" cy="1148185"/>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直線コネクタ 22"/>
          <p:cNvCxnSpPr>
            <a:endCxn id="14" idx="3"/>
          </p:cNvCxnSpPr>
          <p:nvPr/>
        </p:nvCxnSpPr>
        <p:spPr>
          <a:xfrm flipV="1">
            <a:off x="1715478" y="4018687"/>
            <a:ext cx="1992426" cy="1799987"/>
          </a:xfrm>
          <a:prstGeom prst="line">
            <a:avLst/>
          </a:prstGeom>
          <a:ln w="28575"/>
        </p:spPr>
        <p:style>
          <a:lnRef idx="1">
            <a:schemeClr val="dk1"/>
          </a:lnRef>
          <a:fillRef idx="0">
            <a:schemeClr val="dk1"/>
          </a:fillRef>
          <a:effectRef idx="0">
            <a:schemeClr val="dk1"/>
          </a:effectRef>
          <a:fontRef idx="minor">
            <a:schemeClr val="tx1"/>
          </a:fontRef>
        </p:style>
      </p:cxnSp>
      <p:sp>
        <p:nvSpPr>
          <p:cNvPr id="37" name="正方形/長方形 36"/>
          <p:cNvSpPr/>
          <p:nvPr/>
        </p:nvSpPr>
        <p:spPr>
          <a:xfrm>
            <a:off x="3995936" y="5733256"/>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a:t>
            </a:r>
            <a:endParaRPr kumimoji="1" lang="ja-JP" altLang="en-US" sz="2400" u="sng" dirty="0"/>
          </a:p>
        </p:txBody>
      </p:sp>
      <p:sp>
        <p:nvSpPr>
          <p:cNvPr id="24" name="テキスト ボックス 23"/>
          <p:cNvSpPr txBox="1"/>
          <p:nvPr/>
        </p:nvSpPr>
        <p:spPr>
          <a:xfrm>
            <a:off x="1885643" y="4814907"/>
            <a:ext cx="3622461" cy="400110"/>
          </a:xfrm>
          <a:prstGeom prst="rect">
            <a:avLst/>
          </a:prstGeom>
          <a:noFill/>
        </p:spPr>
        <p:txBody>
          <a:bodyPr wrap="square" rtlCol="0">
            <a:spAutoFit/>
          </a:bodyPr>
          <a:lstStyle/>
          <a:p>
            <a:pPr algn="ctr"/>
            <a:r>
              <a:rPr lang="en-US" altLang="ja-JP" sz="2000" dirty="0" smtClean="0"/>
              <a:t>2b</a:t>
            </a:r>
            <a:r>
              <a:rPr kumimoji="1" lang="ja-JP" altLang="en-US" sz="2000" dirty="0" smtClean="0"/>
              <a:t>：表示（）</a:t>
            </a:r>
            <a:endParaRPr kumimoji="1" lang="ja-JP" altLang="en-US" sz="2000" dirty="0"/>
          </a:p>
        </p:txBody>
      </p:sp>
      <p:cxnSp>
        <p:nvCxnSpPr>
          <p:cNvPr id="25" name="直線矢印コネクタ 24"/>
          <p:cNvCxnSpPr/>
          <p:nvPr/>
        </p:nvCxnSpPr>
        <p:spPr>
          <a:xfrm flipV="1">
            <a:off x="2537985" y="4752553"/>
            <a:ext cx="559250" cy="524818"/>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2" name="正方形/長方形 31"/>
          <p:cNvSpPr/>
          <p:nvPr/>
        </p:nvSpPr>
        <p:spPr>
          <a:xfrm>
            <a:off x="3945474" y="5805264"/>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a:t>
            </a:r>
            <a:endParaRPr kumimoji="1" lang="ja-JP" altLang="en-US" sz="2400" u="sng" dirty="0"/>
          </a:p>
        </p:txBody>
      </p:sp>
      <p:cxnSp>
        <p:nvCxnSpPr>
          <p:cNvPr id="33" name="直線コネクタ 32"/>
          <p:cNvCxnSpPr>
            <a:stCxn id="32" idx="1"/>
          </p:cNvCxnSpPr>
          <p:nvPr/>
        </p:nvCxnSpPr>
        <p:spPr>
          <a:xfrm flipH="1">
            <a:off x="2817609" y="6093296"/>
            <a:ext cx="1127865" cy="12912"/>
          </a:xfrm>
          <a:prstGeom prst="line">
            <a:avLst/>
          </a:prstGeom>
          <a:ln w="28575"/>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flipH="1">
            <a:off x="3004648" y="5877272"/>
            <a:ext cx="753786"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8" name="正方形/長方形 37"/>
          <p:cNvSpPr/>
          <p:nvPr/>
        </p:nvSpPr>
        <p:spPr>
          <a:xfrm>
            <a:off x="6668616" y="5459397"/>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sp>
        <p:nvSpPr>
          <p:cNvPr id="39" name="正方形/長方形 38"/>
          <p:cNvSpPr/>
          <p:nvPr/>
        </p:nvSpPr>
        <p:spPr>
          <a:xfrm>
            <a:off x="6581046" y="5532129"/>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sp>
        <p:nvSpPr>
          <p:cNvPr id="40" name="テキスト ボックス 39"/>
          <p:cNvSpPr txBox="1"/>
          <p:nvPr/>
        </p:nvSpPr>
        <p:spPr>
          <a:xfrm>
            <a:off x="6233059" y="4685074"/>
            <a:ext cx="3595525" cy="400110"/>
          </a:xfrm>
          <a:prstGeom prst="rect">
            <a:avLst/>
          </a:prstGeom>
          <a:noFill/>
        </p:spPr>
        <p:txBody>
          <a:bodyPr wrap="square" rtlCol="0">
            <a:spAutoFit/>
          </a:bodyPr>
          <a:lstStyle/>
          <a:p>
            <a:pPr algn="ctr"/>
            <a:r>
              <a:rPr kumimoji="1" lang="en-US" altLang="ja-JP" sz="2000" dirty="0" smtClean="0"/>
              <a:t>3a*[i=1..n]</a:t>
            </a:r>
            <a:r>
              <a:rPr kumimoji="1" lang="ja-JP" altLang="en-US" sz="2000" dirty="0" smtClean="0"/>
              <a:t>：表示（）</a:t>
            </a:r>
            <a:endParaRPr kumimoji="1" lang="ja-JP" altLang="en-US" sz="2000" dirty="0"/>
          </a:p>
        </p:txBody>
      </p:sp>
      <p:cxnSp>
        <p:nvCxnSpPr>
          <p:cNvPr id="41" name="直線矢印コネクタ 40"/>
          <p:cNvCxnSpPr/>
          <p:nvPr/>
        </p:nvCxnSpPr>
        <p:spPr>
          <a:xfrm flipV="1">
            <a:off x="6886938" y="4581128"/>
            <a:ext cx="0" cy="696243"/>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3325803" y="3212976"/>
            <a:ext cx="3622461" cy="400110"/>
          </a:xfrm>
          <a:prstGeom prst="rect">
            <a:avLst/>
          </a:prstGeom>
          <a:noFill/>
        </p:spPr>
        <p:txBody>
          <a:bodyPr wrap="square" rtlCol="0">
            <a:spAutoFit/>
          </a:bodyPr>
          <a:lstStyle/>
          <a:p>
            <a:pPr algn="ctr"/>
            <a:r>
              <a:rPr lang="en-US" altLang="ja-JP" sz="2000" dirty="0" smtClean="0"/>
              <a:t>2a</a:t>
            </a:r>
            <a:r>
              <a:rPr kumimoji="1" lang="ja-JP" altLang="en-US" sz="2000" dirty="0" smtClean="0"/>
              <a:t>：表示（）</a:t>
            </a:r>
            <a:endParaRPr kumimoji="1" lang="ja-JP" altLang="en-US" sz="2000" dirty="0"/>
          </a:p>
        </p:txBody>
      </p:sp>
      <p:sp>
        <p:nvSpPr>
          <p:cNvPr id="47" name="円/楕円 46"/>
          <p:cNvSpPr/>
          <p:nvPr/>
        </p:nvSpPr>
        <p:spPr>
          <a:xfrm>
            <a:off x="3995936" y="3068960"/>
            <a:ext cx="2160240" cy="936104"/>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8" name="円/楕円 47"/>
          <p:cNvSpPr/>
          <p:nvPr/>
        </p:nvSpPr>
        <p:spPr>
          <a:xfrm>
            <a:off x="2339752" y="4546910"/>
            <a:ext cx="2160240" cy="936104"/>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50" name="直線コネクタ 49"/>
          <p:cNvCxnSpPr/>
          <p:nvPr/>
        </p:nvCxnSpPr>
        <p:spPr>
          <a:xfrm flipH="1" flipV="1">
            <a:off x="3696874" y="3068960"/>
            <a:ext cx="515086" cy="3440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flipV="1">
            <a:off x="3707904" y="3068960"/>
            <a:ext cx="207081" cy="165482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1763688" y="2668850"/>
            <a:ext cx="3622461" cy="400110"/>
          </a:xfrm>
          <a:prstGeom prst="rect">
            <a:avLst/>
          </a:prstGeom>
          <a:noFill/>
        </p:spPr>
        <p:txBody>
          <a:bodyPr wrap="square" rtlCol="0">
            <a:spAutoFit/>
          </a:bodyPr>
          <a:lstStyle/>
          <a:p>
            <a:pPr algn="ctr"/>
            <a:r>
              <a:rPr kumimoji="1" lang="ja-JP" altLang="en-US" sz="2000" dirty="0" smtClean="0"/>
              <a:t>同時並行処理</a:t>
            </a:r>
            <a:endParaRPr kumimoji="1" lang="ja-JP" altLang="en-US" sz="2000" dirty="0"/>
          </a:p>
        </p:txBody>
      </p:sp>
    </p:spTree>
    <p:extLst>
      <p:ext uri="{BB962C8B-B14F-4D97-AF65-F5344CB8AC3E}">
        <p14:creationId xmlns:p14="http://schemas.microsoft.com/office/powerpoint/2010/main" val="4067130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先行子</a:t>
            </a:r>
            <a:r>
              <a:rPr lang="ja-JP" altLang="en-US" sz="2800" dirty="0" smtClean="0">
                <a:latin typeface="ＭＳ ゴシック" pitchFamily="49" charset="-128"/>
                <a:ea typeface="ＭＳ ゴシック" pitchFamily="49" charset="-128"/>
              </a:rPr>
              <a:t>（∽アドバンス）</a:t>
            </a:r>
            <a:endParaRPr lang="en-US" altLang="ja-JP" sz="2800" dirty="0" smtClean="0">
              <a:latin typeface="ＭＳ ゴシック" pitchFamily="49" charset="-128"/>
              <a:ea typeface="ＭＳ ゴシック" pitchFamily="49" charset="-128"/>
            </a:endParaRPr>
          </a:p>
          <a:p>
            <a:r>
              <a:rPr lang="ja-JP" altLang="en-US" sz="2800" dirty="0" smtClean="0"/>
              <a:t>先行子に書かれた</a:t>
            </a:r>
            <a:r>
              <a:rPr lang="en-US" altLang="ja-JP" sz="2800" dirty="0" smtClean="0"/>
              <a:t>1</a:t>
            </a:r>
            <a:r>
              <a:rPr lang="ja-JP" altLang="en-US" sz="2800" dirty="0" smtClean="0"/>
              <a:t>つ以上のシーケンス番号のメッセージ送信がすべて行われるまで、メッセージ送信が可能にならない</a:t>
            </a:r>
            <a:endParaRPr lang="en-US" altLang="ja-JP" sz="2800" dirty="0" smtClean="0"/>
          </a:p>
          <a:p>
            <a:endParaRPr kumimoji="1" lang="en-US" altLang="ja-JP" sz="2800" dirty="0" smtClean="0"/>
          </a:p>
          <a:p>
            <a:endParaRPr kumimoji="1" lang="en-US" altLang="ja-JP" sz="2800" dirty="0" smtClean="0"/>
          </a:p>
          <a:p>
            <a:pPr marL="0" indent="0">
              <a:buNone/>
            </a:pPr>
            <a:r>
              <a:rPr lang="ja-JP" altLang="en-US" sz="2800" dirty="0" smtClean="0"/>
              <a:t>　　　　　シーケンス番号</a:t>
            </a:r>
            <a:r>
              <a:rPr lang="en-US" altLang="ja-JP" sz="2800" dirty="0" smtClean="0"/>
              <a:t>1,</a:t>
            </a:r>
            <a:r>
              <a:rPr lang="ja-JP" altLang="en-US" sz="2800" dirty="0" smtClean="0"/>
              <a:t>シーケンス番号</a:t>
            </a:r>
            <a:r>
              <a:rPr lang="en-US" altLang="ja-JP" sz="2800" dirty="0" smtClean="0"/>
              <a:t>2,…/</a:t>
            </a:r>
            <a:endParaRPr kumimoji="1" lang="en-US" altLang="ja-JP" sz="2800" dirty="0"/>
          </a:p>
          <a:p>
            <a:endParaRPr kumimoji="1" lang="en-US" altLang="ja-JP" sz="2800" dirty="0" smtClean="0"/>
          </a:p>
        </p:txBody>
      </p:sp>
    </p:spTree>
    <p:extLst>
      <p:ext uri="{BB962C8B-B14F-4D97-AF65-F5344CB8AC3E}">
        <p14:creationId xmlns:p14="http://schemas.microsoft.com/office/powerpoint/2010/main" val="3562876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cxnSp>
        <p:nvCxnSpPr>
          <p:cNvPr id="11" name="直線コネクタ 10"/>
          <p:cNvCxnSpPr/>
          <p:nvPr/>
        </p:nvCxnSpPr>
        <p:spPr>
          <a:xfrm flipH="1">
            <a:off x="110110" y="2852936"/>
            <a:ext cx="1395428" cy="13623"/>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flipH="1">
            <a:off x="361431" y="2622794"/>
            <a:ext cx="739496" cy="1822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1072808" y="2089616"/>
            <a:ext cx="3622461" cy="400110"/>
          </a:xfrm>
          <a:prstGeom prst="rect">
            <a:avLst/>
          </a:prstGeom>
          <a:noFill/>
        </p:spPr>
        <p:txBody>
          <a:bodyPr wrap="square" rtlCol="0">
            <a:spAutoFit/>
          </a:bodyPr>
          <a:lstStyle/>
          <a:p>
            <a:pPr algn="ctr"/>
            <a:r>
              <a:rPr kumimoji="1" lang="en-US" altLang="ja-JP" sz="2000" dirty="0" smtClean="0"/>
              <a:t>1</a:t>
            </a:r>
            <a:r>
              <a:rPr kumimoji="1" lang="ja-JP" altLang="en-US" sz="2000" dirty="0" smtClean="0"/>
              <a:t>：表示（）</a:t>
            </a:r>
            <a:endParaRPr kumimoji="1" lang="ja-JP" altLang="en-US" sz="2000" dirty="0"/>
          </a:p>
        </p:txBody>
      </p:sp>
      <p:sp>
        <p:nvSpPr>
          <p:cNvPr id="14" name="正方形/長方形 13"/>
          <p:cNvSpPr/>
          <p:nvPr/>
        </p:nvSpPr>
        <p:spPr>
          <a:xfrm>
            <a:off x="1501854" y="2578527"/>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u="sng" dirty="0" smtClean="0"/>
              <a:t>Web</a:t>
            </a:r>
            <a:r>
              <a:rPr kumimoji="1" lang="ja-JP" altLang="en-US" sz="2400" u="sng" dirty="0" smtClean="0"/>
              <a:t>ウィンドウ</a:t>
            </a:r>
            <a:endParaRPr kumimoji="1" lang="ja-JP" altLang="en-US" sz="2400" u="sng" dirty="0"/>
          </a:p>
        </p:txBody>
      </p:sp>
      <p:sp>
        <p:nvSpPr>
          <p:cNvPr id="15" name="正方形/長方形 14"/>
          <p:cNvSpPr/>
          <p:nvPr/>
        </p:nvSpPr>
        <p:spPr>
          <a:xfrm>
            <a:off x="4427984" y="2564904"/>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商品リスト</a:t>
            </a:r>
            <a:endParaRPr kumimoji="1" lang="ja-JP" altLang="en-US" sz="2400" u="sng" dirty="0"/>
          </a:p>
        </p:txBody>
      </p:sp>
      <p:cxnSp>
        <p:nvCxnSpPr>
          <p:cNvPr id="16" name="直線コネクタ 15"/>
          <p:cNvCxnSpPr>
            <a:stCxn id="15" idx="1"/>
            <a:endCxn id="14" idx="3"/>
          </p:cNvCxnSpPr>
          <p:nvPr/>
        </p:nvCxnSpPr>
        <p:spPr>
          <a:xfrm flipH="1">
            <a:off x="3662094" y="2852936"/>
            <a:ext cx="765890" cy="13623"/>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H="1" flipV="1">
            <a:off x="3851920" y="2636912"/>
            <a:ext cx="376893" cy="4106"/>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9" name="テキスト ボックス 18"/>
          <p:cNvSpPr txBox="1"/>
          <p:nvPr/>
        </p:nvSpPr>
        <p:spPr>
          <a:xfrm>
            <a:off x="4716016" y="3892986"/>
            <a:ext cx="3595525" cy="400110"/>
          </a:xfrm>
          <a:prstGeom prst="rect">
            <a:avLst/>
          </a:prstGeom>
          <a:noFill/>
        </p:spPr>
        <p:txBody>
          <a:bodyPr wrap="square" rtlCol="0">
            <a:spAutoFit/>
          </a:bodyPr>
          <a:lstStyle/>
          <a:p>
            <a:pPr algn="ctr"/>
            <a:r>
              <a:rPr kumimoji="1" lang="en-US" altLang="ja-JP" sz="2000" dirty="0" smtClean="0"/>
              <a:t>3b*[i=1..n]</a:t>
            </a:r>
            <a:r>
              <a:rPr kumimoji="1" lang="ja-JP" altLang="en-US" sz="2000" dirty="0" smtClean="0"/>
              <a:t>：表示（）</a:t>
            </a:r>
            <a:endParaRPr kumimoji="1" lang="ja-JP" altLang="en-US" sz="2000" dirty="0"/>
          </a:p>
        </p:txBody>
      </p:sp>
      <p:sp>
        <p:nvSpPr>
          <p:cNvPr id="20" name="正方形/長方形 19"/>
          <p:cNvSpPr/>
          <p:nvPr/>
        </p:nvSpPr>
        <p:spPr>
          <a:xfrm>
            <a:off x="3712624" y="4365104"/>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イメージリスト</a:t>
            </a:r>
            <a:endParaRPr kumimoji="1" lang="ja-JP" altLang="en-US" sz="2400" u="sng" dirty="0"/>
          </a:p>
        </p:txBody>
      </p:sp>
      <p:cxnSp>
        <p:nvCxnSpPr>
          <p:cNvPr id="21" name="直線コネクタ 20"/>
          <p:cNvCxnSpPr>
            <a:stCxn id="15" idx="3"/>
            <a:endCxn id="39" idx="1"/>
          </p:cNvCxnSpPr>
          <p:nvPr/>
        </p:nvCxnSpPr>
        <p:spPr>
          <a:xfrm>
            <a:off x="6372200" y="2852936"/>
            <a:ext cx="640703"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直線コネクタ 22"/>
          <p:cNvCxnSpPr>
            <a:stCxn id="20" idx="0"/>
            <a:endCxn id="14" idx="3"/>
          </p:cNvCxnSpPr>
          <p:nvPr/>
        </p:nvCxnSpPr>
        <p:spPr>
          <a:xfrm flipH="1" flipV="1">
            <a:off x="3662094" y="2866559"/>
            <a:ext cx="1130650" cy="1498545"/>
          </a:xfrm>
          <a:prstGeom prst="line">
            <a:avLst/>
          </a:prstGeom>
          <a:ln w="28575"/>
        </p:spPr>
        <p:style>
          <a:lnRef idx="1">
            <a:schemeClr val="dk1"/>
          </a:lnRef>
          <a:fillRef idx="0">
            <a:schemeClr val="dk1"/>
          </a:fillRef>
          <a:effectRef idx="0">
            <a:schemeClr val="dk1"/>
          </a:effectRef>
          <a:fontRef idx="minor">
            <a:schemeClr val="tx1"/>
          </a:fontRef>
        </p:style>
      </p:cxnSp>
      <p:sp>
        <p:nvSpPr>
          <p:cNvPr id="37" name="正方形/長方形 36"/>
          <p:cNvSpPr/>
          <p:nvPr/>
        </p:nvSpPr>
        <p:spPr>
          <a:xfrm>
            <a:off x="6926718" y="4293096"/>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a:t>
            </a:r>
            <a:endParaRPr kumimoji="1" lang="ja-JP" altLang="en-US" sz="2400" u="sng" dirty="0"/>
          </a:p>
        </p:txBody>
      </p:sp>
      <p:sp>
        <p:nvSpPr>
          <p:cNvPr id="24" name="テキスト ボックス 23"/>
          <p:cNvSpPr txBox="1"/>
          <p:nvPr/>
        </p:nvSpPr>
        <p:spPr>
          <a:xfrm>
            <a:off x="3419872" y="3356992"/>
            <a:ext cx="3622461" cy="400110"/>
          </a:xfrm>
          <a:prstGeom prst="rect">
            <a:avLst/>
          </a:prstGeom>
          <a:noFill/>
        </p:spPr>
        <p:txBody>
          <a:bodyPr wrap="square" rtlCol="0">
            <a:spAutoFit/>
          </a:bodyPr>
          <a:lstStyle/>
          <a:p>
            <a:pPr algn="ctr"/>
            <a:r>
              <a:rPr lang="en-US" altLang="ja-JP" sz="2000" dirty="0" smtClean="0"/>
              <a:t>2b</a:t>
            </a:r>
            <a:r>
              <a:rPr kumimoji="1" lang="ja-JP" altLang="en-US" sz="2000" dirty="0" smtClean="0"/>
              <a:t>：表示（）</a:t>
            </a:r>
            <a:endParaRPr kumimoji="1" lang="ja-JP" altLang="en-US" sz="2000" dirty="0"/>
          </a:p>
        </p:txBody>
      </p:sp>
      <p:cxnSp>
        <p:nvCxnSpPr>
          <p:cNvPr id="25" name="直線矢印コネクタ 24"/>
          <p:cNvCxnSpPr/>
          <p:nvPr/>
        </p:nvCxnSpPr>
        <p:spPr>
          <a:xfrm flipH="1" flipV="1">
            <a:off x="4219303" y="3356992"/>
            <a:ext cx="573441" cy="699086"/>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2" name="正方形/長方形 31"/>
          <p:cNvSpPr/>
          <p:nvPr/>
        </p:nvSpPr>
        <p:spPr>
          <a:xfrm>
            <a:off x="6876256" y="4365104"/>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イメージ</a:t>
            </a:r>
            <a:endParaRPr kumimoji="1" lang="ja-JP" altLang="en-US" sz="2400" u="sng" dirty="0"/>
          </a:p>
        </p:txBody>
      </p:sp>
      <p:cxnSp>
        <p:nvCxnSpPr>
          <p:cNvPr id="33" name="直線コネクタ 32"/>
          <p:cNvCxnSpPr>
            <a:stCxn id="32" idx="1"/>
            <a:endCxn id="20" idx="3"/>
          </p:cNvCxnSpPr>
          <p:nvPr/>
        </p:nvCxnSpPr>
        <p:spPr>
          <a:xfrm flipH="1">
            <a:off x="5872864" y="4653136"/>
            <a:ext cx="100339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flipH="1">
            <a:off x="6064954" y="4437112"/>
            <a:ext cx="667286"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8" name="正方形/長方形 37"/>
          <p:cNvSpPr/>
          <p:nvPr/>
        </p:nvSpPr>
        <p:spPr>
          <a:xfrm>
            <a:off x="7100473" y="2492896"/>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sp>
        <p:nvSpPr>
          <p:cNvPr id="39" name="正方形/長方形 38"/>
          <p:cNvSpPr/>
          <p:nvPr/>
        </p:nvSpPr>
        <p:spPr>
          <a:xfrm>
            <a:off x="7012903" y="2564904"/>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sp>
        <p:nvSpPr>
          <p:cNvPr id="40" name="テキスト ボックス 39"/>
          <p:cNvSpPr txBox="1"/>
          <p:nvPr/>
        </p:nvSpPr>
        <p:spPr>
          <a:xfrm>
            <a:off x="5004048" y="2019178"/>
            <a:ext cx="3595525" cy="400110"/>
          </a:xfrm>
          <a:prstGeom prst="rect">
            <a:avLst/>
          </a:prstGeom>
          <a:noFill/>
        </p:spPr>
        <p:txBody>
          <a:bodyPr wrap="square" rtlCol="0">
            <a:spAutoFit/>
          </a:bodyPr>
          <a:lstStyle/>
          <a:p>
            <a:pPr algn="ctr"/>
            <a:r>
              <a:rPr kumimoji="1" lang="en-US" altLang="ja-JP" sz="2000" dirty="0" smtClean="0"/>
              <a:t>3a*[i=1..n]</a:t>
            </a:r>
            <a:r>
              <a:rPr kumimoji="1" lang="ja-JP" altLang="en-US" sz="2000" dirty="0" smtClean="0"/>
              <a:t>：表示（）</a:t>
            </a:r>
            <a:endParaRPr kumimoji="1" lang="ja-JP" altLang="en-US" sz="2000" dirty="0"/>
          </a:p>
        </p:txBody>
      </p:sp>
      <p:sp>
        <p:nvSpPr>
          <p:cNvPr id="43" name="テキスト ボックス 42"/>
          <p:cNvSpPr txBox="1"/>
          <p:nvPr/>
        </p:nvSpPr>
        <p:spPr>
          <a:xfrm>
            <a:off x="2339752" y="2060848"/>
            <a:ext cx="3622461" cy="400110"/>
          </a:xfrm>
          <a:prstGeom prst="rect">
            <a:avLst/>
          </a:prstGeom>
          <a:noFill/>
        </p:spPr>
        <p:txBody>
          <a:bodyPr wrap="square" rtlCol="0">
            <a:spAutoFit/>
          </a:bodyPr>
          <a:lstStyle/>
          <a:p>
            <a:pPr algn="ctr"/>
            <a:r>
              <a:rPr lang="en-US" altLang="ja-JP" sz="2000" dirty="0" smtClean="0"/>
              <a:t>2a</a:t>
            </a:r>
            <a:r>
              <a:rPr kumimoji="1" lang="ja-JP" altLang="en-US" sz="2000" dirty="0" smtClean="0"/>
              <a:t>：表示（）</a:t>
            </a:r>
            <a:endParaRPr kumimoji="1" lang="ja-JP" altLang="en-US" sz="2000" dirty="0"/>
          </a:p>
        </p:txBody>
      </p:sp>
      <p:cxnSp>
        <p:nvCxnSpPr>
          <p:cNvPr id="36" name="直線矢印コネクタ 35"/>
          <p:cNvCxnSpPr/>
          <p:nvPr/>
        </p:nvCxnSpPr>
        <p:spPr>
          <a:xfrm flipH="1" flipV="1">
            <a:off x="6533457" y="2641018"/>
            <a:ext cx="376893" cy="4106"/>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807824" y="4437112"/>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ボタン</a:t>
            </a:r>
            <a:endParaRPr kumimoji="1" lang="ja-JP" altLang="en-US" sz="2400" u="sng" dirty="0"/>
          </a:p>
        </p:txBody>
      </p:sp>
      <p:cxnSp>
        <p:nvCxnSpPr>
          <p:cNvPr id="45" name="直線コネクタ 44"/>
          <p:cNvCxnSpPr/>
          <p:nvPr/>
        </p:nvCxnSpPr>
        <p:spPr>
          <a:xfrm flipV="1">
            <a:off x="1547664" y="3143714"/>
            <a:ext cx="0" cy="1293398"/>
          </a:xfrm>
          <a:prstGeom prst="line">
            <a:avLst/>
          </a:prstGeom>
          <a:ln w="28575"/>
        </p:spPr>
        <p:style>
          <a:lnRef idx="1">
            <a:schemeClr val="dk1"/>
          </a:lnRef>
          <a:fillRef idx="0">
            <a:schemeClr val="dk1"/>
          </a:fillRef>
          <a:effectRef idx="0">
            <a:schemeClr val="dk1"/>
          </a:effectRef>
          <a:fontRef idx="minor">
            <a:schemeClr val="tx1"/>
          </a:fontRef>
        </p:style>
      </p:cxnSp>
      <p:sp>
        <p:nvSpPr>
          <p:cNvPr id="49" name="テキスト ボックス 48"/>
          <p:cNvSpPr txBox="1"/>
          <p:nvPr/>
        </p:nvSpPr>
        <p:spPr>
          <a:xfrm>
            <a:off x="832459" y="3590358"/>
            <a:ext cx="3595525" cy="400110"/>
          </a:xfrm>
          <a:prstGeom prst="rect">
            <a:avLst/>
          </a:prstGeom>
          <a:noFill/>
        </p:spPr>
        <p:txBody>
          <a:bodyPr wrap="square" rtlCol="0">
            <a:spAutoFit/>
          </a:bodyPr>
          <a:lstStyle/>
          <a:p>
            <a:pPr algn="ctr"/>
            <a:r>
              <a:rPr lang="en-US" altLang="ja-JP" sz="2000" dirty="0" smtClean="0"/>
              <a:t>2a,2b</a:t>
            </a:r>
            <a:r>
              <a:rPr lang="ja-JP" altLang="en-US" sz="2000" dirty="0"/>
              <a:t> </a:t>
            </a:r>
            <a:r>
              <a:rPr lang="en-US" altLang="ja-JP" sz="2000" dirty="0" smtClean="0"/>
              <a:t>/2</a:t>
            </a:r>
            <a:r>
              <a:rPr kumimoji="1" lang="ja-JP" altLang="en-US" sz="2000" dirty="0" smtClean="0"/>
              <a:t>：表示（）</a:t>
            </a:r>
            <a:endParaRPr kumimoji="1" lang="ja-JP" altLang="en-US" sz="2000" dirty="0"/>
          </a:p>
        </p:txBody>
      </p:sp>
      <p:cxnSp>
        <p:nvCxnSpPr>
          <p:cNvPr id="51" name="直線矢印コネクタ 50"/>
          <p:cNvCxnSpPr/>
          <p:nvPr/>
        </p:nvCxnSpPr>
        <p:spPr>
          <a:xfrm flipV="1">
            <a:off x="1672466" y="3557047"/>
            <a:ext cx="0" cy="53599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1761251" y="3615831"/>
            <a:ext cx="578501" cy="374637"/>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42" name="直線コネクタ 41"/>
          <p:cNvCxnSpPr/>
          <p:nvPr/>
        </p:nvCxnSpPr>
        <p:spPr>
          <a:xfrm>
            <a:off x="2196954" y="4005064"/>
            <a:ext cx="0" cy="23701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196954" y="4242082"/>
            <a:ext cx="107890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75856" y="4237357"/>
            <a:ext cx="0" cy="135188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478093" y="5589240"/>
            <a:ext cx="3595525" cy="400110"/>
          </a:xfrm>
          <a:prstGeom prst="rect">
            <a:avLst/>
          </a:prstGeom>
          <a:noFill/>
        </p:spPr>
        <p:txBody>
          <a:bodyPr wrap="square" rtlCol="0">
            <a:spAutoFit/>
          </a:bodyPr>
          <a:lstStyle/>
          <a:p>
            <a:pPr algn="ctr"/>
            <a:r>
              <a:rPr lang="en-US" altLang="ja-JP" sz="2000" dirty="0" smtClean="0"/>
              <a:t>2a,2b</a:t>
            </a:r>
            <a:r>
              <a:rPr lang="ja-JP" altLang="en-US" sz="2000" dirty="0" smtClean="0"/>
              <a:t>メッセージ送信後</a:t>
            </a:r>
            <a:endParaRPr kumimoji="1" lang="ja-JP" altLang="en-US" sz="2000" dirty="0"/>
          </a:p>
        </p:txBody>
      </p:sp>
    </p:spTree>
    <p:extLst>
      <p:ext uri="{BB962C8B-B14F-4D97-AF65-F5344CB8AC3E}">
        <p14:creationId xmlns:p14="http://schemas.microsoft.com/office/powerpoint/2010/main" val="1655079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latin typeface="ＭＳ ゴシック" pitchFamily="49" charset="-128"/>
                <a:ea typeface="ＭＳ ゴシック" pitchFamily="49" charset="-128"/>
              </a:rPr>
              <a:t>アクティブオブジェクト（∽アドバンス）</a:t>
            </a:r>
            <a:endParaRPr lang="en-US" altLang="ja-JP" sz="2800" dirty="0" smtClean="0">
              <a:latin typeface="ＭＳ ゴシック" pitchFamily="49" charset="-128"/>
              <a:ea typeface="ＭＳ ゴシック" pitchFamily="49" charset="-128"/>
            </a:endParaRPr>
          </a:p>
          <a:p>
            <a:r>
              <a:rPr lang="ja-JP" altLang="en-US" sz="2800" dirty="0" smtClean="0"/>
              <a:t>アクティブオブジェクトは制御する流れを</a:t>
            </a:r>
            <a:r>
              <a:rPr lang="en-US" altLang="ja-JP" sz="2800" dirty="0" smtClean="0"/>
              <a:t>1</a:t>
            </a:r>
            <a:r>
              <a:rPr lang="ja-JP" altLang="en-US" sz="2800" dirty="0" smtClean="0"/>
              <a:t>つ所有し、制御活動を開始して、相互作用の流れを制御するオブジェクトである</a:t>
            </a:r>
            <a:endParaRPr lang="en-US" altLang="ja-JP" sz="2800" dirty="0" smtClean="0"/>
          </a:p>
          <a:p>
            <a:endParaRPr lang="en-US" altLang="ja-JP" sz="2800" dirty="0" smtClean="0"/>
          </a:p>
          <a:p>
            <a:r>
              <a:rPr lang="ja-JP" altLang="en-US" sz="2800" dirty="0" smtClean="0"/>
              <a:t>アクティブオブジェクトは別のオブジェクトの制御化では稼働しない</a:t>
            </a:r>
            <a:endParaRPr lang="en-US" altLang="ja-JP" sz="2800" dirty="0" smtClean="0"/>
          </a:p>
          <a:p>
            <a:r>
              <a:rPr lang="ja-JP" altLang="en-US" sz="2800" dirty="0" smtClean="0"/>
              <a:t>一度生成されると他のアクティブオブジェクトと独立して稼働する</a:t>
            </a:r>
            <a:endParaRPr lang="en-US" altLang="ja-JP" sz="2800" dirty="0"/>
          </a:p>
        </p:txBody>
      </p:sp>
    </p:spTree>
    <p:extLst>
      <p:ext uri="{BB962C8B-B14F-4D97-AF65-F5344CB8AC3E}">
        <p14:creationId xmlns:p14="http://schemas.microsoft.com/office/powerpoint/2010/main" val="1796742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14" name="正方形/長方形 13"/>
          <p:cNvSpPr/>
          <p:nvPr/>
        </p:nvSpPr>
        <p:spPr>
          <a:xfrm>
            <a:off x="467544" y="3361575"/>
            <a:ext cx="2160240" cy="576064"/>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課長</a:t>
            </a:r>
            <a:endParaRPr kumimoji="1" lang="ja-JP" altLang="en-US" sz="2400" u="sng" dirty="0"/>
          </a:p>
        </p:txBody>
      </p:sp>
      <p:cxnSp>
        <p:nvCxnSpPr>
          <p:cNvPr id="16" name="直線コネクタ 15"/>
          <p:cNvCxnSpPr>
            <a:stCxn id="47" idx="1"/>
            <a:endCxn id="14" idx="3"/>
          </p:cNvCxnSpPr>
          <p:nvPr/>
        </p:nvCxnSpPr>
        <p:spPr>
          <a:xfrm flipH="1" flipV="1">
            <a:off x="2627784" y="3649607"/>
            <a:ext cx="3488439" cy="303111"/>
          </a:xfrm>
          <a:prstGeom prst="line">
            <a:avLst/>
          </a:prstGeom>
          <a:ln w="28575"/>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6081192" y="1751646"/>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u="sng" dirty="0" smtClean="0"/>
              <a:t>社員</a:t>
            </a:r>
            <a:r>
              <a:rPr lang="en-US" altLang="ja-JP" sz="2400" u="sng" dirty="0"/>
              <a:t>1</a:t>
            </a:r>
            <a:endParaRPr kumimoji="1" lang="ja-JP" altLang="en-US" sz="2400" u="sng" dirty="0"/>
          </a:p>
        </p:txBody>
      </p:sp>
      <p:cxnSp>
        <p:nvCxnSpPr>
          <p:cNvPr id="23" name="直線コネクタ 22"/>
          <p:cNvCxnSpPr>
            <a:stCxn id="46" idx="1"/>
            <a:endCxn id="14" idx="3"/>
          </p:cNvCxnSpPr>
          <p:nvPr/>
        </p:nvCxnSpPr>
        <p:spPr>
          <a:xfrm flipH="1" flipV="1">
            <a:off x="2627784" y="3649607"/>
            <a:ext cx="3474589" cy="2469003"/>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flipH="1" flipV="1">
            <a:off x="4343622" y="4615669"/>
            <a:ext cx="824546" cy="613531"/>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1672466" y="4256133"/>
            <a:ext cx="0" cy="613028"/>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rot="345059">
            <a:off x="2954832" y="3208442"/>
            <a:ext cx="3622461" cy="400110"/>
          </a:xfrm>
          <a:prstGeom prst="rect">
            <a:avLst/>
          </a:prstGeom>
          <a:noFill/>
        </p:spPr>
        <p:txBody>
          <a:bodyPr wrap="square" rtlCol="0">
            <a:spAutoFit/>
          </a:bodyPr>
          <a:lstStyle/>
          <a:p>
            <a:pPr algn="ctr"/>
            <a:r>
              <a:rPr lang="en-US" altLang="ja-JP" sz="2000" dirty="0" smtClean="0"/>
              <a:t>2b</a:t>
            </a:r>
            <a:r>
              <a:rPr kumimoji="1" lang="ja-JP" altLang="en-US" sz="2000" dirty="0" smtClean="0"/>
              <a:t>：書類のコピー</a:t>
            </a:r>
            <a:endParaRPr kumimoji="1" lang="ja-JP" altLang="en-US" sz="2000" dirty="0"/>
          </a:p>
        </p:txBody>
      </p:sp>
      <p:sp>
        <p:nvSpPr>
          <p:cNvPr id="44" name="正方形/長方形 43"/>
          <p:cNvSpPr/>
          <p:nvPr/>
        </p:nvSpPr>
        <p:spPr>
          <a:xfrm>
            <a:off x="467544" y="5058801"/>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顧客</a:t>
            </a:r>
            <a:endParaRPr kumimoji="1" lang="ja-JP" altLang="en-US" sz="2400" u="sng" dirty="0"/>
          </a:p>
        </p:txBody>
      </p:sp>
      <p:cxnSp>
        <p:nvCxnSpPr>
          <p:cNvPr id="45" name="直線コネクタ 44"/>
          <p:cNvCxnSpPr>
            <a:stCxn id="44" idx="0"/>
            <a:endCxn id="14" idx="2"/>
          </p:cNvCxnSpPr>
          <p:nvPr/>
        </p:nvCxnSpPr>
        <p:spPr>
          <a:xfrm flipV="1">
            <a:off x="1547664" y="3937639"/>
            <a:ext cx="0" cy="1121162"/>
          </a:xfrm>
          <a:prstGeom prst="line">
            <a:avLst/>
          </a:prstGeom>
          <a:ln w="28575"/>
        </p:spPr>
        <p:style>
          <a:lnRef idx="1">
            <a:schemeClr val="dk1"/>
          </a:lnRef>
          <a:fillRef idx="0">
            <a:schemeClr val="dk1"/>
          </a:fillRef>
          <a:effectRef idx="0">
            <a:schemeClr val="dk1"/>
          </a:effectRef>
          <a:fontRef idx="minor">
            <a:schemeClr val="tx1"/>
          </a:fontRef>
        </p:style>
      </p:cxnSp>
      <p:sp>
        <p:nvSpPr>
          <p:cNvPr id="57" name="テキスト ボックス 56"/>
          <p:cNvSpPr txBox="1"/>
          <p:nvPr/>
        </p:nvSpPr>
        <p:spPr>
          <a:xfrm>
            <a:off x="832459" y="4298165"/>
            <a:ext cx="3595525" cy="400110"/>
          </a:xfrm>
          <a:prstGeom prst="rect">
            <a:avLst/>
          </a:prstGeom>
          <a:noFill/>
        </p:spPr>
        <p:txBody>
          <a:bodyPr wrap="square" rtlCol="0">
            <a:spAutoFit/>
          </a:bodyPr>
          <a:lstStyle/>
          <a:p>
            <a:pPr algn="ctr"/>
            <a:r>
              <a:rPr kumimoji="1" lang="en-US" altLang="ja-JP" sz="2000" dirty="0" smtClean="0"/>
              <a:t>1</a:t>
            </a:r>
            <a:r>
              <a:rPr kumimoji="1" lang="ja-JP" altLang="en-US" sz="2000" dirty="0" smtClean="0"/>
              <a:t>：トラブル報告</a:t>
            </a:r>
            <a:endParaRPr kumimoji="1" lang="ja-JP" altLang="en-US" sz="2000" dirty="0"/>
          </a:p>
        </p:txBody>
      </p:sp>
      <p:sp>
        <p:nvSpPr>
          <p:cNvPr id="46" name="正方形/長方形 45"/>
          <p:cNvSpPr/>
          <p:nvPr/>
        </p:nvSpPr>
        <p:spPr>
          <a:xfrm>
            <a:off x="6102373" y="5830578"/>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u="sng" dirty="0" smtClean="0"/>
              <a:t>社員</a:t>
            </a:r>
            <a:r>
              <a:rPr lang="en-US" altLang="ja-JP" sz="2400" u="sng" dirty="0" smtClean="0"/>
              <a:t>3</a:t>
            </a:r>
            <a:endParaRPr kumimoji="1" lang="ja-JP" altLang="en-US" sz="2400" u="sng" dirty="0"/>
          </a:p>
        </p:txBody>
      </p:sp>
      <p:sp>
        <p:nvSpPr>
          <p:cNvPr id="47" name="正方形/長方形 46"/>
          <p:cNvSpPr/>
          <p:nvPr/>
        </p:nvSpPr>
        <p:spPr>
          <a:xfrm>
            <a:off x="6116223" y="3664686"/>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u="sng" dirty="0" smtClean="0"/>
              <a:t>社員</a:t>
            </a:r>
            <a:r>
              <a:rPr lang="en-US" altLang="ja-JP" sz="2400" u="sng" dirty="0" smtClean="0"/>
              <a:t>2</a:t>
            </a:r>
            <a:endParaRPr kumimoji="1" lang="ja-JP" altLang="en-US" sz="2400" u="sng" dirty="0"/>
          </a:p>
        </p:txBody>
      </p:sp>
      <p:sp>
        <p:nvSpPr>
          <p:cNvPr id="50" name="テキスト ボックス 49"/>
          <p:cNvSpPr txBox="1"/>
          <p:nvPr/>
        </p:nvSpPr>
        <p:spPr>
          <a:xfrm rot="2085439">
            <a:off x="3141149" y="4490221"/>
            <a:ext cx="3595525" cy="400110"/>
          </a:xfrm>
          <a:prstGeom prst="rect">
            <a:avLst/>
          </a:prstGeom>
          <a:noFill/>
        </p:spPr>
        <p:txBody>
          <a:bodyPr wrap="square" rtlCol="0">
            <a:spAutoFit/>
          </a:bodyPr>
          <a:lstStyle/>
          <a:p>
            <a:pPr algn="ctr"/>
            <a:r>
              <a:rPr lang="en-US" altLang="ja-JP" sz="2000" dirty="0" smtClean="0"/>
              <a:t>2c</a:t>
            </a:r>
            <a:r>
              <a:rPr kumimoji="1" lang="ja-JP" altLang="en-US" sz="2000" dirty="0" smtClean="0"/>
              <a:t>：関係者の招集</a:t>
            </a:r>
            <a:endParaRPr kumimoji="1" lang="ja-JP" altLang="en-US" sz="2000" dirty="0"/>
          </a:p>
        </p:txBody>
      </p:sp>
      <p:cxnSp>
        <p:nvCxnSpPr>
          <p:cNvPr id="58" name="直線矢印コネクタ 57"/>
          <p:cNvCxnSpPr/>
          <p:nvPr/>
        </p:nvCxnSpPr>
        <p:spPr>
          <a:xfrm flipH="1" flipV="1">
            <a:off x="4202886" y="3622037"/>
            <a:ext cx="1017186" cy="94995"/>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59" name="直線コネクタ 58"/>
          <p:cNvCxnSpPr>
            <a:stCxn id="20" idx="1"/>
            <a:endCxn id="14" idx="3"/>
          </p:cNvCxnSpPr>
          <p:nvPr/>
        </p:nvCxnSpPr>
        <p:spPr>
          <a:xfrm flipH="1">
            <a:off x="2627784" y="2039678"/>
            <a:ext cx="3453408" cy="1609929"/>
          </a:xfrm>
          <a:prstGeom prst="line">
            <a:avLst/>
          </a:prstGeom>
          <a:ln w="28575"/>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flipH="1">
            <a:off x="3961918" y="2492896"/>
            <a:ext cx="826106" cy="36004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66" name="テキスト ボックス 65"/>
          <p:cNvSpPr txBox="1"/>
          <p:nvPr/>
        </p:nvSpPr>
        <p:spPr>
          <a:xfrm rot="20103733">
            <a:off x="2327243" y="2229809"/>
            <a:ext cx="3622461" cy="400110"/>
          </a:xfrm>
          <a:prstGeom prst="rect">
            <a:avLst/>
          </a:prstGeom>
          <a:noFill/>
        </p:spPr>
        <p:txBody>
          <a:bodyPr wrap="square" rtlCol="0">
            <a:spAutoFit/>
          </a:bodyPr>
          <a:lstStyle/>
          <a:p>
            <a:pPr algn="ctr"/>
            <a:r>
              <a:rPr lang="en-US" altLang="ja-JP" sz="2000" dirty="0" smtClean="0"/>
              <a:t>2a</a:t>
            </a:r>
            <a:r>
              <a:rPr kumimoji="1" lang="ja-JP" altLang="en-US" sz="2000" dirty="0" smtClean="0"/>
              <a:t>：</a:t>
            </a:r>
            <a:r>
              <a:rPr lang="ja-JP" altLang="en-US" sz="2000" dirty="0"/>
              <a:t>会議室の用意</a:t>
            </a:r>
            <a:endParaRPr kumimoji="1" lang="ja-JP" altLang="en-US" sz="2000" dirty="0"/>
          </a:p>
        </p:txBody>
      </p:sp>
    </p:spTree>
    <p:extLst>
      <p:ext uri="{BB962C8B-B14F-4D97-AF65-F5344CB8AC3E}">
        <p14:creationId xmlns:p14="http://schemas.microsoft.com/office/powerpoint/2010/main" val="1746128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latin typeface="ＭＳ ゴシック" pitchFamily="49" charset="-128"/>
                <a:ea typeface="ＭＳ ゴシック" pitchFamily="49" charset="-128"/>
              </a:rPr>
              <a:t>仕様レベルコラボレーション図（∽アドバンス）</a:t>
            </a:r>
            <a:endParaRPr lang="en-US" altLang="ja-JP" sz="2800" dirty="0" smtClean="0">
              <a:latin typeface="ＭＳ ゴシック" pitchFamily="49" charset="-128"/>
              <a:ea typeface="ＭＳ ゴシック" pitchFamily="49" charset="-128"/>
            </a:endParaRPr>
          </a:p>
          <a:p>
            <a:r>
              <a:rPr lang="ja-JP" altLang="en-US" sz="2800" dirty="0" smtClean="0"/>
              <a:t>仕様レベルコラボレーション図ではオブジェクト同士の協調関係の中で、定義された役割（ロール）を表現する</a:t>
            </a:r>
            <a:endParaRPr lang="en-US" altLang="ja-JP" sz="2800" dirty="0" smtClean="0"/>
          </a:p>
          <a:p>
            <a:endParaRPr lang="en-US" altLang="ja-JP" sz="2800" dirty="0" smtClean="0"/>
          </a:p>
        </p:txBody>
      </p:sp>
      <p:sp>
        <p:nvSpPr>
          <p:cNvPr id="4" name="テキスト ボックス 3"/>
          <p:cNvSpPr txBox="1"/>
          <p:nvPr/>
        </p:nvSpPr>
        <p:spPr>
          <a:xfrm>
            <a:off x="1835696" y="4343406"/>
            <a:ext cx="5184576" cy="523220"/>
          </a:xfrm>
          <a:prstGeom prst="rect">
            <a:avLst/>
          </a:prstGeom>
          <a:noFill/>
        </p:spPr>
        <p:txBody>
          <a:bodyPr wrap="square" rtlCol="0">
            <a:spAutoFit/>
          </a:bodyPr>
          <a:lstStyle/>
          <a:p>
            <a:pPr algn="ctr"/>
            <a:r>
              <a:rPr kumimoji="1" lang="en-US" altLang="ja-JP" sz="2800" dirty="0" smtClean="0"/>
              <a:t>/</a:t>
            </a:r>
            <a:r>
              <a:rPr kumimoji="1" lang="ja-JP" altLang="en-US" sz="2800" dirty="0" smtClean="0"/>
              <a:t>役割（ロール）名：　クラス名</a:t>
            </a:r>
            <a:endParaRPr kumimoji="1" lang="ja-JP" altLang="en-US" sz="2800" dirty="0"/>
          </a:p>
        </p:txBody>
      </p:sp>
    </p:spTree>
    <p:extLst>
      <p:ext uri="{BB962C8B-B14F-4D97-AF65-F5344CB8AC3E}">
        <p14:creationId xmlns:p14="http://schemas.microsoft.com/office/powerpoint/2010/main" val="516682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cxnSp>
        <p:nvCxnSpPr>
          <p:cNvPr id="16" name="直線コネクタ 15"/>
          <p:cNvCxnSpPr>
            <a:stCxn id="47" idx="1"/>
            <a:endCxn id="44" idx="0"/>
          </p:cNvCxnSpPr>
          <p:nvPr/>
        </p:nvCxnSpPr>
        <p:spPr>
          <a:xfrm flipH="1">
            <a:off x="1547664" y="2048379"/>
            <a:ext cx="4392488" cy="3010422"/>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直線コネクタ 22"/>
          <p:cNvCxnSpPr>
            <a:stCxn id="46" idx="1"/>
            <a:endCxn id="44" idx="3"/>
          </p:cNvCxnSpPr>
          <p:nvPr/>
        </p:nvCxnSpPr>
        <p:spPr>
          <a:xfrm flipH="1">
            <a:off x="2627784" y="5346833"/>
            <a:ext cx="3312368" cy="0"/>
          </a:xfrm>
          <a:prstGeom prst="line">
            <a:avLst/>
          </a:prstGeom>
          <a:ln w="28575"/>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467544" y="5058801"/>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t>/</a:t>
            </a:r>
            <a:r>
              <a:rPr kumimoji="1" lang="ja-JP" altLang="en-US" sz="2400" dirty="0" smtClean="0"/>
              <a:t>買い手：会社</a:t>
            </a:r>
            <a:endParaRPr kumimoji="1" lang="ja-JP" altLang="en-US" sz="2400" dirty="0"/>
          </a:p>
        </p:txBody>
      </p:sp>
      <p:sp>
        <p:nvSpPr>
          <p:cNvPr id="57" name="テキスト ボックス 56"/>
          <p:cNvSpPr txBox="1"/>
          <p:nvPr/>
        </p:nvSpPr>
        <p:spPr>
          <a:xfrm>
            <a:off x="-828600" y="4581128"/>
            <a:ext cx="3595525" cy="400110"/>
          </a:xfrm>
          <a:prstGeom prst="rect">
            <a:avLst/>
          </a:prstGeom>
          <a:noFill/>
        </p:spPr>
        <p:txBody>
          <a:bodyPr wrap="square" rtlCol="0">
            <a:spAutoFit/>
          </a:bodyPr>
          <a:lstStyle/>
          <a:p>
            <a:pPr algn="ctr"/>
            <a:r>
              <a:rPr kumimoji="1" lang="ja-JP" altLang="en-US" sz="2000" dirty="0" smtClean="0"/>
              <a:t>購入会社*</a:t>
            </a:r>
            <a:endParaRPr kumimoji="1" lang="ja-JP" altLang="en-US" sz="2000" dirty="0"/>
          </a:p>
        </p:txBody>
      </p:sp>
      <p:sp>
        <p:nvSpPr>
          <p:cNvPr id="46" name="正方形/長方形 45"/>
          <p:cNvSpPr/>
          <p:nvPr/>
        </p:nvSpPr>
        <p:spPr>
          <a:xfrm>
            <a:off x="5940152" y="5058801"/>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商品</a:t>
            </a:r>
            <a:endParaRPr kumimoji="1" lang="ja-JP" altLang="en-US" sz="2400" dirty="0"/>
          </a:p>
        </p:txBody>
      </p:sp>
      <p:sp>
        <p:nvSpPr>
          <p:cNvPr id="47" name="正方形/長方形 46"/>
          <p:cNvSpPr/>
          <p:nvPr/>
        </p:nvSpPr>
        <p:spPr>
          <a:xfrm>
            <a:off x="5940152" y="1760347"/>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t>/</a:t>
            </a:r>
            <a:r>
              <a:rPr kumimoji="1" lang="ja-JP" altLang="en-US" sz="2400" dirty="0" smtClean="0"/>
              <a:t>売り手：会社</a:t>
            </a:r>
            <a:endParaRPr kumimoji="1" lang="ja-JP" altLang="en-US" sz="2400" dirty="0"/>
          </a:p>
        </p:txBody>
      </p:sp>
      <p:sp>
        <p:nvSpPr>
          <p:cNvPr id="22" name="テキスト ボックス 21"/>
          <p:cNvSpPr txBox="1"/>
          <p:nvPr/>
        </p:nvSpPr>
        <p:spPr>
          <a:xfrm>
            <a:off x="3563888" y="4858746"/>
            <a:ext cx="3595525" cy="400110"/>
          </a:xfrm>
          <a:prstGeom prst="rect">
            <a:avLst/>
          </a:prstGeom>
          <a:noFill/>
        </p:spPr>
        <p:txBody>
          <a:bodyPr wrap="square" rtlCol="0">
            <a:spAutoFit/>
          </a:bodyPr>
          <a:lstStyle/>
          <a:p>
            <a:pPr algn="ctr"/>
            <a:r>
              <a:rPr kumimoji="1" lang="ja-JP" altLang="en-US" sz="2000" dirty="0" smtClean="0"/>
              <a:t>購入品*</a:t>
            </a:r>
            <a:endParaRPr kumimoji="1" lang="ja-JP" altLang="en-US" sz="2000" dirty="0"/>
          </a:p>
        </p:txBody>
      </p:sp>
      <p:sp>
        <p:nvSpPr>
          <p:cNvPr id="24" name="テキスト ボックス 23"/>
          <p:cNvSpPr txBox="1"/>
          <p:nvPr/>
        </p:nvSpPr>
        <p:spPr>
          <a:xfrm>
            <a:off x="6017035" y="4598243"/>
            <a:ext cx="3595525" cy="400110"/>
          </a:xfrm>
          <a:prstGeom prst="rect">
            <a:avLst/>
          </a:prstGeom>
          <a:noFill/>
        </p:spPr>
        <p:txBody>
          <a:bodyPr wrap="square" rtlCol="0">
            <a:spAutoFit/>
          </a:bodyPr>
          <a:lstStyle/>
          <a:p>
            <a:pPr algn="ctr"/>
            <a:r>
              <a:rPr kumimoji="1" lang="ja-JP" altLang="en-US" sz="2000" dirty="0" smtClean="0"/>
              <a:t>*販売品</a:t>
            </a:r>
            <a:endParaRPr kumimoji="1" lang="ja-JP" altLang="en-US" sz="2000" dirty="0"/>
          </a:p>
        </p:txBody>
      </p:sp>
      <p:cxnSp>
        <p:nvCxnSpPr>
          <p:cNvPr id="26" name="直線コネクタ 25"/>
          <p:cNvCxnSpPr>
            <a:stCxn id="47" idx="2"/>
          </p:cNvCxnSpPr>
          <p:nvPr/>
        </p:nvCxnSpPr>
        <p:spPr>
          <a:xfrm>
            <a:off x="7020272" y="2336411"/>
            <a:ext cx="0" cy="2722390"/>
          </a:xfrm>
          <a:prstGeom prst="line">
            <a:avLst/>
          </a:prstGeom>
          <a:ln w="28575"/>
        </p:spPr>
        <p:style>
          <a:lnRef idx="1">
            <a:schemeClr val="dk1"/>
          </a:lnRef>
          <a:fillRef idx="0">
            <a:schemeClr val="dk1"/>
          </a:fillRef>
          <a:effectRef idx="0">
            <a:schemeClr val="dk1"/>
          </a:effectRef>
          <a:fontRef idx="minor">
            <a:schemeClr val="tx1"/>
          </a:fontRef>
        </p:style>
      </p:cxnSp>
      <p:sp>
        <p:nvSpPr>
          <p:cNvPr id="30" name="テキスト ボックス 29"/>
          <p:cNvSpPr txBox="1"/>
          <p:nvPr/>
        </p:nvSpPr>
        <p:spPr>
          <a:xfrm>
            <a:off x="3347864" y="1732746"/>
            <a:ext cx="3595525" cy="400110"/>
          </a:xfrm>
          <a:prstGeom prst="rect">
            <a:avLst/>
          </a:prstGeom>
          <a:noFill/>
        </p:spPr>
        <p:txBody>
          <a:bodyPr wrap="square" rtlCol="0">
            <a:spAutoFit/>
          </a:bodyPr>
          <a:lstStyle/>
          <a:p>
            <a:pPr algn="ctr"/>
            <a:r>
              <a:rPr kumimoji="1" lang="ja-JP" altLang="en-US" sz="2000" dirty="0" smtClean="0"/>
              <a:t>販売会社*</a:t>
            </a:r>
            <a:endParaRPr kumimoji="1" lang="ja-JP" altLang="en-US" sz="2000" dirty="0"/>
          </a:p>
        </p:txBody>
      </p:sp>
      <p:sp>
        <p:nvSpPr>
          <p:cNvPr id="31" name="テキスト ボックス 30"/>
          <p:cNvSpPr txBox="1"/>
          <p:nvPr/>
        </p:nvSpPr>
        <p:spPr>
          <a:xfrm>
            <a:off x="166254" y="1760347"/>
            <a:ext cx="3595525" cy="523220"/>
          </a:xfrm>
          <a:prstGeom prst="rect">
            <a:avLst/>
          </a:prstGeom>
          <a:noFill/>
        </p:spPr>
        <p:txBody>
          <a:bodyPr wrap="square" rtlCol="0">
            <a:spAutoFit/>
          </a:bodyPr>
          <a:lstStyle/>
          <a:p>
            <a:pPr algn="ctr"/>
            <a:r>
              <a:rPr kumimoji="1" lang="ja-JP" altLang="en-US" sz="2800" dirty="0" smtClean="0"/>
              <a:t>販売活動の協調関係</a:t>
            </a:r>
            <a:endParaRPr kumimoji="1" lang="ja-JP" altLang="en-US" sz="2800" dirty="0"/>
          </a:p>
        </p:txBody>
      </p:sp>
      <p:sp>
        <p:nvSpPr>
          <p:cNvPr id="15" name="角丸四角形吹き出し 14"/>
          <p:cNvSpPr/>
          <p:nvPr/>
        </p:nvSpPr>
        <p:spPr>
          <a:xfrm>
            <a:off x="945542" y="5914776"/>
            <a:ext cx="4200084" cy="746463"/>
          </a:xfrm>
          <a:prstGeom prst="wedgeRoundRectCallout">
            <a:avLst>
              <a:gd name="adj1" fmla="val -28612"/>
              <a:gd name="adj2" fmla="val -75074"/>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2800" dirty="0"/>
              <a:t>買い手という役割の</a:t>
            </a:r>
            <a:r>
              <a:rPr lang="ja-JP" altLang="en-US" sz="2800" dirty="0" smtClean="0"/>
              <a:t>会社</a:t>
            </a:r>
            <a:endParaRPr lang="ja-JP" altLang="en-US" sz="2800" dirty="0"/>
          </a:p>
        </p:txBody>
      </p:sp>
    </p:spTree>
    <p:extLst>
      <p:ext uri="{BB962C8B-B14F-4D97-AF65-F5344CB8AC3E}">
        <p14:creationId xmlns:p14="http://schemas.microsoft.com/office/powerpoint/2010/main" val="619796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役割（ロール）名を入れたインスタンスレベルのコラボレーション図</a:t>
            </a:r>
            <a:endParaRPr lang="en-US" altLang="ja-JP" sz="2800" dirty="0" smtClean="0"/>
          </a:p>
          <a:p>
            <a:endParaRPr lang="en-US" altLang="ja-JP" sz="2800" dirty="0" smtClean="0"/>
          </a:p>
          <a:p>
            <a:endParaRPr lang="en-US" altLang="ja-JP" sz="2800" dirty="0"/>
          </a:p>
          <a:p>
            <a:endParaRPr lang="en-US" altLang="ja-JP" sz="2800" dirty="0" smtClean="0"/>
          </a:p>
          <a:p>
            <a:endParaRPr lang="en-US" altLang="ja-JP" sz="2800" dirty="0"/>
          </a:p>
        </p:txBody>
      </p:sp>
      <p:sp>
        <p:nvSpPr>
          <p:cNvPr id="4" name="テキスト ボックス 3"/>
          <p:cNvSpPr txBox="1"/>
          <p:nvPr/>
        </p:nvSpPr>
        <p:spPr>
          <a:xfrm>
            <a:off x="1043608" y="2564904"/>
            <a:ext cx="6852694" cy="523220"/>
          </a:xfrm>
          <a:prstGeom prst="rect">
            <a:avLst/>
          </a:prstGeom>
          <a:noFill/>
        </p:spPr>
        <p:txBody>
          <a:bodyPr wrap="square" rtlCol="0">
            <a:spAutoFit/>
          </a:bodyPr>
          <a:lstStyle/>
          <a:p>
            <a:pPr algn="ctr"/>
            <a:r>
              <a:rPr kumimoji="1" lang="ja-JP" altLang="en-US" sz="2800" dirty="0" smtClean="0"/>
              <a:t>オブジェクト名　</a:t>
            </a:r>
            <a:r>
              <a:rPr kumimoji="1" lang="en-US" altLang="ja-JP" sz="2800" dirty="0" smtClean="0"/>
              <a:t>/</a:t>
            </a:r>
            <a:r>
              <a:rPr kumimoji="1" lang="ja-JP" altLang="en-US" sz="2800" dirty="0" smtClean="0"/>
              <a:t>役割（ロール）名：　クラス名</a:t>
            </a:r>
            <a:endParaRPr kumimoji="1" lang="ja-JP" altLang="en-US" sz="2800" dirty="0"/>
          </a:p>
        </p:txBody>
      </p:sp>
      <p:sp>
        <p:nvSpPr>
          <p:cNvPr id="5" name="正方形/長方形 4"/>
          <p:cNvSpPr/>
          <p:nvPr/>
        </p:nvSpPr>
        <p:spPr>
          <a:xfrm>
            <a:off x="5906790" y="5871127"/>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sp>
        <p:nvSpPr>
          <p:cNvPr id="6" name="正方形/長方形 5"/>
          <p:cNvSpPr/>
          <p:nvPr/>
        </p:nvSpPr>
        <p:spPr>
          <a:xfrm>
            <a:off x="5474742" y="3573016"/>
            <a:ext cx="3024335"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u="sng" dirty="0" smtClean="0"/>
              <a:t>A</a:t>
            </a:r>
            <a:r>
              <a:rPr kumimoji="1" lang="ja-JP" altLang="en-US" sz="2400" u="sng" dirty="0" smtClean="0"/>
              <a:t>会社</a:t>
            </a:r>
            <a:r>
              <a:rPr kumimoji="1" lang="en-US" altLang="ja-JP" sz="2400" u="sng" dirty="0" smtClean="0"/>
              <a:t>/</a:t>
            </a:r>
            <a:r>
              <a:rPr kumimoji="1" lang="ja-JP" altLang="en-US" sz="2400" u="sng" dirty="0" smtClean="0"/>
              <a:t>売り手：会社</a:t>
            </a:r>
            <a:endParaRPr kumimoji="1" lang="ja-JP" altLang="en-US" sz="2400" u="sng" dirty="0"/>
          </a:p>
        </p:txBody>
      </p:sp>
      <p:cxnSp>
        <p:nvCxnSpPr>
          <p:cNvPr id="7" name="直線コネクタ 6"/>
          <p:cNvCxnSpPr>
            <a:stCxn id="6" idx="2"/>
            <a:endCxn id="5" idx="0"/>
          </p:cNvCxnSpPr>
          <p:nvPr/>
        </p:nvCxnSpPr>
        <p:spPr>
          <a:xfrm>
            <a:off x="6986910" y="4149080"/>
            <a:ext cx="0" cy="1722047"/>
          </a:xfrm>
          <a:prstGeom prst="line">
            <a:avLst/>
          </a:prstGeom>
          <a:ln w="28575"/>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27584" y="5871127"/>
            <a:ext cx="3024335"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400" u="sng" dirty="0"/>
              <a:t>B</a:t>
            </a:r>
            <a:r>
              <a:rPr kumimoji="1" lang="ja-JP" altLang="en-US" sz="2400" u="sng" dirty="0" smtClean="0"/>
              <a:t>会社</a:t>
            </a:r>
            <a:r>
              <a:rPr kumimoji="1" lang="en-US" altLang="ja-JP" sz="2400" u="sng" dirty="0" smtClean="0"/>
              <a:t>/</a:t>
            </a:r>
            <a:r>
              <a:rPr lang="ja-JP" altLang="en-US" sz="2400" u="sng" dirty="0"/>
              <a:t>買い</a:t>
            </a:r>
            <a:r>
              <a:rPr kumimoji="1" lang="ja-JP" altLang="en-US" sz="2400" u="sng" dirty="0" smtClean="0"/>
              <a:t>手：会社</a:t>
            </a:r>
            <a:endParaRPr kumimoji="1" lang="ja-JP" altLang="en-US" sz="2400" u="sng" dirty="0"/>
          </a:p>
        </p:txBody>
      </p:sp>
      <p:cxnSp>
        <p:nvCxnSpPr>
          <p:cNvPr id="15" name="直線コネクタ 14"/>
          <p:cNvCxnSpPr>
            <a:stCxn id="5" idx="1"/>
            <a:endCxn id="14" idx="3"/>
          </p:cNvCxnSpPr>
          <p:nvPr/>
        </p:nvCxnSpPr>
        <p:spPr>
          <a:xfrm flipH="1">
            <a:off x="3851919" y="6159159"/>
            <a:ext cx="205487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6804248" y="4509120"/>
            <a:ext cx="0" cy="613028"/>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19" name="テキスト ボックス 18"/>
          <p:cNvSpPr txBox="1"/>
          <p:nvPr/>
        </p:nvSpPr>
        <p:spPr>
          <a:xfrm>
            <a:off x="3784787" y="4581128"/>
            <a:ext cx="3595525" cy="400110"/>
          </a:xfrm>
          <a:prstGeom prst="rect">
            <a:avLst/>
          </a:prstGeom>
          <a:noFill/>
        </p:spPr>
        <p:txBody>
          <a:bodyPr wrap="square" rtlCol="0">
            <a:spAutoFit/>
          </a:bodyPr>
          <a:lstStyle/>
          <a:p>
            <a:pPr algn="ctr"/>
            <a:r>
              <a:rPr lang="en-US" altLang="ja-JP" sz="2000" dirty="0"/>
              <a:t>2</a:t>
            </a:r>
            <a:r>
              <a:rPr kumimoji="1" lang="ja-JP" altLang="en-US" sz="2000" dirty="0" smtClean="0"/>
              <a:t>：販売会社名取得（）</a:t>
            </a:r>
            <a:endParaRPr kumimoji="1" lang="ja-JP" altLang="en-US" sz="2000" dirty="0"/>
          </a:p>
        </p:txBody>
      </p:sp>
      <p:cxnSp>
        <p:nvCxnSpPr>
          <p:cNvPr id="20" name="直線矢印コネクタ 19"/>
          <p:cNvCxnSpPr/>
          <p:nvPr/>
        </p:nvCxnSpPr>
        <p:spPr>
          <a:xfrm flipH="1" flipV="1">
            <a:off x="4499992" y="5919928"/>
            <a:ext cx="754786" cy="4106"/>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21" name="テキスト ボックス 20"/>
          <p:cNvSpPr txBox="1"/>
          <p:nvPr/>
        </p:nvSpPr>
        <p:spPr>
          <a:xfrm>
            <a:off x="3068123" y="5405154"/>
            <a:ext cx="3622461" cy="400110"/>
          </a:xfrm>
          <a:prstGeom prst="rect">
            <a:avLst/>
          </a:prstGeom>
          <a:noFill/>
        </p:spPr>
        <p:txBody>
          <a:bodyPr wrap="square" rtlCol="0">
            <a:spAutoFit/>
          </a:bodyPr>
          <a:lstStyle/>
          <a:p>
            <a:pPr algn="ctr"/>
            <a:r>
              <a:rPr kumimoji="1" lang="en-US" altLang="ja-JP" sz="2000" dirty="0" smtClean="0"/>
              <a:t>1</a:t>
            </a:r>
            <a:r>
              <a:rPr kumimoji="1" lang="ja-JP" altLang="en-US" sz="2000" dirty="0" smtClean="0"/>
              <a:t>：購入（）</a:t>
            </a:r>
            <a:endParaRPr kumimoji="1" lang="ja-JP" altLang="en-US" sz="2000" dirty="0"/>
          </a:p>
        </p:txBody>
      </p:sp>
    </p:spTree>
    <p:extLst>
      <p:ext uri="{BB962C8B-B14F-4D97-AF65-F5344CB8AC3E}">
        <p14:creationId xmlns:p14="http://schemas.microsoft.com/office/powerpoint/2010/main" val="73615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4-4</a:t>
            </a:r>
            <a:r>
              <a:rPr kumimoji="1" lang="ja-JP" altLang="en-US" dirty="0" smtClean="0"/>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コラボレーション図・・・相互作用の参加者を中心にメッセージのやり取りを表現するもの</a:t>
            </a:r>
            <a:endParaRPr kumimoji="1" lang="en-US" altLang="ja-JP" sz="2800" dirty="0" smtClean="0"/>
          </a:p>
          <a:p>
            <a:endParaRPr lang="en-US" altLang="ja-JP" sz="2800" dirty="0"/>
          </a:p>
          <a:p>
            <a:endParaRPr kumimoji="1" lang="ja-JP" altLang="en-US" sz="2800" dirty="0"/>
          </a:p>
        </p:txBody>
      </p:sp>
    </p:spTree>
    <p:extLst>
      <p:ext uri="{BB962C8B-B14F-4D97-AF65-F5344CB8AC3E}">
        <p14:creationId xmlns:p14="http://schemas.microsoft.com/office/powerpoint/2010/main" val="1715749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r"/>
            <a:r>
              <a:rPr lang="en-US" altLang="ja-JP" sz="3200" dirty="0" smtClean="0">
                <a:solidFill>
                  <a:prstClr val="black"/>
                </a:solidFill>
              </a:rPr>
              <a:t>4-5</a:t>
            </a:r>
            <a:r>
              <a:rPr lang="ja-JP" altLang="en-US" sz="3200" dirty="0">
                <a:solidFill>
                  <a:prstClr val="black"/>
                </a:solidFill>
              </a:rPr>
              <a:t>　</a:t>
            </a:r>
            <a:r>
              <a:rPr lang="ja-JP" altLang="en-US" sz="3200" dirty="0" smtClean="0">
                <a:solidFill>
                  <a:prstClr val="black"/>
                </a:solidFill>
              </a:rPr>
              <a:t>コラボレーション図</a:t>
            </a:r>
            <a:r>
              <a:rPr lang="ja-JP" altLang="en-US" sz="3200" dirty="0" smtClean="0">
                <a:latin typeface="ＭＳ ゴシック" pitchFamily="49" charset="-128"/>
                <a:ea typeface="ＭＳ ゴシック" pitchFamily="49" charset="-128"/>
              </a:rPr>
              <a:t>∽（アドバンス）</a:t>
            </a:r>
            <a:r>
              <a:rPr lang="ja-JP" altLang="en-US" sz="3200" dirty="0">
                <a:latin typeface="ＭＳ ゴシック" pitchFamily="49" charset="-128"/>
                <a:ea typeface="ＭＳ ゴシック" pitchFamily="49" charset="-128"/>
              </a:rPr>
              <a:t>∽</a:t>
            </a:r>
            <a:endParaRPr kumimoji="1" lang="ja-JP" altLang="en-US" sz="3200"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相互作用参加者の比較</a:t>
            </a:r>
            <a:endParaRPr lang="en-US" altLang="ja-JP" sz="2800" dirty="0" smtClean="0"/>
          </a:p>
          <a:p>
            <a:r>
              <a:rPr lang="ja-JP" altLang="en-US" sz="2800" dirty="0" smtClean="0"/>
              <a:t>インスタンスレベルのオブジェクト（</a:t>
            </a:r>
            <a:r>
              <a:rPr lang="en-US" altLang="ja-JP" sz="2800" dirty="0" smtClean="0"/>
              <a:t>UML1.x</a:t>
            </a:r>
            <a:r>
              <a:rPr lang="ja-JP" altLang="en-US" sz="2800" dirty="0" smtClean="0"/>
              <a:t>）</a:t>
            </a:r>
            <a:endParaRPr lang="en-US" altLang="ja-JP" sz="2800" dirty="0" smtClean="0"/>
          </a:p>
          <a:p>
            <a:endParaRPr lang="en-US" altLang="ja-JP" sz="2800" dirty="0"/>
          </a:p>
          <a:p>
            <a:endParaRPr lang="en-US" altLang="ja-JP" sz="2800" dirty="0" smtClean="0"/>
          </a:p>
          <a:p>
            <a:r>
              <a:rPr lang="ja-JP" altLang="en-US" sz="2800" dirty="0"/>
              <a:t>仕様レベル</a:t>
            </a:r>
            <a:r>
              <a:rPr lang="ja-JP" altLang="en-US" sz="2800" dirty="0" smtClean="0"/>
              <a:t>のオブジェクト</a:t>
            </a:r>
            <a:r>
              <a:rPr lang="ja-JP" altLang="en-US" sz="2800" dirty="0"/>
              <a:t>（</a:t>
            </a:r>
            <a:r>
              <a:rPr lang="en-US" altLang="ja-JP" sz="2800" dirty="0"/>
              <a:t>UML1.x</a:t>
            </a:r>
            <a:r>
              <a:rPr lang="ja-JP" altLang="en-US" sz="2800" dirty="0"/>
              <a:t>）</a:t>
            </a:r>
            <a:endParaRPr lang="en-US" altLang="ja-JP" sz="2800" dirty="0"/>
          </a:p>
          <a:p>
            <a:pPr marL="0" indent="0">
              <a:buNone/>
            </a:pPr>
            <a:endParaRPr lang="en-US" altLang="ja-JP" sz="2800" dirty="0" smtClean="0"/>
          </a:p>
          <a:p>
            <a:pPr marL="0" indent="0">
              <a:buNone/>
            </a:pPr>
            <a:endParaRPr lang="en-US" altLang="ja-JP" sz="2800" dirty="0" smtClean="0"/>
          </a:p>
          <a:p>
            <a:r>
              <a:rPr lang="ja-JP" altLang="en-US" sz="2800" dirty="0" smtClean="0"/>
              <a:t>ライフライン</a:t>
            </a:r>
            <a:r>
              <a:rPr lang="ja-JP" altLang="en-US" sz="2800" dirty="0"/>
              <a:t>（</a:t>
            </a:r>
            <a:r>
              <a:rPr lang="en-US" altLang="ja-JP" sz="2800" dirty="0" smtClean="0"/>
              <a:t>UML2.x</a:t>
            </a:r>
            <a:r>
              <a:rPr lang="ja-JP" altLang="en-US" sz="2800" dirty="0" smtClean="0"/>
              <a:t>）</a:t>
            </a:r>
            <a:endParaRPr lang="en-US" altLang="ja-JP" sz="2800" dirty="0"/>
          </a:p>
        </p:txBody>
      </p:sp>
      <p:sp>
        <p:nvSpPr>
          <p:cNvPr id="5" name="正方形/長方形 4"/>
          <p:cNvSpPr/>
          <p:nvPr/>
        </p:nvSpPr>
        <p:spPr>
          <a:xfrm>
            <a:off x="2195736" y="2708920"/>
            <a:ext cx="3528393" cy="7200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オブジェクト名：クラス名</a:t>
            </a:r>
            <a:endParaRPr kumimoji="1" lang="ja-JP" altLang="en-US" sz="2400" u="sng" dirty="0"/>
          </a:p>
        </p:txBody>
      </p:sp>
      <p:sp>
        <p:nvSpPr>
          <p:cNvPr id="6" name="正方形/長方形 5"/>
          <p:cNvSpPr/>
          <p:nvPr/>
        </p:nvSpPr>
        <p:spPr>
          <a:xfrm>
            <a:off x="2051719" y="4221088"/>
            <a:ext cx="3816425" cy="7200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u="sng" dirty="0" smtClean="0"/>
              <a:t>/</a:t>
            </a:r>
            <a:r>
              <a:rPr kumimoji="1" lang="ja-JP" altLang="en-US" sz="2400" u="sng" dirty="0" smtClean="0"/>
              <a:t>役割（ロール）名：クラス名</a:t>
            </a:r>
            <a:endParaRPr kumimoji="1" lang="ja-JP" altLang="en-US" sz="2400" u="sng" dirty="0"/>
          </a:p>
        </p:txBody>
      </p:sp>
      <p:sp>
        <p:nvSpPr>
          <p:cNvPr id="7" name="正方形/長方形 6"/>
          <p:cNvSpPr/>
          <p:nvPr/>
        </p:nvSpPr>
        <p:spPr>
          <a:xfrm>
            <a:off x="2195736" y="5733256"/>
            <a:ext cx="3528393" cy="7200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a:t>役割（ロール）名：</a:t>
            </a:r>
            <a:r>
              <a:rPr kumimoji="1" lang="ja-JP" altLang="en-US" sz="2400" dirty="0" smtClean="0"/>
              <a:t>クラス名</a:t>
            </a:r>
            <a:endParaRPr kumimoji="1" lang="ja-JP" altLang="en-US" sz="2400" dirty="0"/>
          </a:p>
        </p:txBody>
      </p:sp>
    </p:spTree>
    <p:extLst>
      <p:ext uri="{BB962C8B-B14F-4D97-AF65-F5344CB8AC3E}">
        <p14:creationId xmlns:p14="http://schemas.microsoft.com/office/powerpoint/2010/main" val="332115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Chapter4</a:t>
            </a:r>
            <a:r>
              <a:rPr kumimoji="1" lang="ja-JP" altLang="en-US" dirty="0" smtClean="0"/>
              <a:t>　まとめ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sz="2800" dirty="0" smtClean="0"/>
              <a:t>オブジェクト指向のシステムは“登場人・物”同士でメッセージのやり取りをすることにより、プログラムが進行していく</a:t>
            </a:r>
            <a:r>
              <a:rPr lang="ja-JP" altLang="en-US" sz="2800" dirty="0" smtClean="0"/>
              <a:t>。そのやり取りを</a:t>
            </a:r>
            <a:r>
              <a:rPr lang="en-US" altLang="ja-JP" sz="2800" dirty="0" smtClean="0"/>
              <a:t>UML</a:t>
            </a:r>
            <a:r>
              <a:rPr lang="ja-JP" altLang="en-US" sz="2800" dirty="0" smtClean="0"/>
              <a:t>では相互作用図で表現する</a:t>
            </a:r>
            <a:endParaRPr lang="en-US" altLang="ja-JP" sz="2800" dirty="0" smtClean="0"/>
          </a:p>
          <a:p>
            <a:endParaRPr kumimoji="1" lang="en-US" altLang="ja-JP" sz="2800" dirty="0"/>
          </a:p>
          <a:p>
            <a:r>
              <a:rPr lang="ja-JP" altLang="en-US" sz="2800" dirty="0" smtClean="0"/>
              <a:t>相互作用図にはシーケンス図とコラボレーション図がある</a:t>
            </a:r>
            <a:endParaRPr lang="en-US" altLang="ja-JP" sz="2800" dirty="0" smtClean="0"/>
          </a:p>
          <a:p>
            <a:endParaRPr kumimoji="1" lang="en-US" altLang="ja-JP" sz="2800" dirty="0"/>
          </a:p>
          <a:p>
            <a:r>
              <a:rPr lang="ja-JP" altLang="en-US" sz="2800" dirty="0" smtClean="0"/>
              <a:t>シーケンス図は時系列に沿ってメッセージのやり取りをする</a:t>
            </a:r>
            <a:endParaRPr kumimoji="1" lang="en-US" altLang="ja-JP" sz="2800" dirty="0" smtClean="0"/>
          </a:p>
        </p:txBody>
      </p:sp>
    </p:spTree>
    <p:extLst>
      <p:ext uri="{BB962C8B-B14F-4D97-AF65-F5344CB8AC3E}">
        <p14:creationId xmlns:p14="http://schemas.microsoft.com/office/powerpoint/2010/main" val="964012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en-US" altLang="ja-JP" sz="4000" dirty="0"/>
              <a:t>Chapter4</a:t>
            </a:r>
            <a:r>
              <a:rPr lang="ja-JP" altLang="en-US" sz="4000" dirty="0"/>
              <a:t>　まとめ</a:t>
            </a:r>
            <a:endParaRPr kumimoji="1" lang="ja-JP" altLang="en-US" sz="4000" dirty="0"/>
          </a:p>
        </p:txBody>
      </p:sp>
      <p:sp>
        <p:nvSpPr>
          <p:cNvPr id="3" name="コンテンツ プレースホルダー 2"/>
          <p:cNvSpPr>
            <a:spLocks noGrp="1"/>
          </p:cNvSpPr>
          <p:nvPr>
            <p:ph idx="1"/>
          </p:nvPr>
        </p:nvSpPr>
        <p:spPr/>
        <p:txBody>
          <a:bodyPr>
            <a:normAutofit/>
          </a:bodyPr>
          <a:lstStyle/>
          <a:p>
            <a:r>
              <a:rPr kumimoji="1" lang="ja-JP" altLang="en-US" sz="2800" dirty="0" smtClean="0"/>
              <a:t>コラボレーション図はオブジェクトを中心にメッセージの流れを表現する</a:t>
            </a:r>
            <a:endParaRPr kumimoji="1" lang="en-US" altLang="ja-JP" sz="2800" dirty="0" smtClean="0"/>
          </a:p>
          <a:p>
            <a:endParaRPr lang="en-US" altLang="ja-JP" sz="2800" dirty="0"/>
          </a:p>
          <a:p>
            <a:r>
              <a:rPr kumimoji="1" lang="en-US" altLang="ja-JP" sz="2800" dirty="0" smtClean="0"/>
              <a:t>UML2.</a:t>
            </a:r>
            <a:r>
              <a:rPr kumimoji="1" lang="ja-JP" altLang="en-US" sz="2800" dirty="0" err="1" smtClean="0"/>
              <a:t>ｘ</a:t>
            </a:r>
            <a:r>
              <a:rPr kumimoji="1" lang="ja-JP" altLang="en-US" sz="2800" dirty="0" smtClean="0"/>
              <a:t>のシーケンス図ではオブジェクトの代わりにライフラインで表現する</a:t>
            </a:r>
            <a:endParaRPr kumimoji="1" lang="en-US" altLang="ja-JP" sz="2800" dirty="0" smtClean="0"/>
          </a:p>
          <a:p>
            <a:endParaRPr lang="en-US" altLang="ja-JP" sz="2800" dirty="0"/>
          </a:p>
          <a:p>
            <a:endParaRPr kumimoji="1" lang="en-US" altLang="ja-JP" sz="2800" dirty="0" smtClean="0"/>
          </a:p>
          <a:p>
            <a:endParaRPr lang="en-US" altLang="ja-JP" sz="2800" dirty="0"/>
          </a:p>
          <a:p>
            <a:endParaRPr kumimoji="1" lang="ja-JP" altLang="en-US" sz="2800" dirty="0"/>
          </a:p>
        </p:txBody>
      </p:sp>
    </p:spTree>
    <p:extLst>
      <p:ext uri="{BB962C8B-B14F-4D97-AF65-F5344CB8AC3E}">
        <p14:creationId xmlns:p14="http://schemas.microsoft.com/office/powerpoint/2010/main" val="267015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en-US" altLang="ja-JP" sz="3600" dirty="0"/>
              <a:t>4-4</a:t>
            </a:r>
            <a:r>
              <a:rPr lang="ja-JP" altLang="en-US" sz="3600" dirty="0"/>
              <a:t>　コラボレーション図</a:t>
            </a:r>
            <a:endParaRPr kumimoji="1" lang="ja-JP" altLang="en-US" sz="3600" dirty="0"/>
          </a:p>
        </p:txBody>
      </p:sp>
      <p:sp>
        <p:nvSpPr>
          <p:cNvPr id="3" name="コンテンツ プレースホルダー 2"/>
          <p:cNvSpPr>
            <a:spLocks noGrp="1"/>
          </p:cNvSpPr>
          <p:nvPr>
            <p:ph idx="1"/>
          </p:nvPr>
        </p:nvSpPr>
        <p:spPr/>
        <p:txBody>
          <a:bodyPr>
            <a:normAutofit/>
          </a:bodyPr>
          <a:lstStyle/>
          <a:p>
            <a:r>
              <a:rPr kumimoji="1" lang="en-US" altLang="ja-JP" sz="2800" dirty="0" smtClean="0"/>
              <a:t>UML1.</a:t>
            </a:r>
            <a:r>
              <a:rPr kumimoji="1" lang="ja-JP" altLang="en-US" sz="2800" dirty="0" smtClean="0"/>
              <a:t>ｘ</a:t>
            </a:r>
            <a:endParaRPr kumimoji="1" lang="ja-JP" altLang="en-US" sz="2800" dirty="0"/>
          </a:p>
        </p:txBody>
      </p:sp>
      <p:sp>
        <p:nvSpPr>
          <p:cNvPr id="4" name="円/楕円 3"/>
          <p:cNvSpPr/>
          <p:nvPr/>
        </p:nvSpPr>
        <p:spPr>
          <a:xfrm>
            <a:off x="755576" y="3140968"/>
            <a:ext cx="288032" cy="28803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 name="直線コネクタ 5"/>
          <p:cNvCxnSpPr>
            <a:stCxn id="4" idx="4"/>
          </p:cNvCxnSpPr>
          <p:nvPr/>
        </p:nvCxnSpPr>
        <p:spPr>
          <a:xfrm>
            <a:off x="899592" y="3429000"/>
            <a:ext cx="8384" cy="60331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611560" y="3581400"/>
            <a:ext cx="57606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flipH="1">
            <a:off x="755576" y="4005064"/>
            <a:ext cx="152400" cy="432048"/>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a:off x="899592" y="4005064"/>
            <a:ext cx="144016" cy="432048"/>
          </a:xfrm>
          <a:prstGeom prst="line">
            <a:avLst/>
          </a:prstGeom>
          <a:ln w="28575"/>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250105" y="4474375"/>
            <a:ext cx="1440160" cy="461665"/>
          </a:xfrm>
          <a:prstGeom prst="rect">
            <a:avLst/>
          </a:prstGeom>
          <a:noFill/>
        </p:spPr>
        <p:txBody>
          <a:bodyPr wrap="square" rtlCol="0">
            <a:spAutoFit/>
          </a:bodyPr>
          <a:lstStyle/>
          <a:p>
            <a:pPr algn="ctr"/>
            <a:r>
              <a:rPr kumimoji="1" lang="ja-JP" altLang="en-US" sz="2400" u="sng" dirty="0" smtClean="0"/>
              <a:t>アクター</a:t>
            </a:r>
            <a:r>
              <a:rPr kumimoji="1" lang="en-US" altLang="ja-JP" sz="2400" u="sng" dirty="0" smtClean="0"/>
              <a:t>1</a:t>
            </a:r>
            <a:endParaRPr kumimoji="1" lang="ja-JP" altLang="en-US" sz="2400" u="sng" dirty="0"/>
          </a:p>
        </p:txBody>
      </p:sp>
      <p:sp>
        <p:nvSpPr>
          <p:cNvPr id="21" name="正方形/長方形 20"/>
          <p:cNvSpPr/>
          <p:nvPr/>
        </p:nvSpPr>
        <p:spPr>
          <a:xfrm>
            <a:off x="3170961" y="2702775"/>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オブジェクト</a:t>
            </a:r>
            <a:r>
              <a:rPr kumimoji="1" lang="en-US" altLang="ja-JP" sz="2400" u="sng" dirty="0" smtClean="0"/>
              <a:t>1</a:t>
            </a:r>
            <a:endParaRPr kumimoji="1" lang="ja-JP" altLang="en-US" sz="2400" u="sng" dirty="0"/>
          </a:p>
        </p:txBody>
      </p:sp>
      <p:sp>
        <p:nvSpPr>
          <p:cNvPr id="23" name="正方形/長方形 22"/>
          <p:cNvSpPr/>
          <p:nvPr/>
        </p:nvSpPr>
        <p:spPr>
          <a:xfrm>
            <a:off x="4932040" y="5200895"/>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オブジェクト</a:t>
            </a:r>
            <a:r>
              <a:rPr kumimoji="1" lang="en-US" altLang="ja-JP" sz="2400" u="sng" dirty="0" smtClean="0"/>
              <a:t>2</a:t>
            </a:r>
            <a:endParaRPr kumimoji="1" lang="ja-JP" altLang="en-US" sz="2400" u="sng" dirty="0"/>
          </a:p>
        </p:txBody>
      </p:sp>
      <p:sp>
        <p:nvSpPr>
          <p:cNvPr id="24" name="正方形/長方形 23"/>
          <p:cNvSpPr/>
          <p:nvPr/>
        </p:nvSpPr>
        <p:spPr>
          <a:xfrm>
            <a:off x="7020272" y="2726709"/>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オブジェクト</a:t>
            </a:r>
            <a:r>
              <a:rPr kumimoji="1" lang="en-US" altLang="ja-JP" sz="2400" u="sng" dirty="0" smtClean="0"/>
              <a:t>3</a:t>
            </a:r>
            <a:endParaRPr kumimoji="1" lang="ja-JP" altLang="en-US" sz="2400" u="sng" dirty="0"/>
          </a:p>
        </p:txBody>
      </p:sp>
      <p:cxnSp>
        <p:nvCxnSpPr>
          <p:cNvPr id="25" name="直線コネクタ 24"/>
          <p:cNvCxnSpPr/>
          <p:nvPr/>
        </p:nvCxnSpPr>
        <p:spPr>
          <a:xfrm flipH="1">
            <a:off x="1331641" y="3140968"/>
            <a:ext cx="1839320" cy="714324"/>
          </a:xfrm>
          <a:prstGeom prst="line">
            <a:avLst/>
          </a:prstGeom>
          <a:ln w="28575"/>
        </p:spPr>
        <p:style>
          <a:lnRef idx="1">
            <a:schemeClr val="dk1"/>
          </a:lnRef>
          <a:fillRef idx="0">
            <a:schemeClr val="dk1"/>
          </a:fillRef>
          <a:effectRef idx="0">
            <a:schemeClr val="dk1"/>
          </a:effectRef>
          <a:fontRef idx="minor">
            <a:schemeClr val="tx1"/>
          </a:fontRef>
        </p:style>
      </p:cxnSp>
      <p:sp>
        <p:nvSpPr>
          <p:cNvPr id="27" name="テキスト ボックス 26"/>
          <p:cNvSpPr txBox="1"/>
          <p:nvPr/>
        </p:nvSpPr>
        <p:spPr>
          <a:xfrm rot="20320709">
            <a:off x="1081907" y="2729990"/>
            <a:ext cx="1973957" cy="461665"/>
          </a:xfrm>
          <a:prstGeom prst="rect">
            <a:avLst/>
          </a:prstGeom>
          <a:noFill/>
        </p:spPr>
        <p:txBody>
          <a:bodyPr wrap="square" rtlCol="0">
            <a:spAutoFit/>
          </a:bodyPr>
          <a:lstStyle/>
          <a:p>
            <a:pPr algn="ctr"/>
            <a:r>
              <a:rPr kumimoji="1" lang="en-US" altLang="ja-JP" sz="2400" dirty="0" smtClean="0"/>
              <a:t>1:Message1()</a:t>
            </a:r>
            <a:endParaRPr kumimoji="1" lang="ja-JP" altLang="en-US" sz="2400" dirty="0"/>
          </a:p>
        </p:txBody>
      </p:sp>
      <p:cxnSp>
        <p:nvCxnSpPr>
          <p:cNvPr id="29" name="直線矢印コネクタ 28"/>
          <p:cNvCxnSpPr/>
          <p:nvPr/>
        </p:nvCxnSpPr>
        <p:spPr>
          <a:xfrm flipH="1">
            <a:off x="1791573" y="3140968"/>
            <a:ext cx="764203" cy="32361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a:xfrm>
            <a:off x="3347864" y="3290740"/>
            <a:ext cx="1872208" cy="1910155"/>
          </a:xfrm>
          <a:prstGeom prst="line">
            <a:avLst/>
          </a:prstGeom>
          <a:ln w="28575"/>
        </p:spPr>
        <p:style>
          <a:lnRef idx="1">
            <a:schemeClr val="dk1"/>
          </a:lnRef>
          <a:fillRef idx="0">
            <a:schemeClr val="dk1"/>
          </a:fillRef>
          <a:effectRef idx="0">
            <a:schemeClr val="dk1"/>
          </a:effectRef>
          <a:fontRef idx="minor">
            <a:schemeClr val="tx1"/>
          </a:fontRef>
        </p:style>
      </p:cxnSp>
      <p:cxnSp>
        <p:nvCxnSpPr>
          <p:cNvPr id="38" name="直線矢印コネクタ 37"/>
          <p:cNvCxnSpPr/>
          <p:nvPr/>
        </p:nvCxnSpPr>
        <p:spPr>
          <a:xfrm flipH="1" flipV="1">
            <a:off x="4143069" y="3907334"/>
            <a:ext cx="601574" cy="529778"/>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rot="2677023">
            <a:off x="3945061" y="3917437"/>
            <a:ext cx="1973957" cy="461665"/>
          </a:xfrm>
          <a:prstGeom prst="rect">
            <a:avLst/>
          </a:prstGeom>
          <a:noFill/>
        </p:spPr>
        <p:txBody>
          <a:bodyPr wrap="square" rtlCol="0">
            <a:spAutoFit/>
          </a:bodyPr>
          <a:lstStyle/>
          <a:p>
            <a:pPr algn="ctr"/>
            <a:r>
              <a:rPr lang="en-US" altLang="ja-JP" sz="2400" dirty="0" smtClean="0"/>
              <a:t>2</a:t>
            </a:r>
            <a:r>
              <a:rPr kumimoji="1" lang="en-US" altLang="ja-JP" sz="2400" dirty="0" smtClean="0"/>
              <a:t>:Message2()</a:t>
            </a:r>
            <a:endParaRPr kumimoji="1" lang="ja-JP" altLang="en-US" sz="2400" dirty="0"/>
          </a:p>
        </p:txBody>
      </p:sp>
      <p:cxnSp>
        <p:nvCxnSpPr>
          <p:cNvPr id="44" name="直線コネクタ 43"/>
          <p:cNvCxnSpPr/>
          <p:nvPr/>
        </p:nvCxnSpPr>
        <p:spPr>
          <a:xfrm flipH="1">
            <a:off x="6616852" y="3302773"/>
            <a:ext cx="2275628" cy="1886221"/>
          </a:xfrm>
          <a:prstGeom prst="line">
            <a:avLst/>
          </a:prstGeom>
          <a:ln w="28575"/>
        </p:spPr>
        <p:style>
          <a:lnRef idx="1">
            <a:schemeClr val="dk1"/>
          </a:lnRef>
          <a:fillRef idx="0">
            <a:schemeClr val="dk1"/>
          </a:fillRef>
          <a:effectRef idx="0">
            <a:schemeClr val="dk1"/>
          </a:effectRef>
          <a:fontRef idx="minor">
            <a:schemeClr val="tx1"/>
          </a:fontRef>
        </p:style>
      </p:cxnSp>
      <p:cxnSp>
        <p:nvCxnSpPr>
          <p:cNvPr id="47" name="直線矢印コネクタ 46"/>
          <p:cNvCxnSpPr/>
          <p:nvPr/>
        </p:nvCxnSpPr>
        <p:spPr>
          <a:xfrm flipH="1">
            <a:off x="6894154" y="4148269"/>
            <a:ext cx="702182" cy="571855"/>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9" name="テキスト ボックス 48"/>
          <p:cNvSpPr txBox="1"/>
          <p:nvPr/>
        </p:nvSpPr>
        <p:spPr>
          <a:xfrm rot="19081641">
            <a:off x="6033293" y="3943285"/>
            <a:ext cx="1973957" cy="461665"/>
          </a:xfrm>
          <a:prstGeom prst="rect">
            <a:avLst/>
          </a:prstGeom>
          <a:noFill/>
        </p:spPr>
        <p:txBody>
          <a:bodyPr wrap="square" rtlCol="0">
            <a:spAutoFit/>
          </a:bodyPr>
          <a:lstStyle/>
          <a:p>
            <a:pPr algn="ctr"/>
            <a:r>
              <a:rPr lang="en-US" altLang="ja-JP" sz="2400" dirty="0" smtClean="0"/>
              <a:t>3</a:t>
            </a:r>
            <a:r>
              <a:rPr kumimoji="1" lang="en-US" altLang="ja-JP" sz="2400" dirty="0" smtClean="0"/>
              <a:t>:Message3()</a:t>
            </a:r>
            <a:endParaRPr kumimoji="1" lang="ja-JP" altLang="en-US" sz="2400" dirty="0"/>
          </a:p>
        </p:txBody>
      </p:sp>
      <p:sp>
        <p:nvSpPr>
          <p:cNvPr id="50" name="テキスト ボックス 49"/>
          <p:cNvSpPr txBox="1"/>
          <p:nvPr/>
        </p:nvSpPr>
        <p:spPr>
          <a:xfrm>
            <a:off x="3206964" y="1811134"/>
            <a:ext cx="1872209" cy="461665"/>
          </a:xfrm>
          <a:prstGeom prst="rect">
            <a:avLst/>
          </a:prstGeom>
          <a:noFill/>
        </p:spPr>
        <p:txBody>
          <a:bodyPr wrap="square" rtlCol="0">
            <a:spAutoFit/>
          </a:bodyPr>
          <a:lstStyle/>
          <a:p>
            <a:pPr algn="ctr"/>
            <a:r>
              <a:rPr lang="ja-JP" altLang="en-US" sz="2400" dirty="0"/>
              <a:t>オブジェクト</a:t>
            </a:r>
            <a:endParaRPr kumimoji="1" lang="ja-JP" altLang="en-US" sz="2400" dirty="0"/>
          </a:p>
        </p:txBody>
      </p:sp>
      <p:cxnSp>
        <p:nvCxnSpPr>
          <p:cNvPr id="1037" name="直線コネクタ 1036"/>
          <p:cNvCxnSpPr>
            <a:stCxn id="21" idx="0"/>
            <a:endCxn id="50" idx="2"/>
          </p:cNvCxnSpPr>
          <p:nvPr/>
        </p:nvCxnSpPr>
        <p:spPr>
          <a:xfrm flipV="1">
            <a:off x="4143069" y="2272799"/>
            <a:ext cx="0" cy="429976"/>
          </a:xfrm>
          <a:prstGeom prst="line">
            <a:avLst/>
          </a:prstGeom>
        </p:spPr>
        <p:style>
          <a:lnRef idx="2">
            <a:schemeClr val="accent2"/>
          </a:lnRef>
          <a:fillRef idx="0">
            <a:schemeClr val="accent2"/>
          </a:fillRef>
          <a:effectRef idx="1">
            <a:schemeClr val="accent2"/>
          </a:effectRef>
          <a:fontRef idx="minor">
            <a:schemeClr val="tx1"/>
          </a:fontRef>
        </p:style>
      </p:cxnSp>
      <p:sp>
        <p:nvSpPr>
          <p:cNvPr id="56" name="テキスト ボックス 55"/>
          <p:cNvSpPr txBox="1"/>
          <p:nvPr/>
        </p:nvSpPr>
        <p:spPr>
          <a:xfrm>
            <a:off x="2612019" y="4567408"/>
            <a:ext cx="1872209" cy="461665"/>
          </a:xfrm>
          <a:prstGeom prst="rect">
            <a:avLst/>
          </a:prstGeom>
          <a:noFill/>
        </p:spPr>
        <p:txBody>
          <a:bodyPr wrap="square" rtlCol="0">
            <a:spAutoFit/>
          </a:bodyPr>
          <a:lstStyle/>
          <a:p>
            <a:pPr algn="ctr"/>
            <a:r>
              <a:rPr kumimoji="1" lang="ja-JP" altLang="en-US" sz="2400" dirty="0" smtClean="0"/>
              <a:t>リンク</a:t>
            </a:r>
            <a:endParaRPr kumimoji="1" lang="ja-JP" altLang="en-US" sz="2400" dirty="0"/>
          </a:p>
        </p:txBody>
      </p:sp>
      <p:cxnSp>
        <p:nvCxnSpPr>
          <p:cNvPr id="57" name="直線コネクタ 56"/>
          <p:cNvCxnSpPr/>
          <p:nvPr/>
        </p:nvCxnSpPr>
        <p:spPr>
          <a:xfrm flipV="1">
            <a:off x="3618154" y="4174117"/>
            <a:ext cx="557811" cy="492902"/>
          </a:xfrm>
          <a:prstGeom prst="line">
            <a:avLst/>
          </a:prstGeom>
        </p:spPr>
        <p:style>
          <a:lnRef idx="2">
            <a:schemeClr val="accent2"/>
          </a:lnRef>
          <a:fillRef idx="0">
            <a:schemeClr val="accent2"/>
          </a:fillRef>
          <a:effectRef idx="1">
            <a:schemeClr val="accent2"/>
          </a:effectRef>
          <a:fontRef idx="minor">
            <a:schemeClr val="tx1"/>
          </a:fontRef>
        </p:style>
      </p:cxnSp>
      <p:sp>
        <p:nvSpPr>
          <p:cNvPr id="59" name="テキスト ボックス 58"/>
          <p:cNvSpPr txBox="1"/>
          <p:nvPr/>
        </p:nvSpPr>
        <p:spPr>
          <a:xfrm>
            <a:off x="7272531" y="4645790"/>
            <a:ext cx="1872209" cy="461665"/>
          </a:xfrm>
          <a:prstGeom prst="rect">
            <a:avLst/>
          </a:prstGeom>
          <a:noFill/>
        </p:spPr>
        <p:txBody>
          <a:bodyPr wrap="square" rtlCol="0">
            <a:spAutoFit/>
          </a:bodyPr>
          <a:lstStyle/>
          <a:p>
            <a:pPr algn="ctr"/>
            <a:r>
              <a:rPr kumimoji="1" lang="ja-JP" altLang="en-US" sz="2400" dirty="0" smtClean="0"/>
              <a:t>メッセージ</a:t>
            </a:r>
            <a:endParaRPr kumimoji="1" lang="ja-JP" altLang="en-US" sz="2400" dirty="0"/>
          </a:p>
        </p:txBody>
      </p:sp>
      <p:cxnSp>
        <p:nvCxnSpPr>
          <p:cNvPr id="60" name="直線コネクタ 59"/>
          <p:cNvCxnSpPr/>
          <p:nvPr/>
        </p:nvCxnSpPr>
        <p:spPr>
          <a:xfrm flipH="1" flipV="1">
            <a:off x="7245245" y="4420568"/>
            <a:ext cx="963390" cy="299556"/>
          </a:xfrm>
          <a:prstGeom prst="line">
            <a:avLst/>
          </a:prstGeom>
        </p:spPr>
        <p:style>
          <a:lnRef idx="2">
            <a:schemeClr val="accent2"/>
          </a:lnRef>
          <a:fillRef idx="0">
            <a:schemeClr val="accent2"/>
          </a:fillRef>
          <a:effectRef idx="1">
            <a:schemeClr val="accent2"/>
          </a:effectRef>
          <a:fontRef idx="minor">
            <a:schemeClr val="tx1"/>
          </a:fontRef>
        </p:style>
      </p:cxnSp>
      <p:sp>
        <p:nvSpPr>
          <p:cNvPr id="62" name="テキスト ボックス 61"/>
          <p:cNvSpPr txBox="1"/>
          <p:nvPr/>
        </p:nvSpPr>
        <p:spPr>
          <a:xfrm>
            <a:off x="7056275" y="5445224"/>
            <a:ext cx="1872209" cy="830997"/>
          </a:xfrm>
          <a:prstGeom prst="rect">
            <a:avLst/>
          </a:prstGeom>
          <a:noFill/>
        </p:spPr>
        <p:txBody>
          <a:bodyPr wrap="square" rtlCol="0">
            <a:spAutoFit/>
          </a:bodyPr>
          <a:lstStyle/>
          <a:p>
            <a:pPr algn="ctr"/>
            <a:r>
              <a:rPr kumimoji="1" lang="ja-JP" altLang="en-US" sz="2400" dirty="0" smtClean="0"/>
              <a:t>シーケンス番号</a:t>
            </a:r>
            <a:endParaRPr kumimoji="1" lang="ja-JP" altLang="en-US" sz="2400" dirty="0"/>
          </a:p>
        </p:txBody>
      </p:sp>
      <p:cxnSp>
        <p:nvCxnSpPr>
          <p:cNvPr id="63" name="直線コネクタ 62"/>
          <p:cNvCxnSpPr/>
          <p:nvPr/>
        </p:nvCxnSpPr>
        <p:spPr>
          <a:xfrm flipH="1" flipV="1">
            <a:off x="6538576" y="4786262"/>
            <a:ext cx="1369854" cy="702665"/>
          </a:xfrm>
          <a:prstGeom prst="line">
            <a:avLst/>
          </a:prstGeom>
        </p:spPr>
        <p:style>
          <a:lnRef idx="2">
            <a:schemeClr val="accent2"/>
          </a:lnRef>
          <a:fillRef idx="0">
            <a:schemeClr val="accent2"/>
          </a:fillRef>
          <a:effectRef idx="1">
            <a:schemeClr val="accent2"/>
          </a:effectRef>
          <a:fontRef idx="minor">
            <a:schemeClr val="tx1"/>
          </a:fontRef>
        </p:style>
      </p:cxnSp>
      <p:sp>
        <p:nvSpPr>
          <p:cNvPr id="65" name="テキスト ボックス 64"/>
          <p:cNvSpPr txBox="1"/>
          <p:nvPr/>
        </p:nvSpPr>
        <p:spPr>
          <a:xfrm>
            <a:off x="5266819" y="1656790"/>
            <a:ext cx="1674082" cy="830997"/>
          </a:xfrm>
          <a:prstGeom prst="rect">
            <a:avLst/>
          </a:prstGeom>
          <a:noFill/>
        </p:spPr>
        <p:txBody>
          <a:bodyPr wrap="square" rtlCol="0">
            <a:spAutoFit/>
          </a:bodyPr>
          <a:lstStyle/>
          <a:p>
            <a:pPr algn="ctr"/>
            <a:r>
              <a:rPr kumimoji="1" lang="ja-JP" altLang="en-US" sz="2400" dirty="0" smtClean="0"/>
              <a:t>メッセージラベル</a:t>
            </a:r>
            <a:endParaRPr kumimoji="1" lang="ja-JP" altLang="en-US" sz="2400" dirty="0"/>
          </a:p>
        </p:txBody>
      </p:sp>
      <p:cxnSp>
        <p:nvCxnSpPr>
          <p:cNvPr id="66" name="直線コネクタ 65"/>
          <p:cNvCxnSpPr>
            <a:endCxn id="65" idx="2"/>
          </p:cNvCxnSpPr>
          <p:nvPr/>
        </p:nvCxnSpPr>
        <p:spPr>
          <a:xfrm flipH="1" flipV="1">
            <a:off x="6103860" y="2487787"/>
            <a:ext cx="772396" cy="1660482"/>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453734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en-US" altLang="ja-JP" sz="3600" dirty="0"/>
              <a:t>4-4</a:t>
            </a:r>
            <a:r>
              <a:rPr lang="ja-JP" altLang="en-US" sz="3600" dirty="0"/>
              <a:t>　コラボレーション図</a:t>
            </a:r>
            <a:endParaRPr kumimoji="1" lang="ja-JP" altLang="en-US" sz="3600" dirty="0"/>
          </a:p>
        </p:txBody>
      </p:sp>
      <p:sp>
        <p:nvSpPr>
          <p:cNvPr id="3" name="コンテンツ プレースホルダー 2"/>
          <p:cNvSpPr>
            <a:spLocks noGrp="1"/>
          </p:cNvSpPr>
          <p:nvPr>
            <p:ph idx="1"/>
          </p:nvPr>
        </p:nvSpPr>
        <p:spPr/>
        <p:txBody>
          <a:bodyPr>
            <a:normAutofit/>
          </a:bodyPr>
          <a:lstStyle/>
          <a:p>
            <a:r>
              <a:rPr kumimoji="1" lang="en-US" altLang="ja-JP" sz="2800" dirty="0" smtClean="0"/>
              <a:t>UML2.</a:t>
            </a:r>
            <a:r>
              <a:rPr kumimoji="1" lang="ja-JP" altLang="en-US" sz="2800" dirty="0" smtClean="0"/>
              <a:t>ｘ</a:t>
            </a:r>
            <a:endParaRPr kumimoji="1" lang="ja-JP" altLang="en-US" sz="2800" dirty="0"/>
          </a:p>
        </p:txBody>
      </p:sp>
      <p:sp>
        <p:nvSpPr>
          <p:cNvPr id="4" name="円/楕円 3"/>
          <p:cNvSpPr/>
          <p:nvPr/>
        </p:nvSpPr>
        <p:spPr>
          <a:xfrm>
            <a:off x="755576" y="3140968"/>
            <a:ext cx="288032" cy="28803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 name="直線コネクタ 5"/>
          <p:cNvCxnSpPr>
            <a:stCxn id="4" idx="4"/>
          </p:cNvCxnSpPr>
          <p:nvPr/>
        </p:nvCxnSpPr>
        <p:spPr>
          <a:xfrm>
            <a:off x="899592" y="3429000"/>
            <a:ext cx="8384" cy="60331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611560" y="3581400"/>
            <a:ext cx="57606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flipH="1">
            <a:off x="755576" y="4005064"/>
            <a:ext cx="152400" cy="432048"/>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a:off x="899592" y="4005064"/>
            <a:ext cx="144016" cy="432048"/>
          </a:xfrm>
          <a:prstGeom prst="line">
            <a:avLst/>
          </a:prstGeom>
          <a:ln w="28575"/>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250105" y="4474375"/>
            <a:ext cx="1440160" cy="461665"/>
          </a:xfrm>
          <a:prstGeom prst="rect">
            <a:avLst/>
          </a:prstGeom>
          <a:noFill/>
        </p:spPr>
        <p:txBody>
          <a:bodyPr wrap="square" rtlCol="0">
            <a:spAutoFit/>
          </a:bodyPr>
          <a:lstStyle/>
          <a:p>
            <a:pPr algn="ctr"/>
            <a:r>
              <a:rPr kumimoji="1" lang="ja-JP" altLang="en-US" sz="2400" dirty="0" smtClean="0"/>
              <a:t>アクター</a:t>
            </a:r>
            <a:r>
              <a:rPr kumimoji="1" lang="en-US" altLang="ja-JP" sz="2400" dirty="0" smtClean="0"/>
              <a:t>1</a:t>
            </a:r>
            <a:endParaRPr kumimoji="1" lang="ja-JP" altLang="en-US" sz="2400" dirty="0"/>
          </a:p>
        </p:txBody>
      </p:sp>
      <p:sp>
        <p:nvSpPr>
          <p:cNvPr id="21" name="正方形/長方形 20"/>
          <p:cNvSpPr/>
          <p:nvPr/>
        </p:nvSpPr>
        <p:spPr>
          <a:xfrm>
            <a:off x="3170961" y="2702775"/>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ライフライン</a:t>
            </a:r>
            <a:r>
              <a:rPr kumimoji="1" lang="en-US" altLang="ja-JP" sz="2400" dirty="0" smtClean="0"/>
              <a:t>1</a:t>
            </a:r>
            <a:endParaRPr kumimoji="1" lang="ja-JP" altLang="en-US" sz="2400" dirty="0"/>
          </a:p>
        </p:txBody>
      </p:sp>
      <p:sp>
        <p:nvSpPr>
          <p:cNvPr id="23" name="正方形/長方形 22"/>
          <p:cNvSpPr/>
          <p:nvPr/>
        </p:nvSpPr>
        <p:spPr>
          <a:xfrm>
            <a:off x="4932040" y="5200895"/>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ライフライン</a:t>
            </a:r>
            <a:r>
              <a:rPr kumimoji="1" lang="en-US" altLang="ja-JP" sz="2400" dirty="0" smtClean="0"/>
              <a:t>2</a:t>
            </a:r>
            <a:endParaRPr kumimoji="1" lang="ja-JP" altLang="en-US" sz="2400" dirty="0"/>
          </a:p>
        </p:txBody>
      </p:sp>
      <p:sp>
        <p:nvSpPr>
          <p:cNvPr id="24" name="正方形/長方形 23"/>
          <p:cNvSpPr/>
          <p:nvPr/>
        </p:nvSpPr>
        <p:spPr>
          <a:xfrm>
            <a:off x="7020272" y="2726709"/>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ライフライン</a:t>
            </a:r>
            <a:r>
              <a:rPr kumimoji="1" lang="en-US" altLang="ja-JP" sz="2400" dirty="0" smtClean="0"/>
              <a:t>3</a:t>
            </a:r>
            <a:endParaRPr kumimoji="1" lang="ja-JP" altLang="en-US" sz="2400" dirty="0"/>
          </a:p>
        </p:txBody>
      </p:sp>
      <p:cxnSp>
        <p:nvCxnSpPr>
          <p:cNvPr id="25" name="直線コネクタ 24"/>
          <p:cNvCxnSpPr/>
          <p:nvPr/>
        </p:nvCxnSpPr>
        <p:spPr>
          <a:xfrm flipH="1">
            <a:off x="1331641" y="3140968"/>
            <a:ext cx="1839320" cy="714324"/>
          </a:xfrm>
          <a:prstGeom prst="line">
            <a:avLst/>
          </a:prstGeom>
          <a:ln w="28575"/>
        </p:spPr>
        <p:style>
          <a:lnRef idx="1">
            <a:schemeClr val="dk1"/>
          </a:lnRef>
          <a:fillRef idx="0">
            <a:schemeClr val="dk1"/>
          </a:fillRef>
          <a:effectRef idx="0">
            <a:schemeClr val="dk1"/>
          </a:effectRef>
          <a:fontRef idx="minor">
            <a:schemeClr val="tx1"/>
          </a:fontRef>
        </p:style>
      </p:cxnSp>
      <p:sp>
        <p:nvSpPr>
          <p:cNvPr id="27" name="テキスト ボックス 26"/>
          <p:cNvSpPr txBox="1"/>
          <p:nvPr/>
        </p:nvSpPr>
        <p:spPr>
          <a:xfrm rot="20320709">
            <a:off x="1081907" y="2729990"/>
            <a:ext cx="1973957" cy="461665"/>
          </a:xfrm>
          <a:prstGeom prst="rect">
            <a:avLst/>
          </a:prstGeom>
          <a:noFill/>
        </p:spPr>
        <p:txBody>
          <a:bodyPr wrap="square" rtlCol="0">
            <a:spAutoFit/>
          </a:bodyPr>
          <a:lstStyle/>
          <a:p>
            <a:pPr algn="ctr"/>
            <a:r>
              <a:rPr kumimoji="1" lang="en-US" altLang="ja-JP" sz="2400" dirty="0" smtClean="0"/>
              <a:t>1:Message1()</a:t>
            </a:r>
            <a:endParaRPr kumimoji="1" lang="ja-JP" altLang="en-US" sz="2400" dirty="0"/>
          </a:p>
        </p:txBody>
      </p:sp>
      <p:cxnSp>
        <p:nvCxnSpPr>
          <p:cNvPr id="29" name="直線矢印コネクタ 28"/>
          <p:cNvCxnSpPr/>
          <p:nvPr/>
        </p:nvCxnSpPr>
        <p:spPr>
          <a:xfrm flipH="1">
            <a:off x="1791573" y="3140968"/>
            <a:ext cx="764203" cy="32361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a:xfrm>
            <a:off x="3347864" y="3290740"/>
            <a:ext cx="1872208" cy="1910155"/>
          </a:xfrm>
          <a:prstGeom prst="line">
            <a:avLst/>
          </a:prstGeom>
          <a:ln w="28575"/>
        </p:spPr>
        <p:style>
          <a:lnRef idx="1">
            <a:schemeClr val="dk1"/>
          </a:lnRef>
          <a:fillRef idx="0">
            <a:schemeClr val="dk1"/>
          </a:fillRef>
          <a:effectRef idx="0">
            <a:schemeClr val="dk1"/>
          </a:effectRef>
          <a:fontRef idx="minor">
            <a:schemeClr val="tx1"/>
          </a:fontRef>
        </p:style>
      </p:cxnSp>
      <p:cxnSp>
        <p:nvCxnSpPr>
          <p:cNvPr id="38" name="直線矢印コネクタ 37"/>
          <p:cNvCxnSpPr/>
          <p:nvPr/>
        </p:nvCxnSpPr>
        <p:spPr>
          <a:xfrm flipH="1" flipV="1">
            <a:off x="4143069" y="3907334"/>
            <a:ext cx="601574" cy="529778"/>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rot="2677023">
            <a:off x="3945061" y="3917437"/>
            <a:ext cx="1973957" cy="461665"/>
          </a:xfrm>
          <a:prstGeom prst="rect">
            <a:avLst/>
          </a:prstGeom>
          <a:noFill/>
        </p:spPr>
        <p:txBody>
          <a:bodyPr wrap="square" rtlCol="0">
            <a:spAutoFit/>
          </a:bodyPr>
          <a:lstStyle/>
          <a:p>
            <a:pPr algn="ctr"/>
            <a:r>
              <a:rPr lang="en-US" altLang="ja-JP" sz="2400" dirty="0" smtClean="0"/>
              <a:t>2</a:t>
            </a:r>
            <a:r>
              <a:rPr kumimoji="1" lang="en-US" altLang="ja-JP" sz="2400" dirty="0" smtClean="0"/>
              <a:t>:Message2()</a:t>
            </a:r>
            <a:endParaRPr kumimoji="1" lang="ja-JP" altLang="en-US" sz="2400" dirty="0"/>
          </a:p>
        </p:txBody>
      </p:sp>
      <p:cxnSp>
        <p:nvCxnSpPr>
          <p:cNvPr id="44" name="直線コネクタ 43"/>
          <p:cNvCxnSpPr/>
          <p:nvPr/>
        </p:nvCxnSpPr>
        <p:spPr>
          <a:xfrm flipH="1">
            <a:off x="6616852" y="3302773"/>
            <a:ext cx="2275628" cy="1886221"/>
          </a:xfrm>
          <a:prstGeom prst="line">
            <a:avLst/>
          </a:prstGeom>
          <a:ln w="28575"/>
        </p:spPr>
        <p:style>
          <a:lnRef idx="1">
            <a:schemeClr val="dk1"/>
          </a:lnRef>
          <a:fillRef idx="0">
            <a:schemeClr val="dk1"/>
          </a:fillRef>
          <a:effectRef idx="0">
            <a:schemeClr val="dk1"/>
          </a:effectRef>
          <a:fontRef idx="minor">
            <a:schemeClr val="tx1"/>
          </a:fontRef>
        </p:style>
      </p:cxnSp>
      <p:cxnSp>
        <p:nvCxnSpPr>
          <p:cNvPr id="47" name="直線矢印コネクタ 46"/>
          <p:cNvCxnSpPr/>
          <p:nvPr/>
        </p:nvCxnSpPr>
        <p:spPr>
          <a:xfrm flipH="1">
            <a:off x="6894154" y="4148269"/>
            <a:ext cx="702182" cy="571855"/>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9" name="テキスト ボックス 48"/>
          <p:cNvSpPr txBox="1"/>
          <p:nvPr/>
        </p:nvSpPr>
        <p:spPr>
          <a:xfrm rot="19081641">
            <a:off x="6033293" y="3943285"/>
            <a:ext cx="1973957" cy="461665"/>
          </a:xfrm>
          <a:prstGeom prst="rect">
            <a:avLst/>
          </a:prstGeom>
          <a:noFill/>
        </p:spPr>
        <p:txBody>
          <a:bodyPr wrap="square" rtlCol="0">
            <a:spAutoFit/>
          </a:bodyPr>
          <a:lstStyle/>
          <a:p>
            <a:pPr algn="ctr"/>
            <a:r>
              <a:rPr lang="en-US" altLang="ja-JP" sz="2400" dirty="0" smtClean="0"/>
              <a:t>3</a:t>
            </a:r>
            <a:r>
              <a:rPr kumimoji="1" lang="en-US" altLang="ja-JP" sz="2400" dirty="0" smtClean="0"/>
              <a:t>:Message3()</a:t>
            </a:r>
            <a:endParaRPr kumimoji="1" lang="ja-JP" altLang="en-US" sz="2400" dirty="0"/>
          </a:p>
        </p:txBody>
      </p:sp>
      <p:sp>
        <p:nvSpPr>
          <p:cNvPr id="50" name="テキスト ボックス 49"/>
          <p:cNvSpPr txBox="1"/>
          <p:nvPr/>
        </p:nvSpPr>
        <p:spPr>
          <a:xfrm>
            <a:off x="3206964" y="1811134"/>
            <a:ext cx="1872209" cy="461665"/>
          </a:xfrm>
          <a:prstGeom prst="rect">
            <a:avLst/>
          </a:prstGeom>
          <a:noFill/>
        </p:spPr>
        <p:txBody>
          <a:bodyPr wrap="square" rtlCol="0">
            <a:spAutoFit/>
          </a:bodyPr>
          <a:lstStyle/>
          <a:p>
            <a:pPr algn="ctr"/>
            <a:r>
              <a:rPr kumimoji="1" lang="ja-JP" altLang="en-US" sz="2400" dirty="0" smtClean="0"/>
              <a:t>ライフライン</a:t>
            </a:r>
            <a:endParaRPr kumimoji="1" lang="ja-JP" altLang="en-US" sz="2400" dirty="0"/>
          </a:p>
        </p:txBody>
      </p:sp>
      <p:cxnSp>
        <p:nvCxnSpPr>
          <p:cNvPr id="1037" name="直線コネクタ 1036"/>
          <p:cNvCxnSpPr>
            <a:stCxn id="21" idx="0"/>
            <a:endCxn id="50" idx="2"/>
          </p:cNvCxnSpPr>
          <p:nvPr/>
        </p:nvCxnSpPr>
        <p:spPr>
          <a:xfrm flipV="1">
            <a:off x="4143069" y="2272799"/>
            <a:ext cx="0" cy="429976"/>
          </a:xfrm>
          <a:prstGeom prst="line">
            <a:avLst/>
          </a:prstGeom>
        </p:spPr>
        <p:style>
          <a:lnRef idx="2">
            <a:schemeClr val="accent2"/>
          </a:lnRef>
          <a:fillRef idx="0">
            <a:schemeClr val="accent2"/>
          </a:fillRef>
          <a:effectRef idx="1">
            <a:schemeClr val="accent2"/>
          </a:effectRef>
          <a:fontRef idx="minor">
            <a:schemeClr val="tx1"/>
          </a:fontRef>
        </p:style>
      </p:cxnSp>
      <p:sp>
        <p:nvSpPr>
          <p:cNvPr id="59" name="テキスト ボックス 58"/>
          <p:cNvSpPr txBox="1"/>
          <p:nvPr/>
        </p:nvSpPr>
        <p:spPr>
          <a:xfrm>
            <a:off x="7272531" y="4645790"/>
            <a:ext cx="1872209" cy="461665"/>
          </a:xfrm>
          <a:prstGeom prst="rect">
            <a:avLst/>
          </a:prstGeom>
          <a:noFill/>
        </p:spPr>
        <p:txBody>
          <a:bodyPr wrap="square" rtlCol="0">
            <a:spAutoFit/>
          </a:bodyPr>
          <a:lstStyle/>
          <a:p>
            <a:pPr algn="ctr"/>
            <a:r>
              <a:rPr kumimoji="1" lang="ja-JP" altLang="en-US" sz="2400" dirty="0" smtClean="0"/>
              <a:t>メッセージ</a:t>
            </a:r>
            <a:endParaRPr kumimoji="1" lang="ja-JP" altLang="en-US" sz="2400" dirty="0"/>
          </a:p>
        </p:txBody>
      </p:sp>
      <p:cxnSp>
        <p:nvCxnSpPr>
          <p:cNvPr id="60" name="直線コネクタ 59"/>
          <p:cNvCxnSpPr/>
          <p:nvPr/>
        </p:nvCxnSpPr>
        <p:spPr>
          <a:xfrm flipH="1" flipV="1">
            <a:off x="7245245" y="4420568"/>
            <a:ext cx="963390" cy="299556"/>
          </a:xfrm>
          <a:prstGeom prst="line">
            <a:avLst/>
          </a:prstGeom>
        </p:spPr>
        <p:style>
          <a:lnRef idx="2">
            <a:schemeClr val="accent2"/>
          </a:lnRef>
          <a:fillRef idx="0">
            <a:schemeClr val="accent2"/>
          </a:fillRef>
          <a:effectRef idx="1">
            <a:schemeClr val="accent2"/>
          </a:effectRef>
          <a:fontRef idx="minor">
            <a:schemeClr val="tx1"/>
          </a:fontRef>
        </p:style>
      </p:cxnSp>
      <p:sp>
        <p:nvSpPr>
          <p:cNvPr id="62" name="テキスト ボックス 61"/>
          <p:cNvSpPr txBox="1"/>
          <p:nvPr/>
        </p:nvSpPr>
        <p:spPr>
          <a:xfrm>
            <a:off x="7056275" y="5445224"/>
            <a:ext cx="1872209" cy="830997"/>
          </a:xfrm>
          <a:prstGeom prst="rect">
            <a:avLst/>
          </a:prstGeom>
          <a:noFill/>
        </p:spPr>
        <p:txBody>
          <a:bodyPr wrap="square" rtlCol="0">
            <a:spAutoFit/>
          </a:bodyPr>
          <a:lstStyle/>
          <a:p>
            <a:pPr algn="ctr"/>
            <a:r>
              <a:rPr kumimoji="1" lang="ja-JP" altLang="en-US" sz="2400" dirty="0" smtClean="0"/>
              <a:t>シーケンス番号</a:t>
            </a:r>
            <a:endParaRPr kumimoji="1" lang="ja-JP" altLang="en-US" sz="2400" dirty="0"/>
          </a:p>
        </p:txBody>
      </p:sp>
      <p:cxnSp>
        <p:nvCxnSpPr>
          <p:cNvPr id="63" name="直線コネクタ 62"/>
          <p:cNvCxnSpPr/>
          <p:nvPr/>
        </p:nvCxnSpPr>
        <p:spPr>
          <a:xfrm flipH="1" flipV="1">
            <a:off x="6538576" y="4786262"/>
            <a:ext cx="1369854" cy="702665"/>
          </a:xfrm>
          <a:prstGeom prst="line">
            <a:avLst/>
          </a:prstGeom>
        </p:spPr>
        <p:style>
          <a:lnRef idx="2">
            <a:schemeClr val="accent2"/>
          </a:lnRef>
          <a:fillRef idx="0">
            <a:schemeClr val="accent2"/>
          </a:fillRef>
          <a:effectRef idx="1">
            <a:schemeClr val="accent2"/>
          </a:effectRef>
          <a:fontRef idx="minor">
            <a:schemeClr val="tx1"/>
          </a:fontRef>
        </p:style>
      </p:cxnSp>
      <p:sp>
        <p:nvSpPr>
          <p:cNvPr id="65" name="テキスト ボックス 64"/>
          <p:cNvSpPr txBox="1"/>
          <p:nvPr/>
        </p:nvSpPr>
        <p:spPr>
          <a:xfrm>
            <a:off x="5266819" y="1656790"/>
            <a:ext cx="1674082" cy="830997"/>
          </a:xfrm>
          <a:prstGeom prst="rect">
            <a:avLst/>
          </a:prstGeom>
          <a:noFill/>
        </p:spPr>
        <p:txBody>
          <a:bodyPr wrap="square" rtlCol="0">
            <a:spAutoFit/>
          </a:bodyPr>
          <a:lstStyle/>
          <a:p>
            <a:pPr algn="ctr"/>
            <a:r>
              <a:rPr kumimoji="1" lang="ja-JP" altLang="en-US" sz="2400" dirty="0" smtClean="0"/>
              <a:t>メッセージラベル</a:t>
            </a:r>
            <a:endParaRPr kumimoji="1" lang="ja-JP" altLang="en-US" sz="2400" dirty="0"/>
          </a:p>
        </p:txBody>
      </p:sp>
      <p:cxnSp>
        <p:nvCxnSpPr>
          <p:cNvPr id="66" name="直線コネクタ 65"/>
          <p:cNvCxnSpPr>
            <a:endCxn id="65" idx="2"/>
          </p:cNvCxnSpPr>
          <p:nvPr/>
        </p:nvCxnSpPr>
        <p:spPr>
          <a:xfrm flipH="1" flipV="1">
            <a:off x="6103860" y="2487787"/>
            <a:ext cx="772396" cy="1660482"/>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777231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sz="2800" dirty="0" smtClean="0"/>
              <a:t>UML1.x</a:t>
            </a:r>
            <a:r>
              <a:rPr lang="ja-JP" altLang="en-US" sz="2800" dirty="0" smtClean="0"/>
              <a:t>のコラボレーション図</a:t>
            </a:r>
            <a:r>
              <a:rPr lang="ja-JP" altLang="en-US" sz="2800" dirty="0"/>
              <a:t>での</a:t>
            </a:r>
            <a:r>
              <a:rPr lang="ja-JP" altLang="en-US" sz="2800" dirty="0" smtClean="0"/>
              <a:t>オブジェクトは次のように表示できる</a:t>
            </a:r>
            <a:endParaRPr lang="en-US" altLang="ja-JP" sz="2400" dirty="0" smtClean="0"/>
          </a:p>
          <a:p>
            <a:endParaRPr kumimoji="1" lang="ja-JP" altLang="en-US" sz="2800" dirty="0"/>
          </a:p>
        </p:txBody>
      </p:sp>
      <p:sp>
        <p:nvSpPr>
          <p:cNvPr id="4" name="正方形/長方形 3"/>
          <p:cNvSpPr/>
          <p:nvPr/>
        </p:nvSpPr>
        <p:spPr>
          <a:xfrm>
            <a:off x="576035" y="3535338"/>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田中さん</a:t>
            </a:r>
            <a:endParaRPr kumimoji="1" lang="ja-JP" altLang="en-US" sz="2400" u="sng" dirty="0"/>
          </a:p>
        </p:txBody>
      </p:sp>
      <p:sp>
        <p:nvSpPr>
          <p:cNvPr id="5" name="正方形/長方形 4"/>
          <p:cNvSpPr/>
          <p:nvPr/>
        </p:nvSpPr>
        <p:spPr>
          <a:xfrm>
            <a:off x="3466372" y="3541127"/>
            <a:ext cx="2148553"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田中さん：会員</a:t>
            </a:r>
            <a:endParaRPr kumimoji="1" lang="ja-JP" altLang="en-US" sz="2400" u="sng" dirty="0"/>
          </a:p>
        </p:txBody>
      </p:sp>
      <p:sp>
        <p:nvSpPr>
          <p:cNvPr id="6" name="正方形/長方形 5"/>
          <p:cNvSpPr/>
          <p:nvPr/>
        </p:nvSpPr>
        <p:spPr>
          <a:xfrm>
            <a:off x="6624707" y="3541127"/>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sp>
        <p:nvSpPr>
          <p:cNvPr id="7" name="テキスト ボックス 6"/>
          <p:cNvSpPr txBox="1"/>
          <p:nvPr/>
        </p:nvSpPr>
        <p:spPr>
          <a:xfrm>
            <a:off x="-3833" y="4450652"/>
            <a:ext cx="3132578" cy="523220"/>
          </a:xfrm>
          <a:prstGeom prst="rect">
            <a:avLst/>
          </a:prstGeom>
          <a:noFill/>
        </p:spPr>
        <p:txBody>
          <a:bodyPr wrap="square" rtlCol="0">
            <a:spAutoFit/>
          </a:bodyPr>
          <a:lstStyle/>
          <a:p>
            <a:pPr algn="ctr"/>
            <a:r>
              <a:rPr lang="ja-JP" altLang="en-US" sz="2800" dirty="0" smtClean="0"/>
              <a:t>オブジェクト名のみ</a:t>
            </a:r>
            <a:endParaRPr kumimoji="1" lang="ja-JP" altLang="en-US" sz="2800" dirty="0"/>
          </a:p>
        </p:txBody>
      </p:sp>
      <p:sp>
        <p:nvSpPr>
          <p:cNvPr id="8" name="テキスト ボックス 7"/>
          <p:cNvSpPr txBox="1"/>
          <p:nvPr/>
        </p:nvSpPr>
        <p:spPr>
          <a:xfrm>
            <a:off x="3063776" y="4299854"/>
            <a:ext cx="2953743" cy="1384995"/>
          </a:xfrm>
          <a:prstGeom prst="rect">
            <a:avLst/>
          </a:prstGeom>
          <a:noFill/>
        </p:spPr>
        <p:txBody>
          <a:bodyPr wrap="square" rtlCol="0">
            <a:spAutoFit/>
          </a:bodyPr>
          <a:lstStyle/>
          <a:p>
            <a:pPr algn="ctr"/>
            <a:r>
              <a:rPr lang="ja-JP" altLang="en-US" sz="2800" dirty="0" smtClean="0"/>
              <a:t>オブジェクト名</a:t>
            </a:r>
            <a:endParaRPr lang="en-US" altLang="ja-JP" sz="2800" dirty="0" smtClean="0"/>
          </a:p>
          <a:p>
            <a:pPr algn="ctr"/>
            <a:r>
              <a:rPr kumimoji="1" lang="ja-JP" altLang="en-US" sz="2800" dirty="0" smtClean="0"/>
              <a:t>と</a:t>
            </a:r>
            <a:endParaRPr kumimoji="1" lang="en-US" altLang="ja-JP" sz="2800" dirty="0" smtClean="0"/>
          </a:p>
          <a:p>
            <a:pPr algn="ctr"/>
            <a:r>
              <a:rPr lang="ja-JP" altLang="en-US" sz="2800" dirty="0"/>
              <a:t>クラス名</a:t>
            </a:r>
            <a:endParaRPr kumimoji="1" lang="ja-JP" altLang="en-US" sz="2800" dirty="0"/>
          </a:p>
        </p:txBody>
      </p:sp>
      <p:sp>
        <p:nvSpPr>
          <p:cNvPr id="9" name="テキスト ボックス 8"/>
          <p:cNvSpPr txBox="1"/>
          <p:nvPr/>
        </p:nvSpPr>
        <p:spPr>
          <a:xfrm>
            <a:off x="6119942" y="4469132"/>
            <a:ext cx="2953743" cy="523220"/>
          </a:xfrm>
          <a:prstGeom prst="rect">
            <a:avLst/>
          </a:prstGeom>
          <a:noFill/>
        </p:spPr>
        <p:txBody>
          <a:bodyPr wrap="square" rtlCol="0">
            <a:spAutoFit/>
          </a:bodyPr>
          <a:lstStyle/>
          <a:p>
            <a:pPr algn="ctr"/>
            <a:r>
              <a:rPr lang="ja-JP" altLang="en-US" sz="2800" dirty="0" smtClean="0"/>
              <a:t>クラス名のみ</a:t>
            </a:r>
            <a:endParaRPr kumimoji="1" lang="ja-JP" altLang="en-US" sz="2800" dirty="0"/>
          </a:p>
        </p:txBody>
      </p:sp>
    </p:spTree>
    <p:extLst>
      <p:ext uri="{BB962C8B-B14F-4D97-AF65-F5344CB8AC3E}">
        <p14:creationId xmlns:p14="http://schemas.microsoft.com/office/powerpoint/2010/main" val="12751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リンク</a:t>
            </a:r>
            <a:endParaRPr kumimoji="1" lang="en-US" altLang="ja-JP" sz="2800" dirty="0" smtClean="0"/>
          </a:p>
          <a:p>
            <a:r>
              <a:rPr kumimoji="1" lang="en-US" altLang="ja-JP" sz="2800" dirty="0" smtClean="0"/>
              <a:t>2</a:t>
            </a:r>
            <a:r>
              <a:rPr kumimoji="1" lang="ja-JP" altLang="en-US" sz="2800" dirty="0" err="1" smtClean="0"/>
              <a:t>つの</a:t>
            </a:r>
            <a:r>
              <a:rPr kumimoji="1" lang="ja-JP" altLang="en-US" sz="2800" dirty="0" smtClean="0"/>
              <a:t>オブジェクト間にリンクがあるということは、そのオブジェクト間に何らかのデータのやり取りや関係があることを表現している</a:t>
            </a:r>
            <a:endParaRPr kumimoji="1" lang="en-US" altLang="ja-JP" sz="2800" dirty="0" smtClean="0"/>
          </a:p>
        </p:txBody>
      </p:sp>
      <p:sp>
        <p:nvSpPr>
          <p:cNvPr id="4" name="正方形/長方形 3"/>
          <p:cNvSpPr/>
          <p:nvPr/>
        </p:nvSpPr>
        <p:spPr>
          <a:xfrm>
            <a:off x="1616319" y="4698747"/>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会員リスト</a:t>
            </a:r>
            <a:endParaRPr kumimoji="1" lang="ja-JP" altLang="en-US" sz="2400" u="sng" dirty="0"/>
          </a:p>
        </p:txBody>
      </p:sp>
      <p:sp>
        <p:nvSpPr>
          <p:cNvPr id="6" name="正方形/長方形 5"/>
          <p:cNvSpPr/>
          <p:nvPr/>
        </p:nvSpPr>
        <p:spPr>
          <a:xfrm>
            <a:off x="5315454" y="4698747"/>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会員</a:t>
            </a:r>
            <a:endParaRPr kumimoji="1" lang="ja-JP" altLang="en-US" sz="2400" u="sng" dirty="0"/>
          </a:p>
        </p:txBody>
      </p:sp>
      <p:cxnSp>
        <p:nvCxnSpPr>
          <p:cNvPr id="7" name="直線コネクタ 6"/>
          <p:cNvCxnSpPr>
            <a:stCxn id="6" idx="1"/>
            <a:endCxn id="4" idx="3"/>
          </p:cNvCxnSpPr>
          <p:nvPr/>
        </p:nvCxnSpPr>
        <p:spPr>
          <a:xfrm flipH="1">
            <a:off x="3560535" y="4986779"/>
            <a:ext cx="1754919"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9458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800" dirty="0" smtClean="0"/>
              <a:t>メッセージ</a:t>
            </a:r>
            <a:endParaRPr lang="en-US" altLang="ja-JP" sz="2800" dirty="0" smtClean="0"/>
          </a:p>
          <a:p>
            <a:pPr marL="0" indent="0">
              <a:buNone/>
            </a:pPr>
            <a:endParaRPr kumimoji="1" lang="en-US" altLang="ja-JP" sz="2800" dirty="0" smtClean="0"/>
          </a:p>
          <a:p>
            <a:r>
              <a:rPr kumimoji="1" lang="ja-JP" altLang="en-US" sz="2800" dirty="0" smtClean="0"/>
              <a:t>同期メッセージで、操作の呼び出しで実現する</a:t>
            </a:r>
            <a:endParaRPr kumimoji="1" lang="en-US" altLang="ja-JP" sz="2800" dirty="0" smtClean="0"/>
          </a:p>
          <a:p>
            <a:endParaRPr lang="en-US" altLang="ja-JP" sz="2800" dirty="0"/>
          </a:p>
          <a:p>
            <a:r>
              <a:rPr kumimoji="1" lang="ja-JP" altLang="en-US" sz="2800" dirty="0" smtClean="0"/>
              <a:t>非同期メッセージで、階層化していないメッセージ呼び出し</a:t>
            </a:r>
            <a:endParaRPr kumimoji="1" lang="en-US" altLang="ja-JP" sz="2800" dirty="0" smtClean="0"/>
          </a:p>
          <a:p>
            <a:endParaRPr lang="en-US" altLang="ja-JP" sz="2800" dirty="0"/>
          </a:p>
          <a:p>
            <a:r>
              <a:rPr kumimoji="1" lang="ja-JP" altLang="en-US" sz="2800" dirty="0" smtClean="0"/>
              <a:t>同期メッセージのリターン</a:t>
            </a:r>
            <a:endParaRPr kumimoji="1" lang="en-US" altLang="ja-JP" sz="2800" dirty="0" smtClean="0"/>
          </a:p>
        </p:txBody>
      </p:sp>
      <p:cxnSp>
        <p:nvCxnSpPr>
          <p:cNvPr id="8" name="直線矢印コネクタ 7"/>
          <p:cNvCxnSpPr/>
          <p:nvPr/>
        </p:nvCxnSpPr>
        <p:spPr>
          <a:xfrm flipH="1">
            <a:off x="611554" y="2492896"/>
            <a:ext cx="1008111"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611553" y="3501008"/>
            <a:ext cx="100811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611556" y="4869160"/>
            <a:ext cx="1008111" cy="0"/>
          </a:xfrm>
          <a:prstGeom prst="straightConnector1">
            <a:avLst/>
          </a:prstGeom>
          <a:ln w="28575">
            <a:prstDash val="sysDot"/>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62815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800" dirty="0" smtClean="0"/>
              <a:t>メッセージラベル</a:t>
            </a:r>
            <a:endParaRPr kumimoji="1" lang="en-US" altLang="ja-JP" sz="2800" dirty="0" smtClean="0"/>
          </a:p>
          <a:p>
            <a:endParaRPr lang="en-US" altLang="ja-JP" sz="2800" dirty="0"/>
          </a:p>
          <a:p>
            <a:endParaRPr kumimoji="1" lang="en-US" altLang="ja-JP" sz="2800" dirty="0" smtClean="0"/>
          </a:p>
          <a:p>
            <a:endParaRPr kumimoji="1" lang="en-US" altLang="ja-JP" sz="2800" dirty="0" smtClean="0"/>
          </a:p>
          <a:p>
            <a:endParaRPr kumimoji="1" lang="en-US" altLang="ja-JP" sz="2800" dirty="0" smtClean="0"/>
          </a:p>
          <a:p>
            <a:r>
              <a:rPr lang="ja-JP" altLang="en-US" sz="2800" dirty="0"/>
              <a:t>シーケンス</a:t>
            </a:r>
            <a:r>
              <a:rPr lang="ja-JP" altLang="en-US" sz="2800" dirty="0" smtClean="0"/>
              <a:t>番号が整数の場合はメッセージ送信の順番を表し、アルファベットの場合は並行処理を表現する</a:t>
            </a:r>
            <a:endParaRPr kumimoji="1" lang="en-US" altLang="ja-JP" sz="2800" dirty="0" smtClean="0"/>
          </a:p>
        </p:txBody>
      </p:sp>
      <p:sp>
        <p:nvSpPr>
          <p:cNvPr id="10" name="テキスト ボックス 9"/>
          <p:cNvSpPr txBox="1"/>
          <p:nvPr/>
        </p:nvSpPr>
        <p:spPr>
          <a:xfrm>
            <a:off x="-244188" y="2311569"/>
            <a:ext cx="9577064" cy="446276"/>
          </a:xfrm>
          <a:prstGeom prst="rect">
            <a:avLst/>
          </a:prstGeom>
          <a:noFill/>
        </p:spPr>
        <p:txBody>
          <a:bodyPr wrap="square" rtlCol="0">
            <a:spAutoFit/>
          </a:bodyPr>
          <a:lstStyle/>
          <a:p>
            <a:pPr algn="ctr"/>
            <a:r>
              <a:rPr lang="ja-JP" altLang="en-US" sz="2300" b="1" dirty="0" smtClean="0"/>
              <a:t>先行子　ガード条件　シーケンス式　</a:t>
            </a:r>
            <a:r>
              <a:rPr kumimoji="1" lang="ja-JP" altLang="en-US" sz="2300" b="1" dirty="0" smtClean="0"/>
              <a:t>返却値 ： </a:t>
            </a:r>
            <a:r>
              <a:rPr kumimoji="1" lang="en-US" altLang="ja-JP" sz="2300" b="1" dirty="0" smtClean="0"/>
              <a:t>= </a:t>
            </a:r>
            <a:r>
              <a:rPr kumimoji="1" lang="ja-JP" altLang="en-US" sz="2300" b="1" dirty="0" smtClean="0"/>
              <a:t>メッセージ名　</a:t>
            </a:r>
            <a:r>
              <a:rPr lang="en-US" altLang="ja-JP" sz="2300" b="1" dirty="0" smtClean="0"/>
              <a:t>(</a:t>
            </a:r>
            <a:r>
              <a:rPr lang="ja-JP" altLang="en-US" sz="2300" b="1" dirty="0" smtClean="0"/>
              <a:t>引数並び</a:t>
            </a:r>
            <a:r>
              <a:rPr lang="en-US" altLang="ja-JP" sz="2300" b="1" dirty="0" smtClean="0"/>
              <a:t>)</a:t>
            </a:r>
            <a:endParaRPr lang="ja-JP" altLang="en-US" sz="2300" b="1" dirty="0" smtClean="0"/>
          </a:p>
        </p:txBody>
      </p:sp>
      <p:sp>
        <p:nvSpPr>
          <p:cNvPr id="16" name="角丸四角形 15"/>
          <p:cNvSpPr/>
          <p:nvPr/>
        </p:nvSpPr>
        <p:spPr>
          <a:xfrm>
            <a:off x="598407" y="3366908"/>
            <a:ext cx="4996404" cy="73991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2800" dirty="0" smtClean="0"/>
              <a:t>シーケンス番号　繰り返し式　：</a:t>
            </a:r>
            <a:endParaRPr lang="en-US" altLang="ja-JP" sz="2800" dirty="0" smtClean="0"/>
          </a:p>
        </p:txBody>
      </p:sp>
      <p:cxnSp>
        <p:nvCxnSpPr>
          <p:cNvPr id="18" name="直線矢印コネクタ 17"/>
          <p:cNvCxnSpPr/>
          <p:nvPr/>
        </p:nvCxnSpPr>
        <p:spPr>
          <a:xfrm flipV="1">
            <a:off x="3610853" y="2719373"/>
            <a:ext cx="0" cy="647535"/>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973332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4-4</a:t>
            </a:r>
            <a:r>
              <a:rPr lang="ja-JP" altLang="en-US" sz="3600" dirty="0">
                <a:solidFill>
                  <a:prstClr val="black"/>
                </a:solidFill>
              </a:rPr>
              <a:t>　コラボレーション図</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800" dirty="0" smtClean="0"/>
              <a:t>例</a:t>
            </a:r>
            <a:endParaRPr kumimoji="1" lang="en-US" altLang="ja-JP" sz="2800" dirty="0" smtClean="0"/>
          </a:p>
        </p:txBody>
      </p:sp>
      <p:sp>
        <p:nvSpPr>
          <p:cNvPr id="8" name="円/楕円 7"/>
          <p:cNvSpPr/>
          <p:nvPr/>
        </p:nvSpPr>
        <p:spPr>
          <a:xfrm>
            <a:off x="603176" y="3127345"/>
            <a:ext cx="288032" cy="28803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9" name="直線コネクタ 8"/>
          <p:cNvCxnSpPr>
            <a:stCxn id="8" idx="4"/>
          </p:cNvCxnSpPr>
          <p:nvPr/>
        </p:nvCxnSpPr>
        <p:spPr>
          <a:xfrm>
            <a:off x="747192" y="3415377"/>
            <a:ext cx="8384" cy="603310"/>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a:xfrm>
            <a:off x="459160" y="3567777"/>
            <a:ext cx="57606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a:xfrm flipH="1">
            <a:off x="603176" y="3991441"/>
            <a:ext cx="152400" cy="432048"/>
          </a:xfrm>
          <a:prstGeom prst="line">
            <a:avLst/>
          </a:prstGeom>
          <a:ln w="28575"/>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a:off x="747192" y="3991441"/>
            <a:ext cx="144016" cy="432048"/>
          </a:xfrm>
          <a:prstGeom prst="line">
            <a:avLst/>
          </a:prstGeom>
          <a:ln w="28575"/>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97705" y="4460752"/>
            <a:ext cx="1440160" cy="461665"/>
          </a:xfrm>
          <a:prstGeom prst="rect">
            <a:avLst/>
          </a:prstGeom>
          <a:noFill/>
        </p:spPr>
        <p:txBody>
          <a:bodyPr wrap="square" rtlCol="0">
            <a:spAutoFit/>
          </a:bodyPr>
          <a:lstStyle/>
          <a:p>
            <a:pPr algn="ctr"/>
            <a:r>
              <a:rPr kumimoji="1" lang="ja-JP" altLang="en-US" sz="2400" u="sng" dirty="0" smtClean="0"/>
              <a:t>お客さん</a:t>
            </a:r>
            <a:endParaRPr kumimoji="1" lang="ja-JP" altLang="en-US" sz="2400" u="sng" dirty="0"/>
          </a:p>
        </p:txBody>
      </p:sp>
      <p:cxnSp>
        <p:nvCxnSpPr>
          <p:cNvPr id="14" name="直線コネクタ 13"/>
          <p:cNvCxnSpPr/>
          <p:nvPr/>
        </p:nvCxnSpPr>
        <p:spPr>
          <a:xfrm flipH="1">
            <a:off x="1281148" y="3717032"/>
            <a:ext cx="1548718"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H="1">
            <a:off x="1685759" y="3486890"/>
            <a:ext cx="739496" cy="1822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459159" y="2953712"/>
            <a:ext cx="3622461" cy="400110"/>
          </a:xfrm>
          <a:prstGeom prst="rect">
            <a:avLst/>
          </a:prstGeom>
          <a:noFill/>
        </p:spPr>
        <p:txBody>
          <a:bodyPr wrap="square" rtlCol="0">
            <a:spAutoFit/>
          </a:bodyPr>
          <a:lstStyle/>
          <a:p>
            <a:pPr algn="ctr"/>
            <a:r>
              <a:rPr kumimoji="1" lang="en-US" altLang="ja-JP" sz="2000" dirty="0" smtClean="0"/>
              <a:t>1</a:t>
            </a:r>
            <a:r>
              <a:rPr kumimoji="1" lang="ja-JP" altLang="en-US" sz="2000" dirty="0" smtClean="0"/>
              <a:t>：商品情報：</a:t>
            </a:r>
            <a:r>
              <a:rPr kumimoji="1" lang="en-US" altLang="ja-JP" sz="2000" dirty="0" smtClean="0"/>
              <a:t>=</a:t>
            </a:r>
            <a:r>
              <a:rPr kumimoji="1" lang="ja-JP" altLang="en-US" sz="2000" dirty="0" smtClean="0"/>
              <a:t>表示（）</a:t>
            </a:r>
            <a:endParaRPr kumimoji="1" lang="ja-JP" altLang="en-US" sz="2000" dirty="0"/>
          </a:p>
        </p:txBody>
      </p:sp>
      <p:sp>
        <p:nvSpPr>
          <p:cNvPr id="23" name="正方形/長方形 22"/>
          <p:cNvSpPr/>
          <p:nvPr/>
        </p:nvSpPr>
        <p:spPr>
          <a:xfrm>
            <a:off x="2876353" y="3442623"/>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u="sng" dirty="0" smtClean="0"/>
              <a:t>Web</a:t>
            </a:r>
            <a:r>
              <a:rPr kumimoji="1" lang="ja-JP" altLang="en-US" sz="2400" u="sng" dirty="0" smtClean="0"/>
              <a:t>ウィンドウ</a:t>
            </a:r>
            <a:endParaRPr kumimoji="1" lang="ja-JP" altLang="en-US" sz="2400" u="sng" dirty="0"/>
          </a:p>
        </p:txBody>
      </p:sp>
      <p:sp>
        <p:nvSpPr>
          <p:cNvPr id="24" name="正方形/長方形 23"/>
          <p:cNvSpPr/>
          <p:nvPr/>
        </p:nvSpPr>
        <p:spPr>
          <a:xfrm>
            <a:off x="6804248" y="3429000"/>
            <a:ext cx="194421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商品リスト</a:t>
            </a:r>
            <a:endParaRPr kumimoji="1" lang="ja-JP" altLang="en-US" sz="2400" u="sng" dirty="0"/>
          </a:p>
        </p:txBody>
      </p:sp>
      <p:cxnSp>
        <p:nvCxnSpPr>
          <p:cNvPr id="25" name="直線コネクタ 24"/>
          <p:cNvCxnSpPr>
            <a:stCxn id="24" idx="1"/>
            <a:endCxn id="23" idx="3"/>
          </p:cNvCxnSpPr>
          <p:nvPr/>
        </p:nvCxnSpPr>
        <p:spPr>
          <a:xfrm flipH="1">
            <a:off x="5036593" y="3717032"/>
            <a:ext cx="1767655" cy="13623"/>
          </a:xfrm>
          <a:prstGeom prst="line">
            <a:avLst/>
          </a:prstGeom>
          <a:ln w="28575"/>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flipH="1">
            <a:off x="5543527" y="3569522"/>
            <a:ext cx="753786" cy="0"/>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32" name="テキスト ボックス 31"/>
          <p:cNvSpPr txBox="1"/>
          <p:nvPr/>
        </p:nvSpPr>
        <p:spPr>
          <a:xfrm>
            <a:off x="3963398" y="2953712"/>
            <a:ext cx="4223499" cy="400110"/>
          </a:xfrm>
          <a:prstGeom prst="rect">
            <a:avLst/>
          </a:prstGeom>
          <a:noFill/>
        </p:spPr>
        <p:txBody>
          <a:bodyPr wrap="square" rtlCol="0">
            <a:spAutoFit/>
          </a:bodyPr>
          <a:lstStyle/>
          <a:p>
            <a:pPr algn="ctr"/>
            <a:r>
              <a:rPr kumimoji="1" lang="en-US" altLang="ja-JP" sz="2000" dirty="0" smtClean="0"/>
              <a:t>2</a:t>
            </a:r>
            <a:r>
              <a:rPr kumimoji="1" lang="ja-JP" altLang="en-US" sz="2000" dirty="0" smtClean="0"/>
              <a:t>：商品情報：</a:t>
            </a:r>
            <a:r>
              <a:rPr kumimoji="1" lang="en-US" altLang="ja-JP" sz="2000" dirty="0" smtClean="0"/>
              <a:t>=</a:t>
            </a:r>
            <a:r>
              <a:rPr lang="ja-JP" altLang="en-US" sz="2000" dirty="0"/>
              <a:t>商</a:t>
            </a:r>
            <a:r>
              <a:rPr kumimoji="1" lang="ja-JP" altLang="en-US" sz="2000" dirty="0" smtClean="0"/>
              <a:t>品情報取得（）</a:t>
            </a:r>
            <a:endParaRPr kumimoji="1" lang="ja-JP" altLang="en-US" sz="2000" dirty="0"/>
          </a:p>
        </p:txBody>
      </p:sp>
      <p:sp>
        <p:nvSpPr>
          <p:cNvPr id="38" name="テキスト ボックス 37"/>
          <p:cNvSpPr txBox="1"/>
          <p:nvPr/>
        </p:nvSpPr>
        <p:spPr>
          <a:xfrm>
            <a:off x="5724128" y="4941168"/>
            <a:ext cx="3595525" cy="400110"/>
          </a:xfrm>
          <a:prstGeom prst="rect">
            <a:avLst/>
          </a:prstGeom>
          <a:noFill/>
        </p:spPr>
        <p:txBody>
          <a:bodyPr wrap="square" rtlCol="0">
            <a:spAutoFit/>
          </a:bodyPr>
          <a:lstStyle/>
          <a:p>
            <a:pPr algn="ctr"/>
            <a:r>
              <a:rPr kumimoji="1" lang="en-US" altLang="ja-JP" sz="2000" dirty="0" smtClean="0"/>
              <a:t>3</a:t>
            </a:r>
            <a:r>
              <a:rPr kumimoji="1" lang="ja-JP" altLang="en-US" sz="2000" dirty="0" smtClean="0"/>
              <a:t>：商品情報：</a:t>
            </a:r>
            <a:r>
              <a:rPr kumimoji="1" lang="en-US" altLang="ja-JP" sz="2000" dirty="0" smtClean="0"/>
              <a:t>=</a:t>
            </a:r>
            <a:r>
              <a:rPr lang="ja-JP" altLang="en-US" sz="2000" dirty="0"/>
              <a:t>商</a:t>
            </a:r>
            <a:r>
              <a:rPr kumimoji="1" lang="ja-JP" altLang="en-US" sz="2000" dirty="0" smtClean="0"/>
              <a:t>品情報取得（）</a:t>
            </a:r>
            <a:endParaRPr kumimoji="1" lang="ja-JP" altLang="en-US" sz="2000" dirty="0"/>
          </a:p>
        </p:txBody>
      </p:sp>
      <p:sp>
        <p:nvSpPr>
          <p:cNvPr id="39" name="正方形/長方形 38"/>
          <p:cNvSpPr/>
          <p:nvPr/>
        </p:nvSpPr>
        <p:spPr>
          <a:xfrm>
            <a:off x="2829866" y="5517232"/>
            <a:ext cx="2160240"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u="sng" dirty="0" smtClean="0"/>
              <a:t>商品</a:t>
            </a:r>
            <a:endParaRPr kumimoji="1" lang="ja-JP" altLang="en-US" sz="2400" u="sng" dirty="0"/>
          </a:p>
        </p:txBody>
      </p:sp>
      <p:cxnSp>
        <p:nvCxnSpPr>
          <p:cNvPr id="40" name="直線コネクタ 39"/>
          <p:cNvCxnSpPr/>
          <p:nvPr/>
        </p:nvCxnSpPr>
        <p:spPr>
          <a:xfrm flipH="1">
            <a:off x="4385752" y="4005064"/>
            <a:ext cx="2922552" cy="1512168"/>
          </a:xfrm>
          <a:prstGeom prst="line">
            <a:avLst/>
          </a:prstGeom>
          <a:ln w="28575"/>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flipV="1">
            <a:off x="5509918" y="4691584"/>
            <a:ext cx="883828" cy="461665"/>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2982266" y="4020660"/>
            <a:ext cx="0" cy="1496572"/>
          </a:xfrm>
          <a:prstGeom prst="line">
            <a:avLst/>
          </a:prstGeom>
          <a:ln w="28575"/>
        </p:spPr>
        <p:style>
          <a:lnRef idx="1">
            <a:schemeClr val="dk1"/>
          </a:lnRef>
          <a:fillRef idx="0">
            <a:schemeClr val="dk1"/>
          </a:fillRef>
          <a:effectRef idx="0">
            <a:schemeClr val="dk1"/>
          </a:effectRef>
          <a:fontRef idx="minor">
            <a:schemeClr val="tx1"/>
          </a:fontRef>
        </p:style>
      </p:cxnSp>
      <p:sp>
        <p:nvSpPr>
          <p:cNvPr id="46" name="テキスト ボックス 45"/>
          <p:cNvSpPr txBox="1"/>
          <p:nvPr/>
        </p:nvSpPr>
        <p:spPr>
          <a:xfrm>
            <a:off x="1907704" y="4541058"/>
            <a:ext cx="3622461" cy="400110"/>
          </a:xfrm>
          <a:prstGeom prst="rect">
            <a:avLst/>
          </a:prstGeom>
          <a:noFill/>
        </p:spPr>
        <p:txBody>
          <a:bodyPr wrap="square" rtlCol="0">
            <a:spAutoFit/>
          </a:bodyPr>
          <a:lstStyle/>
          <a:p>
            <a:pPr algn="ctr"/>
            <a:r>
              <a:rPr lang="en-US" altLang="ja-JP" sz="2000" dirty="0"/>
              <a:t>6</a:t>
            </a:r>
            <a:r>
              <a:rPr kumimoji="1" lang="ja-JP" altLang="en-US" sz="2000" dirty="0" smtClean="0"/>
              <a:t>：選択（）</a:t>
            </a:r>
            <a:endParaRPr kumimoji="1" lang="ja-JP" altLang="en-US" sz="2000" dirty="0"/>
          </a:p>
        </p:txBody>
      </p:sp>
      <p:cxnSp>
        <p:nvCxnSpPr>
          <p:cNvPr id="47" name="直線矢印コネクタ 46"/>
          <p:cNvCxnSpPr/>
          <p:nvPr/>
        </p:nvCxnSpPr>
        <p:spPr>
          <a:xfrm flipV="1">
            <a:off x="3105642" y="4423489"/>
            <a:ext cx="0" cy="71773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
        <p:nvSpPr>
          <p:cNvPr id="49" name="テキスト ボックス 48"/>
          <p:cNvSpPr txBox="1"/>
          <p:nvPr/>
        </p:nvSpPr>
        <p:spPr>
          <a:xfrm>
            <a:off x="395536" y="2583928"/>
            <a:ext cx="2461765" cy="400110"/>
          </a:xfrm>
          <a:prstGeom prst="rect">
            <a:avLst/>
          </a:prstGeom>
          <a:noFill/>
        </p:spPr>
        <p:txBody>
          <a:bodyPr wrap="square" rtlCol="0">
            <a:spAutoFit/>
          </a:bodyPr>
          <a:lstStyle/>
          <a:p>
            <a:pPr algn="ctr"/>
            <a:r>
              <a:rPr lang="en-US" altLang="ja-JP" sz="2000" dirty="0" smtClean="0"/>
              <a:t>5</a:t>
            </a:r>
            <a:r>
              <a:rPr kumimoji="1" lang="ja-JP" altLang="en-US" sz="2000" dirty="0" smtClean="0"/>
              <a:t>：選択（）</a:t>
            </a:r>
            <a:endParaRPr kumimoji="1" lang="ja-JP" altLang="en-US" sz="2000" dirty="0"/>
          </a:p>
        </p:txBody>
      </p:sp>
      <p:cxnSp>
        <p:nvCxnSpPr>
          <p:cNvPr id="50" name="直線コネクタ 49"/>
          <p:cNvCxnSpPr/>
          <p:nvPr/>
        </p:nvCxnSpPr>
        <p:spPr>
          <a:xfrm>
            <a:off x="3487875" y="2583928"/>
            <a:ext cx="0" cy="858695"/>
          </a:xfrm>
          <a:prstGeom prst="line">
            <a:avLst/>
          </a:prstGeom>
          <a:ln w="28575"/>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4283968" y="2597338"/>
            <a:ext cx="0" cy="858695"/>
          </a:xfrm>
          <a:prstGeom prst="line">
            <a:avLst/>
          </a:prstGeom>
          <a:ln w="28575"/>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3487875" y="2597337"/>
            <a:ext cx="796093" cy="1"/>
          </a:xfrm>
          <a:prstGeom prst="line">
            <a:avLst/>
          </a:prstGeom>
          <a:ln w="28575"/>
        </p:spPr>
        <p:style>
          <a:lnRef idx="1">
            <a:schemeClr val="dk1"/>
          </a:lnRef>
          <a:fillRef idx="0">
            <a:schemeClr val="dk1"/>
          </a:fillRef>
          <a:effectRef idx="0">
            <a:schemeClr val="dk1"/>
          </a:effectRef>
          <a:fontRef idx="minor">
            <a:schemeClr val="tx1"/>
          </a:fontRef>
        </p:style>
      </p:cxnSp>
      <p:sp>
        <p:nvSpPr>
          <p:cNvPr id="56" name="テキスト ボックス 55"/>
          <p:cNvSpPr txBox="1"/>
          <p:nvPr/>
        </p:nvSpPr>
        <p:spPr>
          <a:xfrm>
            <a:off x="2679103" y="1948770"/>
            <a:ext cx="2461765" cy="400110"/>
          </a:xfrm>
          <a:prstGeom prst="rect">
            <a:avLst/>
          </a:prstGeom>
          <a:noFill/>
        </p:spPr>
        <p:txBody>
          <a:bodyPr wrap="square" rtlCol="0">
            <a:spAutoFit/>
          </a:bodyPr>
          <a:lstStyle/>
          <a:p>
            <a:pPr algn="ctr"/>
            <a:r>
              <a:rPr lang="en-US" altLang="ja-JP" sz="2000" dirty="0"/>
              <a:t>4</a:t>
            </a:r>
            <a:r>
              <a:rPr kumimoji="1" lang="ja-JP" altLang="en-US" sz="2000" dirty="0" smtClean="0"/>
              <a:t>：表示（）</a:t>
            </a:r>
            <a:endParaRPr kumimoji="1" lang="ja-JP" altLang="en-US" sz="2000" dirty="0"/>
          </a:p>
        </p:txBody>
      </p:sp>
      <p:cxnSp>
        <p:nvCxnSpPr>
          <p:cNvPr id="57" name="直線矢印コネクタ 56"/>
          <p:cNvCxnSpPr/>
          <p:nvPr/>
        </p:nvCxnSpPr>
        <p:spPr>
          <a:xfrm flipH="1">
            <a:off x="3516173" y="2420888"/>
            <a:ext cx="739496" cy="18224"/>
          </a:xfrm>
          <a:prstGeom prst="straightConnector1">
            <a:avLst/>
          </a:prstGeom>
          <a:ln w="28575">
            <a:headEnd type="triangle" w="lg" len="lg"/>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23576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787</Words>
  <Application>Microsoft Office PowerPoint</Application>
  <PresentationFormat>画面に合わせる (4:3)</PresentationFormat>
  <Paragraphs>197</Paragraphs>
  <Slides>22</Slides>
  <Notes>7</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4　相互作用図　後半</vt:lpstr>
      <vt:lpstr>4-4　コラボレーション図</vt:lpstr>
      <vt:lpstr>4-4　コラボレーション図</vt:lpstr>
      <vt:lpstr>4-4　コラボレーション図</vt:lpstr>
      <vt:lpstr>4-4　コラボレーション図</vt:lpstr>
      <vt:lpstr>4-4　コラボレーション図</vt:lpstr>
      <vt:lpstr>4-4　コラボレーション図</vt:lpstr>
      <vt:lpstr>4-4　コラボレーション図</vt:lpstr>
      <vt:lpstr>4-4　コラボレーション図</vt:lpstr>
      <vt:lpstr>4-4　コラボレーション図</vt:lpstr>
      <vt:lpstr>4-4　コラボレーション図</vt:lpstr>
      <vt:lpstr>4-5　コラボレーション図∽（アドバンス）∽</vt:lpstr>
      <vt:lpstr>4-5　コラボレーション図∽（アドバンス）∽</vt:lpstr>
      <vt:lpstr>4-5　コラボレーション図∽（アドバンス）∽</vt:lpstr>
      <vt:lpstr>4-5　コラボレーション図∽（アドバンス）∽</vt:lpstr>
      <vt:lpstr>4-5　コラボレーション図∽（アドバンス）∽</vt:lpstr>
      <vt:lpstr>4-5　コラボレーション図∽（アドバンス）∽</vt:lpstr>
      <vt:lpstr>4-5　コラボレーション図∽（アドバンス）∽</vt:lpstr>
      <vt:lpstr>4-5　コラボレーション図∽（アドバンス）∽</vt:lpstr>
      <vt:lpstr>4-5　コラボレーション図∽（アドバンス）∽</vt:lpstr>
      <vt:lpstr>Chapter4　まとめ</vt:lpstr>
      <vt:lpstr>Chapter4　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NEC-PCuser</dc:creator>
  <cp:lastModifiedBy>NEC-PCuser</cp:lastModifiedBy>
  <cp:revision>38</cp:revision>
  <dcterms:created xsi:type="dcterms:W3CDTF">2013-05-25T18:27:11Z</dcterms:created>
  <dcterms:modified xsi:type="dcterms:W3CDTF">2013-05-26T18:17:08Z</dcterms:modified>
</cp:coreProperties>
</file>