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5" d="100"/>
          <a:sy n="75" d="100"/>
        </p:scale>
        <p:origin x="-84" y="-7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157153-4517-4C59-A72F-87AD89C2229A}" type="datetimeFigureOut">
              <a:rPr lang="en-US" smtClean="0"/>
              <a:t>6/3/2013</a:t>
            </a:fld>
            <a:endParaRPr 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CBCA0A-C7EC-4A6E-9230-A0E997914F2D}" type="slidenum">
              <a:rPr lang="en-US" smtClean="0"/>
              <a:t>&lt;#&gt;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kern="1200" dirty="0" smtClean="0">
                <a:solidFill>
                  <a:schemeClr val="tx1"/>
                </a:solidFill>
                <a:latin typeface="+mn-lt"/>
                <a:ea typeface="+mn-ea"/>
                <a:cs typeface="+mn-cs"/>
              </a:rPr>
              <a:t>ここでは</a:t>
            </a:r>
            <a:r>
              <a:rPr lang="en-US" sz="1200" kern="1200" dirty="0" smtClean="0">
                <a:solidFill>
                  <a:schemeClr val="tx1"/>
                </a:solidFill>
                <a:latin typeface="+mn-lt"/>
                <a:ea typeface="+mn-ea"/>
                <a:cs typeface="+mn-cs"/>
              </a:rPr>
              <a:t>UML</a:t>
            </a:r>
            <a:r>
              <a:rPr lang="ja-JP" altLang="en-US" sz="1200" kern="1200" dirty="0" smtClean="0">
                <a:solidFill>
                  <a:schemeClr val="tx1"/>
                </a:solidFill>
                <a:latin typeface="+mn-lt"/>
                <a:ea typeface="+mn-ea"/>
                <a:cs typeface="+mn-cs"/>
              </a:rPr>
              <a:t>の図（ダイアグラム）の１つであるユースケース図について学習します。</a:t>
            </a:r>
            <a:endParaRPr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kern="1200" dirty="0" smtClean="0">
                <a:solidFill>
                  <a:schemeClr val="tx1"/>
                </a:solidFill>
                <a:latin typeface="+mn-lt"/>
                <a:ea typeface="+mn-ea"/>
                <a:cs typeface="+mn-cs"/>
              </a:rPr>
              <a:t>ユースケース図はユーザの要求を表現する目的で使用します。</a:t>
            </a:r>
            <a:endParaRPr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kern="1200" dirty="0" smtClean="0">
                <a:solidFill>
                  <a:schemeClr val="tx1"/>
                </a:solidFill>
                <a:latin typeface="+mn-lt"/>
                <a:ea typeface="+mn-ea"/>
                <a:cs typeface="+mn-cs"/>
              </a:rPr>
              <a:t>そのためシステム開発</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かいは</a:t>
            </a:r>
            <a:r>
              <a:rPr lang="ja-JP" altLang="en-US" sz="1200" kern="1200" dirty="0" err="1" smtClean="0">
                <a:solidFill>
                  <a:schemeClr val="tx1"/>
                </a:solidFill>
                <a:latin typeface="+mn-lt"/>
                <a:ea typeface="+mn-ea"/>
                <a:cs typeface="+mn-cs"/>
              </a:rPr>
              <a:t>つ</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の初期</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しょき</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階段</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かいだん</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では特に頻繁</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ひんぱん</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に利用</a:t>
            </a:r>
            <a:r>
              <a:rPr lang="en-US" sz="1200" kern="1200" dirty="0" smtClean="0">
                <a:solidFill>
                  <a:schemeClr val="tx1"/>
                </a:solidFill>
                <a:latin typeface="+mn-lt"/>
                <a:ea typeface="+mn-ea"/>
                <a:cs typeface="+mn-cs"/>
              </a:rPr>
              <a:t>(</a:t>
            </a:r>
            <a:r>
              <a:rPr lang="ja-JP" altLang="en-US" sz="1200" kern="1200" dirty="0" err="1" smtClean="0">
                <a:solidFill>
                  <a:schemeClr val="tx1"/>
                </a:solidFill>
                <a:latin typeface="+mn-lt"/>
                <a:ea typeface="+mn-ea"/>
                <a:cs typeface="+mn-cs"/>
              </a:rPr>
              <a:t>りよう</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します。</a:t>
            </a:r>
            <a:endParaRPr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kern="1200" dirty="0" smtClean="0">
                <a:solidFill>
                  <a:schemeClr val="tx1"/>
                </a:solidFill>
                <a:latin typeface="+mn-lt"/>
                <a:ea typeface="+mn-ea"/>
                <a:cs typeface="+mn-cs"/>
              </a:rPr>
              <a:t>またその後ユースケース図をもとに、分析設計</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せっけい</a:t>
            </a:r>
            <a:r>
              <a:rPr lang="en-US" sz="1200" kern="1200" dirty="0" smtClean="0">
                <a:solidFill>
                  <a:schemeClr val="tx1"/>
                </a:solidFill>
                <a:latin typeface="+mn-lt"/>
                <a:ea typeface="+mn-ea"/>
                <a:cs typeface="+mn-cs"/>
              </a:rPr>
              <a:t>)</a:t>
            </a:r>
            <a:r>
              <a:rPr lang="ja-JP" altLang="en-US" sz="1200" kern="1200" dirty="0" smtClean="0">
                <a:solidFill>
                  <a:schemeClr val="tx1"/>
                </a:solidFill>
                <a:latin typeface="+mn-lt"/>
                <a:ea typeface="+mn-ea"/>
                <a:cs typeface="+mn-cs"/>
              </a:rPr>
              <a:t>を進め</a:t>
            </a:r>
            <a:r>
              <a:rPr lang="en-US" sz="1200" kern="1200" dirty="0" smtClean="0">
                <a:solidFill>
                  <a:schemeClr val="tx1"/>
                </a:solidFill>
                <a:latin typeface="+mn-lt"/>
                <a:ea typeface="+mn-ea"/>
                <a:cs typeface="+mn-cs"/>
              </a:rPr>
              <a:t>UML</a:t>
            </a:r>
            <a:r>
              <a:rPr lang="ja-JP" altLang="en-US" sz="1200" kern="1200" dirty="0" smtClean="0">
                <a:solidFill>
                  <a:schemeClr val="tx1"/>
                </a:solidFill>
                <a:latin typeface="+mn-lt"/>
                <a:ea typeface="+mn-ea"/>
                <a:cs typeface="+mn-cs"/>
              </a:rPr>
              <a:t>の他の図を作成していきますので、分析設計の出発点になる図でもあります。</a:t>
            </a:r>
            <a:endParaRPr lang="en-US" sz="1200" kern="1200" dirty="0" smtClean="0">
              <a:solidFill>
                <a:schemeClr val="tx1"/>
              </a:solidFill>
              <a:latin typeface="+mn-lt"/>
              <a:ea typeface="+mn-ea"/>
              <a:cs typeface="+mn-cs"/>
            </a:endParaRPr>
          </a:p>
          <a:p>
            <a:endParaRPr lang="en-US" dirty="0"/>
          </a:p>
        </p:txBody>
      </p:sp>
      <p:sp>
        <p:nvSpPr>
          <p:cNvPr id="4" name="スライド番号プレースホルダ 3"/>
          <p:cNvSpPr>
            <a:spLocks noGrp="1"/>
          </p:cNvSpPr>
          <p:nvPr>
            <p:ph type="sldNum" sz="quarter" idx="10"/>
          </p:nvPr>
        </p:nvSpPr>
        <p:spPr/>
        <p:txBody>
          <a:bodyPr/>
          <a:lstStyle/>
          <a:p>
            <a:fld id="{AD98C009-9150-404D-A914-AFE8307E3559}"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2013/6/3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2013/6/3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42910" y="714356"/>
            <a:ext cx="7772400" cy="1470025"/>
          </a:xfrm>
        </p:spPr>
        <p:txBody>
          <a:bodyPr/>
          <a:lstStyle/>
          <a:p>
            <a:r>
              <a:rPr lang="en-US" dirty="0" smtClean="0">
                <a:solidFill>
                  <a:srgbClr val="C00000"/>
                </a:solidFill>
              </a:rPr>
              <a:t>Chapter </a:t>
            </a:r>
            <a:r>
              <a:rPr lang="en-US" dirty="0" smtClean="0">
                <a:solidFill>
                  <a:srgbClr val="C00000"/>
                </a:solidFill>
              </a:rPr>
              <a:t>5-2</a:t>
            </a:r>
            <a:br>
              <a:rPr lang="en-US" dirty="0" smtClean="0">
                <a:solidFill>
                  <a:srgbClr val="C00000"/>
                </a:solidFill>
              </a:rPr>
            </a:br>
            <a:r>
              <a:rPr lang="en-US" dirty="0" smtClean="0">
                <a:solidFill>
                  <a:srgbClr val="C00000"/>
                </a:solidFill>
              </a:rPr>
              <a:t> </a:t>
            </a:r>
            <a:r>
              <a:rPr lang="ja-JP" altLang="en-US" dirty="0" smtClean="0">
                <a:solidFill>
                  <a:srgbClr val="C00000"/>
                </a:solidFill>
              </a:rPr>
              <a:t>ステートチャート図</a:t>
            </a:r>
            <a:endParaRPr lang="en-US" dirty="0">
              <a:solidFill>
                <a:srgbClr val="C00000"/>
              </a:solidFill>
            </a:endParaRPr>
          </a:p>
        </p:txBody>
      </p:sp>
      <p:sp>
        <p:nvSpPr>
          <p:cNvPr id="3" name="サブタイトル 2"/>
          <p:cNvSpPr>
            <a:spLocks noGrp="1"/>
          </p:cNvSpPr>
          <p:nvPr>
            <p:ph type="subTitle" idx="1"/>
          </p:nvPr>
        </p:nvSpPr>
        <p:spPr>
          <a:xfrm>
            <a:off x="1500166" y="2928934"/>
            <a:ext cx="6400800" cy="1752600"/>
          </a:xfrm>
        </p:spPr>
        <p:txBody>
          <a:bodyPr/>
          <a:lstStyle/>
          <a:p>
            <a:r>
              <a:rPr lang="en-US" altLang="ja-JP" dirty="0" smtClean="0">
                <a:solidFill>
                  <a:schemeClr val="tx1"/>
                </a:solidFill>
              </a:rPr>
              <a:t>FM12011</a:t>
            </a:r>
            <a:r>
              <a:rPr lang="ja-JP" altLang="en-US" dirty="0" smtClean="0">
                <a:solidFill>
                  <a:schemeClr val="tx1"/>
                </a:solidFill>
              </a:rPr>
              <a:t>　バユウユウ</a:t>
            </a:r>
            <a:endParaRPr lang="en-US" altLang="ja-JP" dirty="0" smtClean="0">
              <a:solidFill>
                <a:schemeClr val="tx1"/>
              </a:solidFill>
            </a:endParaRPr>
          </a:p>
          <a:p>
            <a:r>
              <a:rPr lang="ja-JP" altLang="en-US" dirty="0" smtClean="0">
                <a:solidFill>
                  <a:schemeClr val="tx1"/>
                </a:solidFill>
              </a:rPr>
              <a:t>山内</a:t>
            </a:r>
            <a:r>
              <a:rPr lang="ja-JP" altLang="en-US" dirty="0" smtClean="0">
                <a:solidFill>
                  <a:schemeClr val="tx1"/>
                </a:solidFill>
              </a:rPr>
              <a:t>研</a:t>
            </a:r>
            <a:endParaRPr lang="en-US" altLang="ja-JP" dirty="0" smtClean="0">
              <a:solidFill>
                <a:schemeClr val="tx1"/>
              </a:solidFill>
            </a:endParaRP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履歴</a:t>
            </a:r>
            <a:endParaRPr lang="en-US" dirty="0"/>
          </a:p>
        </p:txBody>
      </p:sp>
      <p:sp>
        <p:nvSpPr>
          <p:cNvPr id="3" name="コンテンツ プレースホルダ 2"/>
          <p:cNvSpPr>
            <a:spLocks noGrp="1"/>
          </p:cNvSpPr>
          <p:nvPr>
            <p:ph idx="1"/>
          </p:nvPr>
        </p:nvSpPr>
        <p:spPr/>
        <p:txBody>
          <a:bodyPr/>
          <a:lstStyle/>
          <a:p>
            <a:r>
              <a:rPr lang="ja-JP" altLang="en-US" dirty="0" smtClean="0"/>
              <a:t>履歴は、コンポジット状態の内のあるサブ状態から、コンポジット状態の外のある状態に遷移したときに、遷移もとのサブ状態を記憶している</a:t>
            </a:r>
            <a:r>
              <a:rPr lang="ja-JP" altLang="en-US" dirty="0" err="1" smtClean="0"/>
              <a:t>を</a:t>
            </a:r>
            <a:r>
              <a:rPr lang="ja-JP" altLang="en-US" dirty="0" smtClean="0"/>
              <a:t>言います。</a:t>
            </a:r>
            <a:endParaRPr lang="en-US" dirty="0" smtClean="0"/>
          </a:p>
          <a:p>
            <a:r>
              <a:rPr lang="ja-JP" altLang="en-US" dirty="0" smtClean="0"/>
              <a:t>再度、コンポジット状態の外の状態からコンポジットの内に遷移する時に履歴デ記憶していたもとのサブ状態に戻ります。</a:t>
            </a:r>
            <a:endParaRPr lang="en-US" dirty="0" smtClean="0"/>
          </a:p>
          <a:p>
            <a:r>
              <a:rPr lang="ja-JP" altLang="en-US" dirty="0" smtClean="0"/>
              <a:t>履歴は「</a:t>
            </a:r>
            <a:r>
              <a:rPr lang="en-US" dirty="0" smtClean="0"/>
              <a:t>H</a:t>
            </a:r>
            <a:r>
              <a:rPr lang="ja-JP" altLang="en-US" dirty="0" smtClean="0"/>
              <a:t>」を円で囲んで表記します。</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a:t>
            </a:r>
            <a:endParaRPr lang="en-US" dirty="0"/>
          </a:p>
        </p:txBody>
      </p:sp>
      <p:sp>
        <p:nvSpPr>
          <p:cNvPr id="3" name="コンテンツ プレースホルダ 2"/>
          <p:cNvSpPr>
            <a:spLocks noGrp="1"/>
          </p:cNvSpPr>
          <p:nvPr>
            <p:ph idx="1"/>
          </p:nvPr>
        </p:nvSpPr>
        <p:spPr>
          <a:xfrm>
            <a:off x="457200" y="1600201"/>
            <a:ext cx="8229600" cy="685792"/>
          </a:xfrm>
        </p:spPr>
        <p:txBody>
          <a:bodyPr/>
          <a:lstStyle/>
          <a:p>
            <a:endParaRPr lang="en-US" dirty="0" smtClean="0"/>
          </a:p>
          <a:p>
            <a:endParaRPr lang="en-US" dirty="0"/>
          </a:p>
        </p:txBody>
      </p:sp>
      <p:pic>
        <p:nvPicPr>
          <p:cNvPr id="1025" name="Picture 1" descr="C:\Users\myy\AppData\Roaming\Tencent\Users\1312719245\QQ\WinTemp\RichOle\I)5(9}H]E($M[U]IS~)B85K.jpg"/>
          <p:cNvPicPr>
            <a:picLocks noChangeAspect="1" noChangeArrowheads="1"/>
          </p:cNvPicPr>
          <p:nvPr/>
        </p:nvPicPr>
        <p:blipFill>
          <a:blip r:embed="rId2"/>
          <a:srcRect/>
          <a:stretch>
            <a:fillRect/>
          </a:stretch>
        </p:blipFill>
        <p:spPr bwMode="auto">
          <a:xfrm>
            <a:off x="1357290" y="2000240"/>
            <a:ext cx="5619750" cy="28098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深い</a:t>
            </a:r>
            <a:r>
              <a:rPr lang="ja-JP" altLang="en-US" dirty="0" smtClean="0"/>
              <a:t>履歴</a:t>
            </a:r>
            <a:endParaRPr lang="en-US" dirty="0"/>
          </a:p>
        </p:txBody>
      </p:sp>
      <p:sp>
        <p:nvSpPr>
          <p:cNvPr id="3" name="コンテンツ プレースホルダ 2"/>
          <p:cNvSpPr>
            <a:spLocks noGrp="1"/>
          </p:cNvSpPr>
          <p:nvPr>
            <p:ph idx="1"/>
          </p:nvPr>
        </p:nvSpPr>
        <p:spPr/>
        <p:txBody>
          <a:bodyPr/>
          <a:lstStyle/>
          <a:p>
            <a:r>
              <a:rPr lang="ja-JP" altLang="en-US" dirty="0" smtClean="0"/>
              <a:t>前頁の履歴は浅い履歴と呼ばれます。浅い履歴は、その履歴と同じレベルの状態を記憶するものです。</a:t>
            </a:r>
            <a:endParaRPr lang="en-US" dirty="0" smtClean="0"/>
          </a:p>
          <a:p>
            <a:r>
              <a:rPr lang="ja-JP" altLang="en-US" dirty="0" smtClean="0"/>
              <a:t>浅い履歴以外には深い履歴があります。深い履歴は、その履歴と同じレベルおよびそのサブ状態も含めて記憶するものです。</a:t>
            </a:r>
            <a:endParaRPr lang="en-US" dirty="0" smtClean="0"/>
          </a:p>
          <a:p>
            <a:r>
              <a:rPr lang="ja-JP" altLang="en-US" dirty="0" smtClean="0"/>
              <a:t>深い履歴は「</a:t>
            </a:r>
            <a:r>
              <a:rPr lang="en-US" dirty="0" smtClean="0"/>
              <a:t>H*</a:t>
            </a:r>
            <a:r>
              <a:rPr lang="ja-JP" altLang="en-US" dirty="0" smtClean="0"/>
              <a:t>」を円で囲んで表記します。</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a:t>
            </a:r>
            <a:endParaRPr lang="en-US" dirty="0"/>
          </a:p>
        </p:txBody>
      </p:sp>
      <p:sp>
        <p:nvSpPr>
          <p:cNvPr id="4" name="角丸四角形 3"/>
          <p:cNvSpPr/>
          <p:nvPr/>
        </p:nvSpPr>
        <p:spPr>
          <a:xfrm>
            <a:off x="3571868" y="1571612"/>
            <a:ext cx="2786082" cy="43577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 name="角丸四角形 4"/>
          <p:cNvSpPr/>
          <p:nvPr/>
        </p:nvSpPr>
        <p:spPr>
          <a:xfrm>
            <a:off x="3857620" y="2071678"/>
            <a:ext cx="1714512" cy="21431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角丸四角形 5"/>
          <p:cNvSpPr/>
          <p:nvPr/>
        </p:nvSpPr>
        <p:spPr>
          <a:xfrm>
            <a:off x="4357686" y="2428868"/>
            <a:ext cx="92869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C</a:t>
            </a:r>
            <a:endParaRPr lang="en-US" dirty="0"/>
          </a:p>
        </p:txBody>
      </p:sp>
      <p:sp>
        <p:nvSpPr>
          <p:cNvPr id="7" name="角丸四角形 6"/>
          <p:cNvSpPr/>
          <p:nvPr/>
        </p:nvSpPr>
        <p:spPr>
          <a:xfrm>
            <a:off x="4357686" y="3500438"/>
            <a:ext cx="92869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D</a:t>
            </a:r>
            <a:endParaRPr lang="en-US" dirty="0"/>
          </a:p>
        </p:txBody>
      </p:sp>
      <p:sp>
        <p:nvSpPr>
          <p:cNvPr id="8" name="角丸四角形 7"/>
          <p:cNvSpPr/>
          <p:nvPr/>
        </p:nvSpPr>
        <p:spPr>
          <a:xfrm>
            <a:off x="4500562" y="4857760"/>
            <a:ext cx="92869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E</a:t>
            </a:r>
            <a:endParaRPr lang="en-US" dirty="0"/>
          </a:p>
        </p:txBody>
      </p:sp>
      <p:sp>
        <p:nvSpPr>
          <p:cNvPr id="9" name="角丸四角形 8"/>
          <p:cNvSpPr/>
          <p:nvPr/>
        </p:nvSpPr>
        <p:spPr>
          <a:xfrm>
            <a:off x="1071538" y="2714620"/>
            <a:ext cx="92869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F</a:t>
            </a:r>
            <a:endParaRPr lang="en-US" dirty="0"/>
          </a:p>
        </p:txBody>
      </p:sp>
      <p:cxnSp>
        <p:nvCxnSpPr>
          <p:cNvPr id="11" name="直線矢印コネクタ 10"/>
          <p:cNvCxnSpPr/>
          <p:nvPr/>
        </p:nvCxnSpPr>
        <p:spPr>
          <a:xfrm rot="5400000">
            <a:off x="4893471" y="325040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5400000" flipH="1" flipV="1">
            <a:off x="4393405" y="325040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3929058" y="3643314"/>
            <a:ext cx="214314"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22" name="直線矢印コネクタ 21"/>
          <p:cNvCxnSpPr>
            <a:stCxn id="14" idx="0"/>
          </p:cNvCxnSpPr>
          <p:nvPr/>
        </p:nvCxnSpPr>
        <p:spPr>
          <a:xfrm rot="5400000" flipH="1" flipV="1">
            <a:off x="3625446" y="2911075"/>
            <a:ext cx="1143008" cy="3214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4893471" y="453628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endCxn id="5" idx="2"/>
          </p:cNvCxnSpPr>
          <p:nvPr/>
        </p:nvCxnSpPr>
        <p:spPr>
          <a:xfrm rot="5400000" flipH="1" flipV="1">
            <a:off x="4393405" y="453628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1500166" y="5143512"/>
            <a:ext cx="221457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9" idx="2"/>
          </p:cNvCxnSpPr>
          <p:nvPr/>
        </p:nvCxnSpPr>
        <p:spPr>
          <a:xfrm rot="5400000">
            <a:off x="553613" y="4161240"/>
            <a:ext cx="1928826"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endCxn id="9" idx="3"/>
          </p:cNvCxnSpPr>
          <p:nvPr/>
        </p:nvCxnSpPr>
        <p:spPr>
          <a:xfrm rot="10800000" flipV="1">
            <a:off x="2000232" y="2928933"/>
            <a:ext cx="157163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3714744" y="5000636"/>
            <a:ext cx="50006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smtClean="0"/>
              <a:t>H</a:t>
            </a:r>
            <a:r>
              <a:rPr lang="ja-JP" altLang="en-US" sz="1000" dirty="0" smtClean="0"/>
              <a:t>*</a:t>
            </a:r>
            <a:endParaRPr lang="en-US" sz="1000" dirty="0"/>
          </a:p>
        </p:txBody>
      </p:sp>
      <p:cxnSp>
        <p:nvCxnSpPr>
          <p:cNvPr id="36" name="直線矢印コネクタ 35"/>
          <p:cNvCxnSpPr>
            <a:stCxn id="34" idx="6"/>
            <a:endCxn id="8" idx="1"/>
          </p:cNvCxnSpPr>
          <p:nvPr/>
        </p:nvCxnSpPr>
        <p:spPr>
          <a:xfrm flipV="1">
            <a:off x="4214810" y="5107793"/>
            <a:ext cx="28575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4500562" y="1785926"/>
            <a:ext cx="500066" cy="369332"/>
          </a:xfrm>
          <a:prstGeom prst="rect">
            <a:avLst/>
          </a:prstGeom>
          <a:noFill/>
        </p:spPr>
        <p:txBody>
          <a:bodyPr wrap="square" rtlCol="0">
            <a:spAutoFit/>
          </a:bodyPr>
          <a:lstStyle/>
          <a:p>
            <a:r>
              <a:rPr lang="en-US" altLang="ja-JP" dirty="0" smtClean="0"/>
              <a:t>A</a:t>
            </a:r>
            <a:endParaRPr lang="en-US" dirty="0"/>
          </a:p>
        </p:txBody>
      </p:sp>
      <p:sp>
        <p:nvSpPr>
          <p:cNvPr id="38" name="テキスト ボックス 37"/>
          <p:cNvSpPr txBox="1"/>
          <p:nvPr/>
        </p:nvSpPr>
        <p:spPr>
          <a:xfrm>
            <a:off x="4643438" y="2000240"/>
            <a:ext cx="500066" cy="369332"/>
          </a:xfrm>
          <a:prstGeom prst="rect">
            <a:avLst/>
          </a:prstGeom>
          <a:noFill/>
        </p:spPr>
        <p:txBody>
          <a:bodyPr wrap="square" rtlCol="0">
            <a:spAutoFit/>
          </a:bodyPr>
          <a:lstStyle/>
          <a:p>
            <a:r>
              <a:rPr lang="en-US" altLang="ja-JP" dirty="0" smtClean="0"/>
              <a:t>B</a:t>
            </a:r>
            <a:endParaRPr lang="en-US" dirty="0"/>
          </a:p>
        </p:txBody>
      </p:sp>
      <p:sp>
        <p:nvSpPr>
          <p:cNvPr id="39" name="テキスト ボックス 38"/>
          <p:cNvSpPr txBox="1"/>
          <p:nvPr/>
        </p:nvSpPr>
        <p:spPr>
          <a:xfrm>
            <a:off x="5214942" y="3000372"/>
            <a:ext cx="714380" cy="369332"/>
          </a:xfrm>
          <a:prstGeom prst="rect">
            <a:avLst/>
          </a:prstGeom>
          <a:noFill/>
        </p:spPr>
        <p:txBody>
          <a:bodyPr wrap="square" rtlCol="0">
            <a:spAutoFit/>
          </a:bodyPr>
          <a:lstStyle/>
          <a:p>
            <a:r>
              <a:rPr lang="en-US" altLang="ja-JP" dirty="0" smtClean="0"/>
              <a:t>EV5</a:t>
            </a:r>
            <a:endParaRPr lang="en-US" dirty="0"/>
          </a:p>
        </p:txBody>
      </p:sp>
      <p:sp>
        <p:nvSpPr>
          <p:cNvPr id="40" name="テキスト ボックス 39"/>
          <p:cNvSpPr txBox="1"/>
          <p:nvPr/>
        </p:nvSpPr>
        <p:spPr>
          <a:xfrm>
            <a:off x="4143372" y="3071810"/>
            <a:ext cx="714380" cy="369332"/>
          </a:xfrm>
          <a:prstGeom prst="rect">
            <a:avLst/>
          </a:prstGeom>
          <a:noFill/>
        </p:spPr>
        <p:txBody>
          <a:bodyPr wrap="square" rtlCol="0">
            <a:spAutoFit/>
          </a:bodyPr>
          <a:lstStyle/>
          <a:p>
            <a:r>
              <a:rPr lang="en-US" altLang="ja-JP" dirty="0" smtClean="0"/>
              <a:t>EV4</a:t>
            </a:r>
            <a:endParaRPr lang="en-US" dirty="0"/>
          </a:p>
        </p:txBody>
      </p:sp>
      <p:sp>
        <p:nvSpPr>
          <p:cNvPr id="41" name="テキスト ボックス 40"/>
          <p:cNvSpPr txBox="1"/>
          <p:nvPr/>
        </p:nvSpPr>
        <p:spPr>
          <a:xfrm>
            <a:off x="5286380" y="4286256"/>
            <a:ext cx="714380" cy="369332"/>
          </a:xfrm>
          <a:prstGeom prst="rect">
            <a:avLst/>
          </a:prstGeom>
          <a:noFill/>
        </p:spPr>
        <p:txBody>
          <a:bodyPr wrap="square" rtlCol="0">
            <a:spAutoFit/>
          </a:bodyPr>
          <a:lstStyle/>
          <a:p>
            <a:r>
              <a:rPr lang="en-US" altLang="ja-JP" dirty="0" smtClean="0"/>
              <a:t>EV3</a:t>
            </a:r>
          </a:p>
        </p:txBody>
      </p:sp>
      <p:sp>
        <p:nvSpPr>
          <p:cNvPr id="42" name="テキスト ボックス 41"/>
          <p:cNvSpPr txBox="1"/>
          <p:nvPr/>
        </p:nvSpPr>
        <p:spPr>
          <a:xfrm>
            <a:off x="3929058" y="4357694"/>
            <a:ext cx="714380" cy="369332"/>
          </a:xfrm>
          <a:prstGeom prst="rect">
            <a:avLst/>
          </a:prstGeom>
          <a:noFill/>
        </p:spPr>
        <p:txBody>
          <a:bodyPr wrap="square" rtlCol="0">
            <a:spAutoFit/>
          </a:bodyPr>
          <a:lstStyle/>
          <a:p>
            <a:r>
              <a:rPr lang="en-US" altLang="ja-JP" dirty="0" smtClean="0"/>
              <a:t>EV</a:t>
            </a:r>
            <a:r>
              <a:rPr lang="en-US" altLang="ja-JP" dirty="0" smtClean="0"/>
              <a:t>6</a:t>
            </a:r>
            <a:endParaRPr lang="en-US" altLang="ja-JP" dirty="0" smtClean="0"/>
          </a:p>
        </p:txBody>
      </p:sp>
      <p:sp>
        <p:nvSpPr>
          <p:cNvPr id="43" name="テキスト ボックス 42"/>
          <p:cNvSpPr txBox="1"/>
          <p:nvPr/>
        </p:nvSpPr>
        <p:spPr>
          <a:xfrm>
            <a:off x="2071670" y="4786322"/>
            <a:ext cx="714380" cy="369332"/>
          </a:xfrm>
          <a:prstGeom prst="rect">
            <a:avLst/>
          </a:prstGeom>
          <a:noFill/>
        </p:spPr>
        <p:txBody>
          <a:bodyPr wrap="square" rtlCol="0">
            <a:spAutoFit/>
          </a:bodyPr>
          <a:lstStyle/>
          <a:p>
            <a:r>
              <a:rPr lang="en-US" altLang="ja-JP" dirty="0" smtClean="0"/>
              <a:t>EV</a:t>
            </a:r>
            <a:r>
              <a:rPr lang="en-US" altLang="ja-JP" dirty="0" smtClean="0"/>
              <a:t>2</a:t>
            </a:r>
            <a:endParaRPr lang="en-US" altLang="ja-JP" dirty="0" smtClean="0"/>
          </a:p>
        </p:txBody>
      </p:sp>
      <p:sp>
        <p:nvSpPr>
          <p:cNvPr id="44" name="テキスト ボックス 43"/>
          <p:cNvSpPr txBox="1"/>
          <p:nvPr/>
        </p:nvSpPr>
        <p:spPr>
          <a:xfrm>
            <a:off x="2214546" y="2571744"/>
            <a:ext cx="714380" cy="369332"/>
          </a:xfrm>
          <a:prstGeom prst="rect">
            <a:avLst/>
          </a:prstGeom>
          <a:noFill/>
        </p:spPr>
        <p:txBody>
          <a:bodyPr wrap="square" rtlCol="0">
            <a:spAutoFit/>
          </a:bodyPr>
          <a:lstStyle/>
          <a:p>
            <a:r>
              <a:rPr lang="en-US" altLang="ja-JP" dirty="0" smtClean="0"/>
              <a:t>EV</a:t>
            </a:r>
            <a:r>
              <a:rPr lang="ja-JP" altLang="en-US" dirty="0" smtClean="0"/>
              <a:t>１</a:t>
            </a:r>
            <a:endParaRPr lang="en-US" altLang="ja-JP"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並行サブ</a:t>
            </a:r>
            <a:r>
              <a:rPr lang="ja-JP" altLang="en-US" dirty="0" smtClean="0"/>
              <a:t>状態</a:t>
            </a:r>
            <a:endParaRPr lang="en-US" dirty="0"/>
          </a:p>
        </p:txBody>
      </p:sp>
      <p:sp>
        <p:nvSpPr>
          <p:cNvPr id="3" name="コンテンツ プレースホルダ 2"/>
          <p:cNvSpPr>
            <a:spLocks noGrp="1"/>
          </p:cNvSpPr>
          <p:nvPr>
            <p:ph idx="1"/>
          </p:nvPr>
        </p:nvSpPr>
        <p:spPr/>
        <p:txBody>
          <a:bodyPr/>
          <a:lstStyle/>
          <a:p>
            <a:r>
              <a:rPr lang="ja-JP" altLang="en-US" dirty="0" smtClean="0"/>
              <a:t>今まで見てきたコンポジット状態内の複数のサブ状態は、順に遷移行</a:t>
            </a:r>
            <a:r>
              <a:rPr lang="ja-JP" altLang="en-US" dirty="0" err="1" smtClean="0"/>
              <a:t>こな</a:t>
            </a:r>
            <a:r>
              <a:rPr lang="ja-JP" altLang="en-US" dirty="0" smtClean="0"/>
              <a:t>われていました。ステートチャート図で対象としているオブジェクトの現在状態は、１度に１つの状態のみになります。これを連続サブ状態と言います。</a:t>
            </a:r>
            <a:endParaRPr lang="en-US" dirty="0" smtClean="0"/>
          </a:p>
          <a:p>
            <a:r>
              <a:rPr lang="ja-JP" altLang="en-US" dirty="0" smtClean="0"/>
              <a:t>もし一つのコンポジット状態の中で、同時複数のサブ状態が発生する場合は並行サブ状態で表現します。</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完了遷移定義</a:t>
            </a:r>
            <a:endParaRPr lang="en-US" dirty="0"/>
          </a:p>
        </p:txBody>
      </p:sp>
      <p:sp>
        <p:nvSpPr>
          <p:cNvPr id="3" name="コンテンツ プレースホルダ 2"/>
          <p:cNvSpPr>
            <a:spLocks noGrp="1"/>
          </p:cNvSpPr>
          <p:nvPr>
            <p:ph idx="1"/>
          </p:nvPr>
        </p:nvSpPr>
        <p:spPr/>
        <p:txBody>
          <a:bodyPr/>
          <a:lstStyle/>
          <a:p>
            <a:r>
              <a:rPr lang="ja-JP" altLang="en-US" dirty="0" smtClean="0"/>
              <a:t>通常、ある状態においてイベントが発生すると別の状態に遷移が行われます</a:t>
            </a:r>
            <a:r>
              <a:rPr lang="ja-JP" altLang="en-US" dirty="0" smtClean="0"/>
              <a:t>。</a:t>
            </a:r>
            <a:endParaRPr lang="en-US" altLang="ja-JP" dirty="0" smtClean="0"/>
          </a:p>
          <a:p>
            <a:r>
              <a:rPr lang="ja-JP" altLang="en-US" dirty="0" smtClean="0"/>
              <a:t>しかし</a:t>
            </a:r>
            <a:r>
              <a:rPr lang="ja-JP" altLang="en-US" dirty="0" smtClean="0"/>
              <a:t>、イベントが発生しなくても、現在の状態のアクションやアクティビティが終了すると（ネスト状態の時はその状態内に遷移がすべて終了したとき）自動的に他の状態に遷移します</a:t>
            </a:r>
            <a:r>
              <a:rPr lang="ja-JP" altLang="en-US" dirty="0" smtClean="0"/>
              <a:t>。</a:t>
            </a:r>
            <a:r>
              <a:rPr lang="ja-JP" altLang="en-US" dirty="0" smtClean="0"/>
              <a:t>これを完了遷移と言います。</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完了遷移表記</a:t>
            </a:r>
            <a:endParaRPr lang="en-US" dirty="0"/>
          </a:p>
        </p:txBody>
      </p:sp>
      <p:sp>
        <p:nvSpPr>
          <p:cNvPr id="3" name="コンテンツ プレースホルダ 2"/>
          <p:cNvSpPr>
            <a:spLocks noGrp="1"/>
          </p:cNvSpPr>
          <p:nvPr>
            <p:ph idx="1"/>
          </p:nvPr>
        </p:nvSpPr>
        <p:spPr/>
        <p:txBody>
          <a:bodyPr/>
          <a:lstStyle/>
          <a:p>
            <a:r>
              <a:rPr lang="ja-JP" altLang="en-US" dirty="0" smtClean="0"/>
              <a:t>状態遷移の時には矢印にエベント名が付いていました</a:t>
            </a:r>
            <a:r>
              <a:rPr lang="ja-JP" altLang="en-US" dirty="0" smtClean="0"/>
              <a:t>。</a:t>
            </a:r>
            <a:endParaRPr lang="en-US" altLang="ja-JP" dirty="0" smtClean="0"/>
          </a:p>
          <a:p>
            <a:r>
              <a:rPr lang="ja-JP" altLang="en-US" dirty="0" smtClean="0"/>
              <a:t>完了遷移の場合は、矢印にイベント名は付きませんが、ガード条件を記述することができます。</a:t>
            </a:r>
            <a:endParaRPr lang="en-US" dirty="0" smtClean="0"/>
          </a:p>
          <a:p>
            <a:endParaRPr lang="en-US" dirty="0"/>
          </a:p>
        </p:txBody>
      </p:sp>
      <p:sp>
        <p:nvSpPr>
          <p:cNvPr id="4" name="正方形/長方形 3"/>
          <p:cNvSpPr/>
          <p:nvPr/>
        </p:nvSpPr>
        <p:spPr>
          <a:xfrm>
            <a:off x="3000364" y="4286256"/>
            <a:ext cx="350046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直線矢印コネクタ 5"/>
          <p:cNvCxnSpPr/>
          <p:nvPr/>
        </p:nvCxnSpPr>
        <p:spPr>
          <a:xfrm>
            <a:off x="3786182" y="5072074"/>
            <a:ext cx="1571636"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a:t>
            </a:r>
            <a:endParaRPr lang="en-US" dirty="0"/>
          </a:p>
        </p:txBody>
      </p:sp>
      <p:sp>
        <p:nvSpPr>
          <p:cNvPr id="3" name="コンテンツ プレースホルダ 2"/>
          <p:cNvSpPr>
            <a:spLocks noGrp="1"/>
          </p:cNvSpPr>
          <p:nvPr>
            <p:ph idx="1"/>
          </p:nvPr>
        </p:nvSpPr>
        <p:spPr/>
        <p:txBody>
          <a:bodyPr/>
          <a:lstStyle/>
          <a:p>
            <a:r>
              <a:rPr lang="ja-JP" altLang="en-US" dirty="0" smtClean="0"/>
              <a:t>図５－１４</a:t>
            </a:r>
            <a:endParaRPr lang="en-US" dirty="0"/>
          </a:p>
        </p:txBody>
      </p:sp>
      <p:sp>
        <p:nvSpPr>
          <p:cNvPr id="4" name="角丸四角形 3"/>
          <p:cNvSpPr/>
          <p:nvPr/>
        </p:nvSpPr>
        <p:spPr>
          <a:xfrm>
            <a:off x="714348" y="3429000"/>
            <a:ext cx="135732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通常稼働状態</a:t>
            </a:r>
            <a:endParaRPr lang="en-US" dirty="0"/>
          </a:p>
        </p:txBody>
      </p:sp>
      <p:sp>
        <p:nvSpPr>
          <p:cNvPr id="5" name="角丸四角形 4"/>
          <p:cNvSpPr/>
          <p:nvPr/>
        </p:nvSpPr>
        <p:spPr>
          <a:xfrm>
            <a:off x="2928926" y="2928934"/>
            <a:ext cx="3786214"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Off</a:t>
            </a:r>
            <a:r>
              <a:rPr lang="ja-JP" altLang="en-US" dirty="0" smtClean="0"/>
              <a:t>タイマー設定状態</a:t>
            </a:r>
            <a:endParaRPr lang="en-US" altLang="ja-JP" dirty="0" smtClean="0"/>
          </a:p>
          <a:p>
            <a:pPr algn="ctr"/>
            <a:r>
              <a:rPr lang="en-US" altLang="ja-JP" dirty="0" smtClean="0"/>
              <a:t>Do/</a:t>
            </a:r>
            <a:r>
              <a:rPr lang="ja-JP" altLang="en-US" dirty="0" smtClean="0"/>
              <a:t>設定時間までのカウントダウン</a:t>
            </a:r>
            <a:endParaRPr lang="en-US" dirty="0"/>
          </a:p>
        </p:txBody>
      </p:sp>
      <p:sp>
        <p:nvSpPr>
          <p:cNvPr id="6" name="角丸四角形 5"/>
          <p:cNvSpPr/>
          <p:nvPr/>
        </p:nvSpPr>
        <p:spPr>
          <a:xfrm>
            <a:off x="7500958" y="3429000"/>
            <a:ext cx="150019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停止</a:t>
            </a:r>
            <a:endParaRPr lang="en-US" dirty="0"/>
          </a:p>
        </p:txBody>
      </p:sp>
      <p:cxnSp>
        <p:nvCxnSpPr>
          <p:cNvPr id="8" name="直線コネクタ 7"/>
          <p:cNvCxnSpPr/>
          <p:nvPr/>
        </p:nvCxnSpPr>
        <p:spPr>
          <a:xfrm>
            <a:off x="3357554" y="4071942"/>
            <a:ext cx="285752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5" name="直線矢印コネクタ 14"/>
          <p:cNvCxnSpPr>
            <a:stCxn id="4" idx="3"/>
          </p:cNvCxnSpPr>
          <p:nvPr/>
        </p:nvCxnSpPr>
        <p:spPr>
          <a:xfrm>
            <a:off x="2071670" y="3786190"/>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endCxn id="6" idx="1"/>
          </p:cNvCxnSpPr>
          <p:nvPr/>
        </p:nvCxnSpPr>
        <p:spPr>
          <a:xfrm flipV="1">
            <a:off x="6715140" y="3750471"/>
            <a:ext cx="785818"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カギ線コネクタ 19"/>
          <p:cNvCxnSpPr/>
          <p:nvPr/>
        </p:nvCxnSpPr>
        <p:spPr>
          <a:xfrm rot="5400000">
            <a:off x="6357950" y="2500306"/>
            <a:ext cx="1928826" cy="500066"/>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21" name="テキスト ボックス 20"/>
          <p:cNvSpPr txBox="1"/>
          <p:nvPr/>
        </p:nvSpPr>
        <p:spPr>
          <a:xfrm>
            <a:off x="2143108" y="3000372"/>
            <a:ext cx="714380" cy="923330"/>
          </a:xfrm>
          <a:prstGeom prst="rect">
            <a:avLst/>
          </a:prstGeom>
          <a:noFill/>
        </p:spPr>
        <p:txBody>
          <a:bodyPr wrap="square" rtlCol="0">
            <a:spAutoFit/>
          </a:bodyPr>
          <a:lstStyle/>
          <a:p>
            <a:r>
              <a:rPr lang="ja-JP" altLang="en-US" dirty="0" smtClean="0"/>
              <a:t>タイマー設定</a:t>
            </a:r>
            <a:endParaRPr lang="en-US" dirty="0"/>
          </a:p>
        </p:txBody>
      </p:sp>
      <p:sp>
        <p:nvSpPr>
          <p:cNvPr id="22" name="テキスト ボックス 21"/>
          <p:cNvSpPr txBox="1"/>
          <p:nvPr/>
        </p:nvSpPr>
        <p:spPr>
          <a:xfrm>
            <a:off x="7286644" y="1428736"/>
            <a:ext cx="1285884" cy="369332"/>
          </a:xfrm>
          <a:prstGeom prst="rect">
            <a:avLst/>
          </a:prstGeom>
          <a:noFill/>
        </p:spPr>
        <p:txBody>
          <a:bodyPr wrap="square" rtlCol="0">
            <a:spAutoFit/>
          </a:bodyPr>
          <a:lstStyle/>
          <a:p>
            <a:r>
              <a:rPr lang="ja-JP" altLang="en-US" dirty="0" smtClean="0"/>
              <a:t>完了遷移</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コンポジット</a:t>
            </a:r>
            <a:r>
              <a:rPr lang="ja-JP" altLang="en-US" dirty="0" smtClean="0"/>
              <a:t>状態</a:t>
            </a:r>
            <a:endParaRPr lang="en-US" dirty="0"/>
          </a:p>
        </p:txBody>
      </p:sp>
      <p:sp>
        <p:nvSpPr>
          <p:cNvPr id="3" name="コンテンツ プレースホルダ 2"/>
          <p:cNvSpPr>
            <a:spLocks noGrp="1"/>
          </p:cNvSpPr>
          <p:nvPr>
            <p:ph idx="1"/>
          </p:nvPr>
        </p:nvSpPr>
        <p:spPr/>
        <p:txBody>
          <a:bodyPr/>
          <a:lstStyle/>
          <a:p>
            <a:r>
              <a:rPr lang="ja-JP" altLang="en-US" dirty="0" smtClean="0"/>
              <a:t>コンポジット状態を用いることにより、状態をネスト（階層化）して表現でき、図が分かりやすくなることは前述しました。</a:t>
            </a:r>
            <a:endParaRPr lang="en-US" dirty="0" smtClean="0"/>
          </a:p>
          <a:p>
            <a:r>
              <a:rPr lang="ja-JP" altLang="en-US" dirty="0" smtClean="0"/>
              <a:t>コンポジット状態内が非常に大きく、一枚の図として描ききれないときは、コンポジット状態の「合成」アイコンを表示してサブ状態の記述を省略することができます。</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28662" y="928670"/>
            <a:ext cx="6715172" cy="47149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角丸四角形 4"/>
          <p:cNvSpPr/>
          <p:nvPr/>
        </p:nvSpPr>
        <p:spPr>
          <a:xfrm>
            <a:off x="2143108" y="1785926"/>
            <a:ext cx="142876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状態３</a:t>
            </a:r>
            <a:endParaRPr lang="en-US" dirty="0"/>
          </a:p>
        </p:txBody>
      </p:sp>
      <p:sp>
        <p:nvSpPr>
          <p:cNvPr id="6" name="角丸四角形 5"/>
          <p:cNvSpPr/>
          <p:nvPr/>
        </p:nvSpPr>
        <p:spPr>
          <a:xfrm>
            <a:off x="2071670" y="3000372"/>
            <a:ext cx="142876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a:t>
            </a:r>
            <a:r>
              <a:rPr lang="ja-JP" altLang="en-US" dirty="0" smtClean="0"/>
              <a:t>１</a:t>
            </a:r>
            <a:endParaRPr lang="en-US" dirty="0" smtClean="0"/>
          </a:p>
        </p:txBody>
      </p:sp>
      <p:sp>
        <p:nvSpPr>
          <p:cNvPr id="7" name="角丸四角形 6"/>
          <p:cNvSpPr/>
          <p:nvPr/>
        </p:nvSpPr>
        <p:spPr>
          <a:xfrm>
            <a:off x="4929190" y="1714488"/>
            <a:ext cx="150019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a:t>
            </a:r>
            <a:r>
              <a:rPr lang="ja-JP" altLang="en-US" dirty="0" smtClean="0"/>
              <a:t>４</a:t>
            </a:r>
            <a:endParaRPr lang="en-US" dirty="0" smtClean="0"/>
          </a:p>
        </p:txBody>
      </p:sp>
      <p:sp>
        <p:nvSpPr>
          <p:cNvPr id="8" name="角丸四角形 7"/>
          <p:cNvSpPr/>
          <p:nvPr/>
        </p:nvSpPr>
        <p:spPr>
          <a:xfrm>
            <a:off x="5000628" y="3143248"/>
            <a:ext cx="142876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状態２</a:t>
            </a:r>
            <a:endParaRPr lang="en-US" dirty="0"/>
          </a:p>
        </p:txBody>
      </p:sp>
      <p:sp>
        <p:nvSpPr>
          <p:cNvPr id="9" name="角丸四角形 8"/>
          <p:cNvSpPr/>
          <p:nvPr/>
        </p:nvSpPr>
        <p:spPr>
          <a:xfrm>
            <a:off x="5000628" y="4500570"/>
            <a:ext cx="142876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a:t>
            </a:r>
            <a:r>
              <a:rPr lang="ja-JP" altLang="en-US" dirty="0" smtClean="0"/>
              <a:t>５</a:t>
            </a:r>
            <a:endParaRPr lang="en-US" dirty="0" smtClean="0"/>
          </a:p>
        </p:txBody>
      </p:sp>
      <p:sp>
        <p:nvSpPr>
          <p:cNvPr id="11" name="テキスト ボックス 10"/>
          <p:cNvSpPr txBox="1"/>
          <p:nvPr/>
        </p:nvSpPr>
        <p:spPr>
          <a:xfrm>
            <a:off x="3357554" y="1071546"/>
            <a:ext cx="2428892" cy="369332"/>
          </a:xfrm>
          <a:prstGeom prst="rect">
            <a:avLst/>
          </a:prstGeom>
          <a:noFill/>
        </p:spPr>
        <p:txBody>
          <a:bodyPr wrap="square" rtlCol="0">
            <a:spAutoFit/>
          </a:bodyPr>
          <a:lstStyle/>
          <a:p>
            <a:r>
              <a:rPr lang="ja-JP" altLang="en-US" dirty="0" smtClean="0"/>
              <a:t>コンポジット状態</a:t>
            </a:r>
            <a:endParaRPr lang="en-US" dirty="0"/>
          </a:p>
        </p:txBody>
      </p:sp>
      <p:sp>
        <p:nvSpPr>
          <p:cNvPr id="12" name="テキスト ボックス 11"/>
          <p:cNvSpPr txBox="1"/>
          <p:nvPr/>
        </p:nvSpPr>
        <p:spPr>
          <a:xfrm>
            <a:off x="3786182" y="2143116"/>
            <a:ext cx="1000132" cy="369332"/>
          </a:xfrm>
          <a:prstGeom prst="rect">
            <a:avLst/>
          </a:prstGeom>
          <a:noFill/>
        </p:spPr>
        <p:txBody>
          <a:bodyPr wrap="square" rtlCol="0">
            <a:spAutoFit/>
          </a:bodyPr>
          <a:lstStyle/>
          <a:p>
            <a:r>
              <a:rPr lang="en-US" altLang="ja-JP" dirty="0" smtClean="0"/>
              <a:t>EV2</a:t>
            </a:r>
            <a:endParaRPr lang="en-US" dirty="0"/>
          </a:p>
        </p:txBody>
      </p:sp>
      <p:sp>
        <p:nvSpPr>
          <p:cNvPr id="13" name="テキスト ボックス 12"/>
          <p:cNvSpPr txBox="1"/>
          <p:nvPr/>
        </p:nvSpPr>
        <p:spPr>
          <a:xfrm>
            <a:off x="4572000" y="4000504"/>
            <a:ext cx="571504" cy="369332"/>
          </a:xfrm>
          <a:prstGeom prst="rect">
            <a:avLst/>
          </a:prstGeom>
          <a:noFill/>
        </p:spPr>
        <p:txBody>
          <a:bodyPr wrap="square" rtlCol="0">
            <a:spAutoFit/>
          </a:bodyPr>
          <a:lstStyle/>
          <a:p>
            <a:r>
              <a:rPr lang="en-US" altLang="ja-JP" dirty="0" smtClean="0"/>
              <a:t>EV4</a:t>
            </a:r>
            <a:endParaRPr lang="en-US" dirty="0"/>
          </a:p>
        </p:txBody>
      </p:sp>
      <p:sp>
        <p:nvSpPr>
          <p:cNvPr id="14" name="テキスト ボックス 13"/>
          <p:cNvSpPr txBox="1"/>
          <p:nvPr/>
        </p:nvSpPr>
        <p:spPr>
          <a:xfrm>
            <a:off x="2928926" y="2500306"/>
            <a:ext cx="1000132" cy="369332"/>
          </a:xfrm>
          <a:prstGeom prst="rect">
            <a:avLst/>
          </a:prstGeom>
          <a:noFill/>
        </p:spPr>
        <p:txBody>
          <a:bodyPr wrap="square" rtlCol="0">
            <a:spAutoFit/>
          </a:bodyPr>
          <a:lstStyle/>
          <a:p>
            <a:r>
              <a:rPr lang="en-US" altLang="ja-JP" dirty="0" smtClean="0"/>
              <a:t>EV1</a:t>
            </a:r>
            <a:endParaRPr lang="en-US" dirty="0"/>
          </a:p>
        </p:txBody>
      </p:sp>
      <p:sp>
        <p:nvSpPr>
          <p:cNvPr id="15" name="テキスト ボックス 14"/>
          <p:cNvSpPr txBox="1"/>
          <p:nvPr/>
        </p:nvSpPr>
        <p:spPr>
          <a:xfrm>
            <a:off x="6000760" y="4071942"/>
            <a:ext cx="1428760" cy="369332"/>
          </a:xfrm>
          <a:prstGeom prst="rect">
            <a:avLst/>
          </a:prstGeom>
          <a:noFill/>
        </p:spPr>
        <p:txBody>
          <a:bodyPr wrap="square" rtlCol="0">
            <a:spAutoFit/>
          </a:bodyPr>
          <a:lstStyle/>
          <a:p>
            <a:r>
              <a:rPr lang="en-US" altLang="ja-JP" dirty="0" smtClean="0"/>
              <a:t>EV5</a:t>
            </a:r>
            <a:endParaRPr lang="en-US" dirty="0"/>
          </a:p>
        </p:txBody>
      </p:sp>
      <p:sp>
        <p:nvSpPr>
          <p:cNvPr id="16" name="テキスト ボックス 15"/>
          <p:cNvSpPr txBox="1"/>
          <p:nvPr/>
        </p:nvSpPr>
        <p:spPr>
          <a:xfrm>
            <a:off x="5857884" y="2571744"/>
            <a:ext cx="571504" cy="369332"/>
          </a:xfrm>
          <a:prstGeom prst="rect">
            <a:avLst/>
          </a:prstGeom>
          <a:noFill/>
        </p:spPr>
        <p:txBody>
          <a:bodyPr wrap="square" rtlCol="0">
            <a:spAutoFit/>
          </a:bodyPr>
          <a:lstStyle/>
          <a:p>
            <a:r>
              <a:rPr lang="en-US" altLang="ja-JP" dirty="0" smtClean="0"/>
              <a:t>EV3</a:t>
            </a:r>
            <a:endParaRPr lang="en-US" dirty="0"/>
          </a:p>
        </p:txBody>
      </p:sp>
      <p:cxnSp>
        <p:nvCxnSpPr>
          <p:cNvPr id="18" name="直線矢印コネクタ 17"/>
          <p:cNvCxnSpPr>
            <a:endCxn id="5" idx="2"/>
          </p:cNvCxnSpPr>
          <p:nvPr/>
        </p:nvCxnSpPr>
        <p:spPr>
          <a:xfrm rot="5400000" flipH="1" flipV="1">
            <a:off x="2571736" y="2643182"/>
            <a:ext cx="50006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5" idx="3"/>
          </p:cNvCxnSpPr>
          <p:nvPr/>
        </p:nvCxnSpPr>
        <p:spPr>
          <a:xfrm flipV="1">
            <a:off x="3571868" y="2071678"/>
            <a:ext cx="135732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7" idx="2"/>
            <a:endCxn id="8" idx="0"/>
          </p:cNvCxnSpPr>
          <p:nvPr/>
        </p:nvCxnSpPr>
        <p:spPr>
          <a:xfrm rot="16200000" flipH="1">
            <a:off x="5339958" y="2768198"/>
            <a:ext cx="71438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5642776" y="4143380"/>
            <a:ext cx="71517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rot="5400000" flipH="1" flipV="1">
            <a:off x="4929190" y="4143380"/>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endCxn id="6" idx="1"/>
          </p:cNvCxnSpPr>
          <p:nvPr/>
        </p:nvCxnSpPr>
        <p:spPr>
          <a:xfrm flipV="1">
            <a:off x="1428728" y="3321843"/>
            <a:ext cx="64294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9" idx="3"/>
          </p:cNvCxnSpPr>
          <p:nvPr/>
        </p:nvCxnSpPr>
        <p:spPr>
          <a:xfrm flipV="1">
            <a:off x="6429388" y="4786322"/>
            <a:ext cx="64294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1000100" y="3143248"/>
            <a:ext cx="428628" cy="50006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円/楕円 34"/>
          <p:cNvSpPr/>
          <p:nvPr/>
        </p:nvSpPr>
        <p:spPr>
          <a:xfrm>
            <a:off x="7072330" y="4714884"/>
            <a:ext cx="428628" cy="50006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円/楕円 35"/>
          <p:cNvSpPr/>
          <p:nvPr/>
        </p:nvSpPr>
        <p:spPr>
          <a:xfrm>
            <a:off x="7143768" y="4786322"/>
            <a:ext cx="285752" cy="35719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「合成」アイコン</a:t>
            </a:r>
            <a:r>
              <a:rPr lang="en-US" dirty="0" smtClean="0"/>
              <a:t/>
            </a:r>
            <a:br>
              <a:rPr lang="en-US" dirty="0" smtClean="0"/>
            </a:br>
            <a:endParaRPr lang="en-US" dirty="0"/>
          </a:p>
        </p:txBody>
      </p:sp>
      <p:sp>
        <p:nvSpPr>
          <p:cNvPr id="3" name="コンテンツ プレースホルダ 2"/>
          <p:cNvSpPr>
            <a:spLocks noGrp="1"/>
          </p:cNvSpPr>
          <p:nvPr>
            <p:ph idx="1"/>
          </p:nvPr>
        </p:nvSpPr>
        <p:spPr/>
        <p:txBody>
          <a:bodyPr/>
          <a:lstStyle/>
          <a:p>
            <a:r>
              <a:rPr lang="ja-JP" altLang="en-US" dirty="0" smtClean="0"/>
              <a:t>「合成」アイコン表示して、サブ状態の記述を省略したコンポジット状態への遷移を記述する場合には、スタブ化遷移を用います。スタブは小さな縦棒で示します。</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サブ状態の記述を省略</a:t>
            </a:r>
            <a:endParaRPr lang="en-US" dirty="0"/>
          </a:p>
        </p:txBody>
      </p:sp>
      <p:sp>
        <p:nvSpPr>
          <p:cNvPr id="4" name="角丸四角形 3"/>
          <p:cNvSpPr/>
          <p:nvPr/>
        </p:nvSpPr>
        <p:spPr>
          <a:xfrm>
            <a:off x="2643174" y="2786058"/>
            <a:ext cx="3429024" cy="17859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テキスト ボックス 4"/>
          <p:cNvSpPr txBox="1"/>
          <p:nvPr/>
        </p:nvSpPr>
        <p:spPr>
          <a:xfrm>
            <a:off x="3071802" y="3000372"/>
            <a:ext cx="2428892" cy="369332"/>
          </a:xfrm>
          <a:prstGeom prst="rect">
            <a:avLst/>
          </a:prstGeom>
          <a:noFill/>
        </p:spPr>
        <p:txBody>
          <a:bodyPr wrap="square" rtlCol="0">
            <a:spAutoFit/>
          </a:bodyPr>
          <a:lstStyle/>
          <a:p>
            <a:r>
              <a:rPr lang="ja-JP" altLang="en-US" dirty="0" smtClean="0"/>
              <a:t>コンポジット状態</a:t>
            </a:r>
            <a:endParaRPr lang="en-US" dirty="0"/>
          </a:p>
        </p:txBody>
      </p:sp>
      <p:sp>
        <p:nvSpPr>
          <p:cNvPr id="6" name="角丸四角形 5"/>
          <p:cNvSpPr/>
          <p:nvPr/>
        </p:nvSpPr>
        <p:spPr>
          <a:xfrm>
            <a:off x="4071934" y="4143380"/>
            <a:ext cx="571504"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角丸四角形 6"/>
          <p:cNvSpPr/>
          <p:nvPr/>
        </p:nvSpPr>
        <p:spPr>
          <a:xfrm>
            <a:off x="5143504" y="4143380"/>
            <a:ext cx="571504"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直線コネクタ 8"/>
          <p:cNvCxnSpPr>
            <a:stCxn id="6" idx="3"/>
            <a:endCxn id="7" idx="1"/>
          </p:cNvCxnSpPr>
          <p:nvPr/>
        </p:nvCxnSpPr>
        <p:spPr>
          <a:xfrm>
            <a:off x="4643438" y="4250537"/>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カギ線コネクタ 10"/>
          <p:cNvCxnSpPr>
            <a:endCxn id="7" idx="3"/>
          </p:cNvCxnSpPr>
          <p:nvPr/>
        </p:nvCxnSpPr>
        <p:spPr>
          <a:xfrm rot="10800000">
            <a:off x="5715008" y="4250538"/>
            <a:ext cx="2000264" cy="46434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7572396" y="4572008"/>
            <a:ext cx="1285884" cy="646331"/>
          </a:xfrm>
          <a:prstGeom prst="rect">
            <a:avLst/>
          </a:prstGeom>
          <a:noFill/>
        </p:spPr>
        <p:txBody>
          <a:bodyPr wrap="square" rtlCol="0">
            <a:spAutoFit/>
          </a:bodyPr>
          <a:lstStyle/>
          <a:p>
            <a:r>
              <a:rPr lang="ja-JP" altLang="en-US" dirty="0" smtClean="0"/>
              <a:t>「合成」アイコン</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スタブ化遷移</a:t>
            </a:r>
            <a:endParaRPr lang="en-US" dirty="0"/>
          </a:p>
        </p:txBody>
      </p:sp>
      <p:sp>
        <p:nvSpPr>
          <p:cNvPr id="3" name="コンテンツ プレースホルダ 2"/>
          <p:cNvSpPr>
            <a:spLocks noGrp="1"/>
          </p:cNvSpPr>
          <p:nvPr>
            <p:ph idx="1"/>
          </p:nvPr>
        </p:nvSpPr>
        <p:spPr>
          <a:xfrm>
            <a:off x="457200" y="1600201"/>
            <a:ext cx="8229600" cy="757230"/>
          </a:xfrm>
        </p:spPr>
        <p:txBody>
          <a:bodyPr/>
          <a:lstStyle/>
          <a:p>
            <a:r>
              <a:rPr lang="ja-JP" altLang="en-US" dirty="0" smtClean="0"/>
              <a:t>図５－１６－</a:t>
            </a:r>
            <a:r>
              <a:rPr lang="en-US" altLang="ja-JP" dirty="0" smtClean="0"/>
              <a:t>A</a:t>
            </a:r>
            <a:endParaRPr lang="en-US" dirty="0"/>
          </a:p>
        </p:txBody>
      </p:sp>
      <p:sp>
        <p:nvSpPr>
          <p:cNvPr id="4" name="角丸四角形 3"/>
          <p:cNvSpPr/>
          <p:nvPr/>
        </p:nvSpPr>
        <p:spPr>
          <a:xfrm>
            <a:off x="3500430" y="2357430"/>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状態５</a:t>
            </a:r>
            <a:endParaRPr lang="en-US" dirty="0"/>
          </a:p>
        </p:txBody>
      </p:sp>
      <p:sp>
        <p:nvSpPr>
          <p:cNvPr id="8" name="角丸四角形 7"/>
          <p:cNvSpPr/>
          <p:nvPr/>
        </p:nvSpPr>
        <p:spPr>
          <a:xfrm>
            <a:off x="1071538" y="3857628"/>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状態４</a:t>
            </a:r>
            <a:endParaRPr lang="en-US" dirty="0"/>
          </a:p>
        </p:txBody>
      </p:sp>
      <p:sp>
        <p:nvSpPr>
          <p:cNvPr id="9" name="角丸四角形 8"/>
          <p:cNvSpPr/>
          <p:nvPr/>
        </p:nvSpPr>
        <p:spPr>
          <a:xfrm>
            <a:off x="3643306" y="5572140"/>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状態７</a:t>
            </a:r>
            <a:endParaRPr lang="en-US" dirty="0"/>
          </a:p>
        </p:txBody>
      </p:sp>
      <p:sp>
        <p:nvSpPr>
          <p:cNvPr id="10" name="角丸四角形 9"/>
          <p:cNvSpPr/>
          <p:nvPr/>
        </p:nvSpPr>
        <p:spPr>
          <a:xfrm>
            <a:off x="6572264" y="3857628"/>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状態６</a:t>
            </a:r>
            <a:endParaRPr lang="en-US" dirty="0"/>
          </a:p>
        </p:txBody>
      </p:sp>
      <p:sp>
        <p:nvSpPr>
          <p:cNvPr id="11" name="角丸四角形 10"/>
          <p:cNvSpPr/>
          <p:nvPr/>
        </p:nvSpPr>
        <p:spPr>
          <a:xfrm>
            <a:off x="2857488" y="3357562"/>
            <a:ext cx="2643206" cy="164307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角丸四角形 11"/>
          <p:cNvSpPr/>
          <p:nvPr/>
        </p:nvSpPr>
        <p:spPr>
          <a:xfrm>
            <a:off x="3000364" y="3500438"/>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状態１</a:t>
            </a:r>
            <a:endParaRPr lang="en-US" dirty="0"/>
          </a:p>
        </p:txBody>
      </p:sp>
      <p:sp>
        <p:nvSpPr>
          <p:cNvPr id="13" name="角丸四角形 12"/>
          <p:cNvSpPr/>
          <p:nvPr/>
        </p:nvSpPr>
        <p:spPr>
          <a:xfrm>
            <a:off x="4286248" y="3500438"/>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状態３</a:t>
            </a:r>
            <a:endParaRPr lang="en-US" dirty="0"/>
          </a:p>
        </p:txBody>
      </p:sp>
      <p:sp>
        <p:nvSpPr>
          <p:cNvPr id="14" name="角丸四角形 13"/>
          <p:cNvSpPr/>
          <p:nvPr/>
        </p:nvSpPr>
        <p:spPr>
          <a:xfrm>
            <a:off x="3500430" y="4286256"/>
            <a:ext cx="107157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状態２</a:t>
            </a:r>
            <a:endParaRPr lang="en-US" dirty="0"/>
          </a:p>
        </p:txBody>
      </p:sp>
      <p:sp>
        <p:nvSpPr>
          <p:cNvPr id="15" name="円/楕円 14"/>
          <p:cNvSpPr/>
          <p:nvPr/>
        </p:nvSpPr>
        <p:spPr>
          <a:xfrm>
            <a:off x="2928926" y="4429132"/>
            <a:ext cx="214314" cy="28575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円/楕円 15"/>
          <p:cNvSpPr/>
          <p:nvPr/>
        </p:nvSpPr>
        <p:spPr>
          <a:xfrm>
            <a:off x="4857752" y="4429132"/>
            <a:ext cx="214314" cy="2857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円/楕円 16"/>
          <p:cNvSpPr/>
          <p:nvPr/>
        </p:nvSpPr>
        <p:spPr>
          <a:xfrm>
            <a:off x="4929190" y="4500570"/>
            <a:ext cx="71438" cy="14287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9" name="直線矢印コネクタ 18"/>
          <p:cNvCxnSpPr>
            <a:stCxn id="4" idx="2"/>
          </p:cNvCxnSpPr>
          <p:nvPr/>
        </p:nvCxnSpPr>
        <p:spPr>
          <a:xfrm rot="16200000" flipH="1">
            <a:off x="3768322" y="3053950"/>
            <a:ext cx="571504"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3"/>
            <a:endCxn id="12" idx="1"/>
          </p:cNvCxnSpPr>
          <p:nvPr/>
        </p:nvCxnSpPr>
        <p:spPr>
          <a:xfrm flipV="1">
            <a:off x="2143108" y="3714752"/>
            <a:ext cx="85725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3" idx="3"/>
            <a:endCxn id="10" idx="1"/>
          </p:cNvCxnSpPr>
          <p:nvPr/>
        </p:nvCxnSpPr>
        <p:spPr>
          <a:xfrm>
            <a:off x="5357818" y="3714752"/>
            <a:ext cx="121444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1" idx="2"/>
          </p:cNvCxnSpPr>
          <p:nvPr/>
        </p:nvCxnSpPr>
        <p:spPr>
          <a:xfrm rot="5400000">
            <a:off x="3875480" y="5268529"/>
            <a:ext cx="571504"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12" idx="2"/>
          </p:cNvCxnSpPr>
          <p:nvPr/>
        </p:nvCxnSpPr>
        <p:spPr>
          <a:xfrm rot="16200000" flipH="1">
            <a:off x="3518289" y="3946925"/>
            <a:ext cx="357190" cy="3214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4286248" y="3929066"/>
            <a:ext cx="42862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endCxn id="14" idx="1"/>
          </p:cNvCxnSpPr>
          <p:nvPr/>
        </p:nvCxnSpPr>
        <p:spPr>
          <a:xfrm flipV="1">
            <a:off x="3143240" y="4500570"/>
            <a:ext cx="35719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endCxn id="16" idx="2"/>
          </p:cNvCxnSpPr>
          <p:nvPr/>
        </p:nvCxnSpPr>
        <p:spPr>
          <a:xfrm>
            <a:off x="4643438" y="4500570"/>
            <a:ext cx="21431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4286248" y="2928934"/>
            <a:ext cx="571504" cy="369332"/>
          </a:xfrm>
          <a:prstGeom prst="rect">
            <a:avLst/>
          </a:prstGeom>
          <a:noFill/>
        </p:spPr>
        <p:txBody>
          <a:bodyPr wrap="square" rtlCol="0">
            <a:spAutoFit/>
          </a:bodyPr>
          <a:lstStyle/>
          <a:p>
            <a:r>
              <a:rPr lang="en-US" altLang="ja-JP" dirty="0" smtClean="0"/>
              <a:t>EV4</a:t>
            </a:r>
            <a:endParaRPr lang="en-US" dirty="0"/>
          </a:p>
        </p:txBody>
      </p:sp>
      <p:sp>
        <p:nvSpPr>
          <p:cNvPr id="38" name="テキスト ボックス 37"/>
          <p:cNvSpPr txBox="1"/>
          <p:nvPr/>
        </p:nvSpPr>
        <p:spPr>
          <a:xfrm>
            <a:off x="5786446" y="3429000"/>
            <a:ext cx="642942" cy="369332"/>
          </a:xfrm>
          <a:prstGeom prst="rect">
            <a:avLst/>
          </a:prstGeom>
          <a:noFill/>
        </p:spPr>
        <p:txBody>
          <a:bodyPr wrap="square" rtlCol="0">
            <a:spAutoFit/>
          </a:bodyPr>
          <a:lstStyle/>
          <a:p>
            <a:r>
              <a:rPr lang="en-US" altLang="ja-JP" dirty="0" smtClean="0"/>
              <a:t>EV</a:t>
            </a:r>
            <a:r>
              <a:rPr lang="ja-JP" altLang="en-US" dirty="0" smtClean="0"/>
              <a:t>５</a:t>
            </a:r>
            <a:endParaRPr lang="en-US" dirty="0"/>
          </a:p>
        </p:txBody>
      </p:sp>
      <p:sp>
        <p:nvSpPr>
          <p:cNvPr id="39" name="テキスト ボックス 38"/>
          <p:cNvSpPr txBox="1"/>
          <p:nvPr/>
        </p:nvSpPr>
        <p:spPr>
          <a:xfrm>
            <a:off x="4286248" y="5072074"/>
            <a:ext cx="642942" cy="369332"/>
          </a:xfrm>
          <a:prstGeom prst="rect">
            <a:avLst/>
          </a:prstGeom>
          <a:noFill/>
        </p:spPr>
        <p:txBody>
          <a:bodyPr wrap="square" rtlCol="0">
            <a:spAutoFit/>
          </a:bodyPr>
          <a:lstStyle/>
          <a:p>
            <a:r>
              <a:rPr lang="en-US" altLang="ja-JP" dirty="0" smtClean="0"/>
              <a:t>EV</a:t>
            </a:r>
            <a:r>
              <a:rPr lang="ja-JP" altLang="en-US" dirty="0" smtClean="0"/>
              <a:t>６</a:t>
            </a:r>
            <a:endParaRPr lang="en-US" dirty="0"/>
          </a:p>
        </p:txBody>
      </p:sp>
      <p:sp>
        <p:nvSpPr>
          <p:cNvPr id="40" name="テキスト ボックス 39"/>
          <p:cNvSpPr txBox="1"/>
          <p:nvPr/>
        </p:nvSpPr>
        <p:spPr>
          <a:xfrm>
            <a:off x="2214546" y="4143380"/>
            <a:ext cx="642942" cy="369332"/>
          </a:xfrm>
          <a:prstGeom prst="rect">
            <a:avLst/>
          </a:prstGeom>
          <a:noFill/>
        </p:spPr>
        <p:txBody>
          <a:bodyPr wrap="square" rtlCol="0">
            <a:spAutoFit/>
          </a:bodyPr>
          <a:lstStyle/>
          <a:p>
            <a:r>
              <a:rPr lang="en-US" altLang="ja-JP" dirty="0" smtClean="0"/>
              <a:t>EV</a:t>
            </a:r>
            <a:r>
              <a:rPr lang="ja-JP" altLang="en-US" dirty="0" smtClean="0"/>
              <a:t>３</a:t>
            </a:r>
            <a:endParaRPr lang="en-US" dirty="0"/>
          </a:p>
        </p:txBody>
      </p:sp>
      <p:sp>
        <p:nvSpPr>
          <p:cNvPr id="41" name="テキスト ボックス 40"/>
          <p:cNvSpPr txBox="1"/>
          <p:nvPr/>
        </p:nvSpPr>
        <p:spPr>
          <a:xfrm>
            <a:off x="3143240" y="4000504"/>
            <a:ext cx="642942" cy="369332"/>
          </a:xfrm>
          <a:prstGeom prst="rect">
            <a:avLst/>
          </a:prstGeom>
          <a:noFill/>
        </p:spPr>
        <p:txBody>
          <a:bodyPr wrap="square" rtlCol="0">
            <a:spAutoFit/>
          </a:bodyPr>
          <a:lstStyle/>
          <a:p>
            <a:r>
              <a:rPr lang="en-US" altLang="ja-JP" dirty="0" smtClean="0"/>
              <a:t>EV</a:t>
            </a:r>
            <a:r>
              <a:rPr lang="ja-JP" altLang="en-US" dirty="0" smtClean="0"/>
              <a:t>１</a:t>
            </a:r>
            <a:endParaRPr lang="en-US" dirty="0"/>
          </a:p>
        </p:txBody>
      </p:sp>
      <p:sp>
        <p:nvSpPr>
          <p:cNvPr id="42" name="テキスト ボックス 41"/>
          <p:cNvSpPr txBox="1"/>
          <p:nvPr/>
        </p:nvSpPr>
        <p:spPr>
          <a:xfrm>
            <a:off x="4643438" y="4000504"/>
            <a:ext cx="642942" cy="369332"/>
          </a:xfrm>
          <a:prstGeom prst="rect">
            <a:avLst/>
          </a:prstGeom>
          <a:noFill/>
        </p:spPr>
        <p:txBody>
          <a:bodyPr wrap="square" rtlCol="0">
            <a:spAutoFit/>
          </a:bodyPr>
          <a:lstStyle/>
          <a:p>
            <a:r>
              <a:rPr lang="en-US" altLang="ja-JP" dirty="0" smtClean="0"/>
              <a:t>EV</a:t>
            </a:r>
            <a:r>
              <a:rPr lang="ja-JP" altLang="en-US" dirty="0" smtClean="0"/>
              <a:t>２</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652</Words>
  <PresentationFormat>画面に合わせる (4:3)</PresentationFormat>
  <Paragraphs>82</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Chapter 5-2  ステートチャート図</vt:lpstr>
      <vt:lpstr>完了遷移定義</vt:lpstr>
      <vt:lpstr>完了遷移表記</vt:lpstr>
      <vt:lpstr>例</vt:lpstr>
      <vt:lpstr>コンポジット状態</vt:lpstr>
      <vt:lpstr>スライド 6</vt:lpstr>
      <vt:lpstr>「合成」アイコン </vt:lpstr>
      <vt:lpstr>サブ状態の記述を省略</vt:lpstr>
      <vt:lpstr>スタブ化遷移</vt:lpstr>
      <vt:lpstr>履歴</vt:lpstr>
      <vt:lpstr>例</vt:lpstr>
      <vt:lpstr>深い履歴</vt:lpstr>
      <vt:lpstr>例</vt:lpstr>
      <vt:lpstr>並行サブ状態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5-2  ステートチャート図</dc:title>
  <dc:creator>myy</dc:creator>
  <cp:lastModifiedBy>myy</cp:lastModifiedBy>
  <cp:revision>5</cp:revision>
  <dcterms:created xsi:type="dcterms:W3CDTF">2013-06-03T03:05:01Z</dcterms:created>
  <dcterms:modified xsi:type="dcterms:W3CDTF">2013-06-03T03:46:28Z</dcterms:modified>
</cp:coreProperties>
</file>