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8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2013/6/3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2013/6/3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2013/6/3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2013/6/3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2013/6/3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2013/6/3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2013/6/3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2013/6/3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2013/6/3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2013/6/3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2013/6/3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2013/6/3</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1628800"/>
            <a:ext cx="7772400" cy="1470025"/>
          </a:xfrm>
        </p:spPr>
        <p:txBody>
          <a:bodyPr/>
          <a:lstStyle/>
          <a:p>
            <a:r>
              <a:rPr kumimoji="1" lang="ja-JP" altLang="en-US" dirty="0" smtClean="0"/>
              <a:t>ステートチャート図</a:t>
            </a:r>
            <a:r>
              <a:rPr kumimoji="1" lang="en-US" altLang="ja-JP" dirty="0" smtClean="0"/>
              <a:t/>
            </a:r>
            <a:br>
              <a:rPr kumimoji="1" lang="en-US" altLang="ja-JP" dirty="0" smtClean="0"/>
            </a:br>
            <a:r>
              <a:rPr lang="ja-JP" altLang="en-US" dirty="0"/>
              <a:t>前半</a:t>
            </a:r>
            <a:endParaRPr kumimoji="1" lang="ja-JP" altLang="en-US" dirty="0"/>
          </a:p>
        </p:txBody>
      </p:sp>
      <p:sp>
        <p:nvSpPr>
          <p:cNvPr id="3" name="サブタイトル 2"/>
          <p:cNvSpPr>
            <a:spLocks noGrp="1"/>
          </p:cNvSpPr>
          <p:nvPr>
            <p:ph type="subTitle" idx="1"/>
          </p:nvPr>
        </p:nvSpPr>
        <p:spPr>
          <a:xfrm>
            <a:off x="1403648" y="4077072"/>
            <a:ext cx="6400800" cy="1752600"/>
          </a:xfrm>
        </p:spPr>
        <p:txBody>
          <a:bodyPr/>
          <a:lstStyle/>
          <a:p>
            <a:r>
              <a:rPr kumimoji="1" lang="en-US" altLang="ja-JP" dirty="0" smtClean="0">
                <a:solidFill>
                  <a:schemeClr val="tx1"/>
                </a:solidFill>
              </a:rPr>
              <a:t>FM13003</a:t>
            </a:r>
            <a:r>
              <a:rPr kumimoji="1" lang="ja-JP" altLang="en-US" dirty="0" smtClean="0">
                <a:solidFill>
                  <a:schemeClr val="tx1"/>
                </a:solidFill>
              </a:rPr>
              <a:t>　怡土 宗太</a:t>
            </a:r>
            <a:endParaRPr kumimoji="1" lang="ja-JP" altLang="en-US" dirty="0">
              <a:solidFill>
                <a:schemeClr val="tx1"/>
              </a:solidFill>
            </a:endParaRPr>
          </a:p>
        </p:txBody>
      </p:sp>
    </p:spTree>
    <p:extLst>
      <p:ext uri="{BB962C8B-B14F-4D97-AF65-F5344CB8AC3E}">
        <p14:creationId xmlns:p14="http://schemas.microsoft.com/office/powerpoint/2010/main" val="1600805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状態</a:t>
            </a:r>
            <a:r>
              <a:rPr lang="en-US" altLang="ja-JP" dirty="0"/>
              <a:t>(∽</a:t>
            </a:r>
            <a:r>
              <a:rPr lang="ja-JP" altLang="en-US" dirty="0"/>
              <a:t>アドバンス</a:t>
            </a:r>
            <a:r>
              <a:rPr lang="en-US" altLang="ja-JP" dirty="0" smtClean="0"/>
              <a:t>)</a:t>
            </a:r>
            <a:endParaRPr kumimoji="1" lang="ja-JP" altLang="en-US" dirty="0"/>
          </a:p>
        </p:txBody>
      </p:sp>
      <p:sp>
        <p:nvSpPr>
          <p:cNvPr id="3" name="コンテンツ プレースホルダー 2"/>
          <p:cNvSpPr>
            <a:spLocks noGrp="1"/>
          </p:cNvSpPr>
          <p:nvPr>
            <p:ph idx="1"/>
          </p:nvPr>
        </p:nvSpPr>
        <p:spPr>
          <a:xfrm>
            <a:off x="457200" y="1600201"/>
            <a:ext cx="8229600" cy="2044824"/>
          </a:xfrm>
        </p:spPr>
        <p:txBody>
          <a:bodyPr/>
          <a:lstStyle/>
          <a:p>
            <a:r>
              <a:rPr kumimoji="1" lang="ja-JP" altLang="en-US" i="1" dirty="0" smtClean="0"/>
              <a:t>状態は以下の</a:t>
            </a:r>
            <a:r>
              <a:rPr kumimoji="1" lang="en-US" altLang="ja-JP" i="1" dirty="0" smtClean="0"/>
              <a:t>2</a:t>
            </a:r>
            <a:r>
              <a:rPr kumimoji="1" lang="ja-JP" altLang="en-US" i="1" dirty="0" err="1" smtClean="0"/>
              <a:t>つの</a:t>
            </a:r>
            <a:r>
              <a:rPr kumimoji="1" lang="ja-JP" altLang="en-US" i="1" dirty="0" smtClean="0"/>
              <a:t>区画に分けられる</a:t>
            </a:r>
            <a:endParaRPr kumimoji="1" lang="en-US" altLang="ja-JP" i="1" dirty="0" smtClean="0"/>
          </a:p>
          <a:p>
            <a:r>
              <a:rPr lang="ja-JP" altLang="en-US" i="1" dirty="0" smtClean="0"/>
              <a:t>名前区画</a:t>
            </a:r>
            <a:endParaRPr lang="en-US" altLang="ja-JP" i="1" dirty="0" smtClean="0"/>
          </a:p>
          <a:p>
            <a:r>
              <a:rPr kumimoji="1" lang="ja-JP" altLang="en-US" i="1" dirty="0" smtClean="0"/>
              <a:t>内部遷移区画</a:t>
            </a:r>
            <a:endParaRPr kumimoji="1" lang="ja-JP" altLang="en-US" i="1" dirty="0"/>
          </a:p>
        </p:txBody>
      </p:sp>
      <p:sp>
        <p:nvSpPr>
          <p:cNvPr id="4" name="AutoShape 4"/>
          <p:cNvSpPr>
            <a:spLocks noChangeArrowheads="1"/>
          </p:cNvSpPr>
          <p:nvPr/>
        </p:nvSpPr>
        <p:spPr bwMode="auto">
          <a:xfrm>
            <a:off x="395536" y="4587875"/>
            <a:ext cx="2559496" cy="17526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5" name="Line 6"/>
          <p:cNvSpPr>
            <a:spLocks noChangeShapeType="1"/>
          </p:cNvSpPr>
          <p:nvPr/>
        </p:nvSpPr>
        <p:spPr bwMode="auto">
          <a:xfrm>
            <a:off x="395536" y="4968875"/>
            <a:ext cx="2559496"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6" name="Text Box 8"/>
          <p:cNvSpPr txBox="1">
            <a:spLocks noChangeArrowheads="1"/>
          </p:cNvSpPr>
          <p:nvPr/>
        </p:nvSpPr>
        <p:spPr bwMode="auto">
          <a:xfrm>
            <a:off x="1103784" y="4664075"/>
            <a:ext cx="1143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ja-JP" altLang="en-US" sz="1600" smtClean="0">
                <a:solidFill>
                  <a:srgbClr val="000000"/>
                </a:solidFill>
                <a:latin typeface="Tahoma" pitchFamily="34" charset="0"/>
              </a:rPr>
              <a:t>状態</a:t>
            </a:r>
            <a:r>
              <a:rPr lang="en-US" altLang="ja-JP" sz="1600" smtClean="0">
                <a:solidFill>
                  <a:srgbClr val="000000"/>
                </a:solidFill>
                <a:latin typeface="Tahoma" pitchFamily="34" charset="0"/>
              </a:rPr>
              <a:t>1</a:t>
            </a:r>
          </a:p>
        </p:txBody>
      </p:sp>
      <p:sp>
        <p:nvSpPr>
          <p:cNvPr id="7" name="Text Box 9"/>
          <p:cNvSpPr txBox="1">
            <a:spLocks noChangeArrowheads="1"/>
          </p:cNvSpPr>
          <p:nvPr/>
        </p:nvSpPr>
        <p:spPr bwMode="auto">
          <a:xfrm>
            <a:off x="646584" y="5045075"/>
            <a:ext cx="2133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ja-JP" sz="1600" smtClean="0">
                <a:solidFill>
                  <a:srgbClr val="000000"/>
                </a:solidFill>
                <a:latin typeface="Tahoma" pitchFamily="34" charset="0"/>
              </a:rPr>
              <a:t>entry/</a:t>
            </a:r>
            <a:r>
              <a:rPr lang="ja-JP" altLang="en-US" sz="1600" smtClean="0">
                <a:solidFill>
                  <a:srgbClr val="000000"/>
                </a:solidFill>
                <a:latin typeface="Tahoma" pitchFamily="34" charset="0"/>
              </a:rPr>
              <a:t>入場アクション</a:t>
            </a:r>
          </a:p>
        </p:txBody>
      </p:sp>
      <p:sp>
        <p:nvSpPr>
          <p:cNvPr id="8" name="Text Box 10"/>
          <p:cNvSpPr txBox="1">
            <a:spLocks noChangeArrowheads="1"/>
          </p:cNvSpPr>
          <p:nvPr/>
        </p:nvSpPr>
        <p:spPr bwMode="auto">
          <a:xfrm>
            <a:off x="646584" y="5426075"/>
            <a:ext cx="2133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ja-JP" sz="1600" smtClean="0">
                <a:solidFill>
                  <a:srgbClr val="000000"/>
                </a:solidFill>
                <a:latin typeface="Tahoma" pitchFamily="34" charset="0"/>
              </a:rPr>
              <a:t>do/</a:t>
            </a:r>
            <a:r>
              <a:rPr lang="ja-JP" altLang="en-US" sz="1600" smtClean="0">
                <a:solidFill>
                  <a:srgbClr val="000000"/>
                </a:solidFill>
                <a:latin typeface="Tahoma" pitchFamily="34" charset="0"/>
              </a:rPr>
              <a:t>アクティビティ</a:t>
            </a:r>
          </a:p>
        </p:txBody>
      </p:sp>
      <p:sp>
        <p:nvSpPr>
          <p:cNvPr id="9" name="Text Box 11"/>
          <p:cNvSpPr txBox="1">
            <a:spLocks noChangeArrowheads="1"/>
          </p:cNvSpPr>
          <p:nvPr/>
        </p:nvSpPr>
        <p:spPr bwMode="auto">
          <a:xfrm>
            <a:off x="646584" y="5807075"/>
            <a:ext cx="2133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ja-JP" sz="1600" smtClean="0">
                <a:solidFill>
                  <a:srgbClr val="000000"/>
                </a:solidFill>
                <a:latin typeface="Tahoma" pitchFamily="34" charset="0"/>
              </a:rPr>
              <a:t>exit/</a:t>
            </a:r>
            <a:r>
              <a:rPr lang="ja-JP" altLang="en-US" sz="1600" smtClean="0">
                <a:solidFill>
                  <a:srgbClr val="000000"/>
                </a:solidFill>
                <a:latin typeface="Tahoma" pitchFamily="34" charset="0"/>
              </a:rPr>
              <a:t>退場アクション</a:t>
            </a:r>
          </a:p>
        </p:txBody>
      </p:sp>
      <p:sp>
        <p:nvSpPr>
          <p:cNvPr id="10" name="AutoShape 12"/>
          <p:cNvSpPr>
            <a:spLocks noChangeArrowheads="1"/>
          </p:cNvSpPr>
          <p:nvPr/>
        </p:nvSpPr>
        <p:spPr bwMode="auto">
          <a:xfrm>
            <a:off x="5203567" y="4407416"/>
            <a:ext cx="2551072" cy="19812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11" name="Line 13"/>
          <p:cNvSpPr>
            <a:spLocks noChangeShapeType="1"/>
          </p:cNvSpPr>
          <p:nvPr/>
        </p:nvSpPr>
        <p:spPr bwMode="auto">
          <a:xfrm>
            <a:off x="5203567" y="4788416"/>
            <a:ext cx="2551072" cy="1588"/>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12" name="Text Box 14"/>
          <p:cNvSpPr txBox="1">
            <a:spLocks noChangeArrowheads="1"/>
          </p:cNvSpPr>
          <p:nvPr/>
        </p:nvSpPr>
        <p:spPr bwMode="auto">
          <a:xfrm>
            <a:off x="5907603" y="4483616"/>
            <a:ext cx="1143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ja-JP" altLang="en-US" sz="1600" smtClean="0">
                <a:solidFill>
                  <a:srgbClr val="000000"/>
                </a:solidFill>
                <a:latin typeface="Tahoma" pitchFamily="34" charset="0"/>
              </a:rPr>
              <a:t>状態</a:t>
            </a:r>
            <a:r>
              <a:rPr lang="en-US" altLang="ja-JP" sz="1600" smtClean="0">
                <a:solidFill>
                  <a:srgbClr val="000000"/>
                </a:solidFill>
                <a:latin typeface="Tahoma" pitchFamily="34" charset="0"/>
              </a:rPr>
              <a:t>1</a:t>
            </a:r>
          </a:p>
        </p:txBody>
      </p:sp>
      <p:sp>
        <p:nvSpPr>
          <p:cNvPr id="13" name="Text Box 15"/>
          <p:cNvSpPr txBox="1">
            <a:spLocks noChangeArrowheads="1"/>
          </p:cNvSpPr>
          <p:nvPr/>
        </p:nvSpPr>
        <p:spPr bwMode="auto">
          <a:xfrm>
            <a:off x="5450403" y="4864616"/>
            <a:ext cx="2133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ja-JP" sz="1600" smtClean="0">
                <a:solidFill>
                  <a:srgbClr val="000000"/>
                </a:solidFill>
                <a:latin typeface="Tahoma" pitchFamily="34" charset="0"/>
              </a:rPr>
              <a:t>entry/</a:t>
            </a:r>
            <a:r>
              <a:rPr lang="ja-JP" altLang="en-US" sz="1600" smtClean="0">
                <a:solidFill>
                  <a:srgbClr val="000000"/>
                </a:solidFill>
                <a:latin typeface="Tahoma" pitchFamily="34" charset="0"/>
              </a:rPr>
              <a:t>入場アクション</a:t>
            </a:r>
          </a:p>
        </p:txBody>
      </p:sp>
      <p:sp>
        <p:nvSpPr>
          <p:cNvPr id="14" name="Text Box 16"/>
          <p:cNvSpPr txBox="1">
            <a:spLocks noChangeArrowheads="1"/>
          </p:cNvSpPr>
          <p:nvPr/>
        </p:nvSpPr>
        <p:spPr bwMode="auto">
          <a:xfrm>
            <a:off x="5450403" y="5245616"/>
            <a:ext cx="2133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ja-JP" sz="1600" smtClean="0">
                <a:solidFill>
                  <a:srgbClr val="000000"/>
                </a:solidFill>
                <a:latin typeface="Tahoma" pitchFamily="34" charset="0"/>
              </a:rPr>
              <a:t>do/</a:t>
            </a:r>
            <a:r>
              <a:rPr lang="ja-JP" altLang="en-US" sz="1600" smtClean="0">
                <a:solidFill>
                  <a:srgbClr val="000000"/>
                </a:solidFill>
                <a:latin typeface="Tahoma" pitchFamily="34" charset="0"/>
              </a:rPr>
              <a:t>アクティビティ</a:t>
            </a:r>
          </a:p>
        </p:txBody>
      </p:sp>
      <p:sp>
        <p:nvSpPr>
          <p:cNvPr id="15" name="Text Box 17"/>
          <p:cNvSpPr txBox="1">
            <a:spLocks noChangeArrowheads="1"/>
          </p:cNvSpPr>
          <p:nvPr/>
        </p:nvSpPr>
        <p:spPr bwMode="auto">
          <a:xfrm>
            <a:off x="5450403" y="5626616"/>
            <a:ext cx="2133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ja-JP" sz="1600" dirty="0" smtClean="0">
                <a:solidFill>
                  <a:srgbClr val="000000"/>
                </a:solidFill>
                <a:latin typeface="Tahoma" pitchFamily="34" charset="0"/>
              </a:rPr>
              <a:t>exit/</a:t>
            </a:r>
            <a:r>
              <a:rPr lang="ja-JP" altLang="en-US" sz="1600" dirty="0" smtClean="0">
                <a:solidFill>
                  <a:srgbClr val="000000"/>
                </a:solidFill>
                <a:latin typeface="Tahoma" pitchFamily="34" charset="0"/>
              </a:rPr>
              <a:t>退場アクション</a:t>
            </a:r>
          </a:p>
        </p:txBody>
      </p:sp>
      <p:sp>
        <p:nvSpPr>
          <p:cNvPr id="16" name="Line 18"/>
          <p:cNvSpPr>
            <a:spLocks noChangeShapeType="1"/>
          </p:cNvSpPr>
          <p:nvPr/>
        </p:nvSpPr>
        <p:spPr bwMode="auto">
          <a:xfrm>
            <a:off x="5203567" y="6007616"/>
            <a:ext cx="2551072"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17" name="Text Box 19"/>
          <p:cNvSpPr txBox="1">
            <a:spLocks noChangeArrowheads="1"/>
          </p:cNvSpPr>
          <p:nvPr/>
        </p:nvSpPr>
        <p:spPr bwMode="auto">
          <a:xfrm>
            <a:off x="5679003" y="6007616"/>
            <a:ext cx="1752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endParaRPr lang="ja-JP" altLang="ja-JP" sz="1600" smtClean="0">
              <a:solidFill>
                <a:srgbClr val="000000"/>
              </a:solidFill>
              <a:latin typeface="Tahoma" pitchFamily="34" charset="0"/>
            </a:endParaRPr>
          </a:p>
        </p:txBody>
      </p:sp>
      <p:sp>
        <p:nvSpPr>
          <p:cNvPr id="18" name="Text Box 20"/>
          <p:cNvSpPr txBox="1">
            <a:spLocks noChangeArrowheads="1"/>
          </p:cNvSpPr>
          <p:nvPr/>
        </p:nvSpPr>
        <p:spPr bwMode="auto">
          <a:xfrm>
            <a:off x="5221803" y="6007616"/>
            <a:ext cx="1905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ja-JP" altLang="en-US" sz="1600" dirty="0" smtClean="0">
                <a:solidFill>
                  <a:srgbClr val="000000"/>
                </a:solidFill>
                <a:latin typeface="Tahoma" pitchFamily="34" charset="0"/>
              </a:rPr>
              <a:t>トリガー</a:t>
            </a:r>
          </a:p>
        </p:txBody>
      </p:sp>
      <p:sp>
        <p:nvSpPr>
          <p:cNvPr id="19" name="テキスト ボックス 18"/>
          <p:cNvSpPr txBox="1"/>
          <p:nvPr/>
        </p:nvSpPr>
        <p:spPr>
          <a:xfrm>
            <a:off x="457940" y="3865721"/>
            <a:ext cx="901209" cy="369332"/>
          </a:xfrm>
          <a:prstGeom prst="rect">
            <a:avLst/>
          </a:prstGeom>
          <a:noFill/>
        </p:spPr>
        <p:txBody>
          <a:bodyPr wrap="none" rtlCol="0">
            <a:spAutoFit/>
          </a:bodyPr>
          <a:lstStyle/>
          <a:p>
            <a:r>
              <a:rPr kumimoji="1" lang="en-US" altLang="ja-JP" dirty="0" smtClean="0"/>
              <a:t>UML1.x</a:t>
            </a:r>
            <a:endParaRPr kumimoji="1" lang="ja-JP" altLang="en-US" dirty="0"/>
          </a:p>
        </p:txBody>
      </p:sp>
      <p:sp>
        <p:nvSpPr>
          <p:cNvPr id="20" name="テキスト ボックス 19"/>
          <p:cNvSpPr txBox="1"/>
          <p:nvPr/>
        </p:nvSpPr>
        <p:spPr>
          <a:xfrm>
            <a:off x="5203567" y="3813432"/>
            <a:ext cx="901209" cy="369332"/>
          </a:xfrm>
          <a:prstGeom prst="rect">
            <a:avLst/>
          </a:prstGeom>
          <a:noFill/>
        </p:spPr>
        <p:txBody>
          <a:bodyPr wrap="none" rtlCol="0">
            <a:spAutoFit/>
          </a:bodyPr>
          <a:lstStyle/>
          <a:p>
            <a:r>
              <a:rPr kumimoji="1" lang="en-US" altLang="ja-JP" dirty="0" smtClean="0"/>
              <a:t>UML2.x</a:t>
            </a:r>
            <a:endParaRPr kumimoji="1" lang="ja-JP" altLang="en-US" dirty="0"/>
          </a:p>
        </p:txBody>
      </p:sp>
      <p:sp>
        <p:nvSpPr>
          <p:cNvPr id="21" name="テキスト ボックス 20"/>
          <p:cNvSpPr txBox="1"/>
          <p:nvPr/>
        </p:nvSpPr>
        <p:spPr>
          <a:xfrm>
            <a:off x="3574232" y="4050387"/>
            <a:ext cx="1107996" cy="369332"/>
          </a:xfrm>
          <a:prstGeom prst="rect">
            <a:avLst/>
          </a:prstGeom>
          <a:noFill/>
        </p:spPr>
        <p:txBody>
          <a:bodyPr wrap="none" rtlCol="0">
            <a:spAutoFit/>
          </a:bodyPr>
          <a:lstStyle/>
          <a:p>
            <a:r>
              <a:rPr lang="ja-JP" altLang="en-US" dirty="0" smtClean="0"/>
              <a:t>名前区画</a:t>
            </a:r>
            <a:endParaRPr kumimoji="1" lang="en-US" altLang="ja-JP" dirty="0" smtClean="0"/>
          </a:p>
        </p:txBody>
      </p:sp>
      <p:sp>
        <p:nvSpPr>
          <p:cNvPr id="22" name="テキスト ボックス 21"/>
          <p:cNvSpPr txBox="1"/>
          <p:nvPr/>
        </p:nvSpPr>
        <p:spPr>
          <a:xfrm>
            <a:off x="3275856" y="5060950"/>
            <a:ext cx="1569660" cy="369332"/>
          </a:xfrm>
          <a:prstGeom prst="rect">
            <a:avLst/>
          </a:prstGeom>
          <a:noFill/>
        </p:spPr>
        <p:txBody>
          <a:bodyPr wrap="none" rtlCol="0">
            <a:spAutoFit/>
          </a:bodyPr>
          <a:lstStyle/>
          <a:p>
            <a:r>
              <a:rPr kumimoji="1" lang="ja-JP" altLang="en-US" dirty="0" smtClean="0"/>
              <a:t>内部遷移区画</a:t>
            </a:r>
            <a:endParaRPr kumimoji="1" lang="en-US" altLang="ja-JP" dirty="0" smtClean="0"/>
          </a:p>
        </p:txBody>
      </p:sp>
      <p:cxnSp>
        <p:nvCxnSpPr>
          <p:cNvPr id="24" name="直線矢印コネクタ 23"/>
          <p:cNvCxnSpPr>
            <a:stCxn id="21" idx="1"/>
          </p:cNvCxnSpPr>
          <p:nvPr/>
        </p:nvCxnSpPr>
        <p:spPr>
          <a:xfrm flipH="1">
            <a:off x="2555776" y="4235053"/>
            <a:ext cx="1018456" cy="5533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a:stCxn id="21" idx="3"/>
          </p:cNvCxnSpPr>
          <p:nvPr/>
        </p:nvCxnSpPr>
        <p:spPr>
          <a:xfrm>
            <a:off x="4682228" y="4235053"/>
            <a:ext cx="996775" cy="3528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stCxn id="22" idx="1"/>
            <a:endCxn id="8" idx="3"/>
          </p:cNvCxnSpPr>
          <p:nvPr/>
        </p:nvCxnSpPr>
        <p:spPr>
          <a:xfrm flipH="1">
            <a:off x="2780184" y="5245616"/>
            <a:ext cx="495672" cy="3487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4788024" y="5245616"/>
            <a:ext cx="720080" cy="9916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7081083" y="3753376"/>
            <a:ext cx="2040943" cy="369332"/>
          </a:xfrm>
          <a:prstGeom prst="rect">
            <a:avLst/>
          </a:prstGeom>
          <a:noFill/>
        </p:spPr>
        <p:txBody>
          <a:bodyPr wrap="none" rtlCol="0">
            <a:spAutoFit/>
          </a:bodyPr>
          <a:lstStyle/>
          <a:p>
            <a:r>
              <a:rPr kumimoji="1" lang="ja-JP" altLang="en-US" dirty="0" smtClean="0"/>
              <a:t>内部アビリティ区画</a:t>
            </a:r>
            <a:endParaRPr kumimoji="1" lang="en-US" altLang="ja-JP" dirty="0" smtClean="0"/>
          </a:p>
        </p:txBody>
      </p:sp>
      <p:cxnSp>
        <p:nvCxnSpPr>
          <p:cNvPr id="34" name="直線矢印コネクタ 33"/>
          <p:cNvCxnSpPr>
            <a:stCxn id="32" idx="2"/>
          </p:cNvCxnSpPr>
          <p:nvPr/>
        </p:nvCxnSpPr>
        <p:spPr>
          <a:xfrm flipH="1">
            <a:off x="7584003" y="4122708"/>
            <a:ext cx="517552" cy="15039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99936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アクション</a:t>
            </a:r>
            <a:r>
              <a:rPr lang="en-US" altLang="ja-JP" dirty="0"/>
              <a:t>(</a:t>
            </a:r>
            <a:r>
              <a:rPr lang="ja-JP" altLang="en-US" dirty="0"/>
              <a:t>エフェクト</a:t>
            </a:r>
            <a:r>
              <a:rPr lang="en-US" altLang="ja-JP" dirty="0"/>
              <a:t>)</a:t>
            </a:r>
            <a:endParaRPr kumimoji="1" lang="ja-JP" altLang="en-US" dirty="0"/>
          </a:p>
        </p:txBody>
      </p:sp>
      <p:sp>
        <p:nvSpPr>
          <p:cNvPr id="3" name="コンテンツ プレースホルダー 2"/>
          <p:cNvSpPr>
            <a:spLocks noGrp="1"/>
          </p:cNvSpPr>
          <p:nvPr>
            <p:ph idx="1"/>
          </p:nvPr>
        </p:nvSpPr>
        <p:spPr/>
        <p:txBody>
          <a:bodyPr/>
          <a:lstStyle/>
          <a:p>
            <a:r>
              <a:rPr kumimoji="1" lang="ja-JP" altLang="en-US" sz="2800" dirty="0" smtClean="0"/>
              <a:t>指定されたイベントが発生すると稼働する動作</a:t>
            </a:r>
            <a:endParaRPr kumimoji="1" lang="en-US" altLang="ja-JP" sz="2800" dirty="0" smtClean="0"/>
          </a:p>
          <a:p>
            <a:r>
              <a:rPr lang="ja-JP" altLang="en-US" sz="2800" dirty="0" smtClean="0"/>
              <a:t>イベントが発生して、ガード条件が真ならば遷移は発生するが、アクションは遷移と共に稼働する</a:t>
            </a:r>
            <a:endParaRPr kumimoji="1" lang="en-US" altLang="ja-JP" sz="2800" dirty="0" smtClean="0"/>
          </a:p>
          <a:p>
            <a:endParaRPr kumimoji="1" lang="en-US" altLang="ja-JP" dirty="0" smtClean="0"/>
          </a:p>
          <a:p>
            <a:endParaRPr kumimoji="1" lang="en-US" altLang="ja-JP" dirty="0" smtClean="0"/>
          </a:p>
          <a:p>
            <a:endParaRPr kumimoji="1" lang="ja-JP" altLang="en-US" dirty="0"/>
          </a:p>
        </p:txBody>
      </p:sp>
      <p:sp>
        <p:nvSpPr>
          <p:cNvPr id="15" name="AutoShape 4"/>
          <p:cNvSpPr>
            <a:spLocks noChangeArrowheads="1"/>
          </p:cNvSpPr>
          <p:nvPr/>
        </p:nvSpPr>
        <p:spPr bwMode="auto">
          <a:xfrm>
            <a:off x="1713363" y="3520757"/>
            <a:ext cx="1371600" cy="5334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2400" smtClean="0">
                <a:solidFill>
                  <a:srgbClr val="000000"/>
                </a:solidFill>
                <a:latin typeface="Tahoma" pitchFamily="34" charset="0"/>
              </a:rPr>
              <a:t>高校生</a:t>
            </a:r>
          </a:p>
        </p:txBody>
      </p:sp>
      <p:sp>
        <p:nvSpPr>
          <p:cNvPr id="16" name="AutoShape 5"/>
          <p:cNvSpPr>
            <a:spLocks noChangeArrowheads="1"/>
          </p:cNvSpPr>
          <p:nvPr/>
        </p:nvSpPr>
        <p:spPr bwMode="auto">
          <a:xfrm>
            <a:off x="6126635" y="3477329"/>
            <a:ext cx="1371600" cy="5334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2400" smtClean="0">
                <a:solidFill>
                  <a:srgbClr val="000000"/>
                </a:solidFill>
                <a:latin typeface="Tahoma" pitchFamily="34" charset="0"/>
              </a:rPr>
              <a:t>大学生</a:t>
            </a:r>
          </a:p>
        </p:txBody>
      </p:sp>
      <p:sp>
        <p:nvSpPr>
          <p:cNvPr id="17" name="Line 6"/>
          <p:cNvSpPr>
            <a:spLocks noChangeShapeType="1"/>
          </p:cNvSpPr>
          <p:nvPr/>
        </p:nvSpPr>
        <p:spPr bwMode="auto">
          <a:xfrm>
            <a:off x="3084962" y="3787457"/>
            <a:ext cx="3013505" cy="0"/>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18" name="Line 8"/>
          <p:cNvSpPr>
            <a:spLocks noChangeShapeType="1"/>
          </p:cNvSpPr>
          <p:nvPr/>
        </p:nvSpPr>
        <p:spPr bwMode="auto">
          <a:xfrm flipH="1">
            <a:off x="2399162" y="4054157"/>
            <a:ext cx="1" cy="1195164"/>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19" name="AutoShape 10"/>
          <p:cNvSpPr>
            <a:spLocks noChangeArrowheads="1"/>
          </p:cNvSpPr>
          <p:nvPr/>
        </p:nvSpPr>
        <p:spPr bwMode="auto">
          <a:xfrm>
            <a:off x="1736223" y="5249321"/>
            <a:ext cx="1371600" cy="5334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2400" smtClean="0">
                <a:solidFill>
                  <a:srgbClr val="000000"/>
                </a:solidFill>
                <a:latin typeface="Tahoma" pitchFamily="34" charset="0"/>
              </a:rPr>
              <a:t>浪人</a:t>
            </a:r>
          </a:p>
        </p:txBody>
      </p:sp>
      <p:sp>
        <p:nvSpPr>
          <p:cNvPr id="20" name="Arc 11"/>
          <p:cNvSpPr>
            <a:spLocks/>
          </p:cNvSpPr>
          <p:nvPr/>
        </p:nvSpPr>
        <p:spPr bwMode="auto">
          <a:xfrm rot="10800000">
            <a:off x="1974798" y="5785345"/>
            <a:ext cx="848727" cy="832128"/>
          </a:xfrm>
          <a:custGeom>
            <a:avLst/>
            <a:gdLst>
              <a:gd name="G0" fmla="+- 21600 0 0"/>
              <a:gd name="G1" fmla="+- 21600 0 0"/>
              <a:gd name="G2" fmla="+- 21600 0 0"/>
              <a:gd name="T0" fmla="*/ 11622 w 43200"/>
              <a:gd name="T1" fmla="*/ 40757 h 40952"/>
              <a:gd name="T2" fmla="*/ 31195 w 43200"/>
              <a:gd name="T3" fmla="*/ 40952 h 40952"/>
              <a:gd name="T4" fmla="*/ 21600 w 43200"/>
              <a:gd name="T5" fmla="*/ 21600 h 40952"/>
            </a:gdLst>
            <a:ahLst/>
            <a:cxnLst>
              <a:cxn ang="0">
                <a:pos x="T0" y="T1"/>
              </a:cxn>
              <a:cxn ang="0">
                <a:pos x="T2" y="T3"/>
              </a:cxn>
              <a:cxn ang="0">
                <a:pos x="T4" y="T5"/>
              </a:cxn>
            </a:cxnLst>
            <a:rect l="0" t="0" r="r" b="b"/>
            <a:pathLst>
              <a:path w="43200" h="40952" fill="none" extrusionOk="0">
                <a:moveTo>
                  <a:pt x="11621" y="40757"/>
                </a:moveTo>
                <a:cubicBezTo>
                  <a:pt x="4479" y="37037"/>
                  <a:pt x="0" y="29652"/>
                  <a:pt x="0" y="21600"/>
                </a:cubicBezTo>
                <a:cubicBezTo>
                  <a:pt x="0" y="9670"/>
                  <a:pt x="9670" y="0"/>
                  <a:pt x="21600" y="0"/>
                </a:cubicBezTo>
                <a:cubicBezTo>
                  <a:pt x="33529" y="0"/>
                  <a:pt x="43200" y="9670"/>
                  <a:pt x="43200" y="21600"/>
                </a:cubicBezTo>
                <a:cubicBezTo>
                  <a:pt x="43200" y="29807"/>
                  <a:pt x="38548" y="37306"/>
                  <a:pt x="31194" y="40951"/>
                </a:cubicBezTo>
              </a:path>
              <a:path w="43200" h="40952" stroke="0" extrusionOk="0">
                <a:moveTo>
                  <a:pt x="11621" y="40757"/>
                </a:moveTo>
                <a:cubicBezTo>
                  <a:pt x="4479" y="37037"/>
                  <a:pt x="0" y="29652"/>
                  <a:pt x="0" y="21600"/>
                </a:cubicBezTo>
                <a:cubicBezTo>
                  <a:pt x="0" y="9670"/>
                  <a:pt x="9670" y="0"/>
                  <a:pt x="21600" y="0"/>
                </a:cubicBezTo>
                <a:cubicBezTo>
                  <a:pt x="33529" y="0"/>
                  <a:pt x="43200" y="9670"/>
                  <a:pt x="43200" y="21600"/>
                </a:cubicBezTo>
                <a:cubicBezTo>
                  <a:pt x="43200" y="29807"/>
                  <a:pt x="38548" y="37306"/>
                  <a:pt x="31194" y="40951"/>
                </a:cubicBezTo>
                <a:lnTo>
                  <a:pt x="21600" y="21600"/>
                </a:lnTo>
                <a:close/>
              </a:path>
            </a:pathLst>
          </a:custGeom>
          <a:noFill/>
          <a:ln w="9525">
            <a:solidFill>
              <a:srgbClr val="0000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21" name="Line 14"/>
          <p:cNvSpPr>
            <a:spLocks noChangeShapeType="1"/>
          </p:cNvSpPr>
          <p:nvPr/>
        </p:nvSpPr>
        <p:spPr bwMode="auto">
          <a:xfrm flipV="1">
            <a:off x="3107823" y="4010729"/>
            <a:ext cx="2990644" cy="1567780"/>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22" name="Text Box 15"/>
          <p:cNvSpPr txBox="1">
            <a:spLocks noChangeArrowheads="1"/>
          </p:cNvSpPr>
          <p:nvPr/>
        </p:nvSpPr>
        <p:spPr bwMode="auto">
          <a:xfrm>
            <a:off x="3456795" y="4594564"/>
            <a:ext cx="2880320" cy="400110"/>
          </a:xfrm>
          <a:prstGeom prst="rect">
            <a:avLst/>
          </a:prstGeom>
          <a:solidFill>
            <a:schemeClr val="bg1"/>
          </a:solidFill>
          <a:ln>
            <a:noFill/>
          </a:ln>
          <a:effectLst/>
        </p:spPr>
        <p:txBody>
          <a:bodyPr wrap="square">
            <a:spAutoFit/>
          </a:bodyPr>
          <a:lstStyle/>
          <a:p>
            <a:pPr algn="ctr" fontAlgn="base">
              <a:spcBef>
                <a:spcPct val="50000"/>
              </a:spcBef>
              <a:spcAft>
                <a:spcPct val="0"/>
              </a:spcAft>
            </a:pPr>
            <a:r>
              <a:rPr lang="ja-JP" altLang="en-US" sz="2000" dirty="0" smtClean="0">
                <a:solidFill>
                  <a:srgbClr val="000000"/>
                </a:solidFill>
                <a:latin typeface="Tahoma" pitchFamily="34" charset="0"/>
              </a:rPr>
              <a:t>受験</a:t>
            </a:r>
            <a:r>
              <a:rPr lang="en-US" altLang="ja-JP" sz="2000" dirty="0" smtClean="0">
                <a:solidFill>
                  <a:srgbClr val="000000"/>
                </a:solidFill>
                <a:latin typeface="Tahoma" pitchFamily="34" charset="0"/>
              </a:rPr>
              <a:t>[</a:t>
            </a:r>
            <a:r>
              <a:rPr lang="ja-JP" altLang="en-US" sz="2000" dirty="0" smtClean="0">
                <a:solidFill>
                  <a:srgbClr val="000000"/>
                </a:solidFill>
                <a:latin typeface="Tahoma" pitchFamily="34" charset="0"/>
              </a:rPr>
              <a:t>合格</a:t>
            </a:r>
            <a:r>
              <a:rPr lang="en-US" altLang="ja-JP" sz="2000" dirty="0" smtClean="0">
                <a:solidFill>
                  <a:srgbClr val="000000"/>
                </a:solidFill>
                <a:latin typeface="Tahoma" pitchFamily="34" charset="0"/>
              </a:rPr>
              <a:t>]/</a:t>
            </a:r>
            <a:r>
              <a:rPr lang="ja-JP" altLang="en-US" sz="2000" dirty="0" smtClean="0">
                <a:solidFill>
                  <a:srgbClr val="000000"/>
                </a:solidFill>
                <a:latin typeface="Tahoma" pitchFamily="34" charset="0"/>
              </a:rPr>
              <a:t>入学手続き</a:t>
            </a:r>
            <a:endParaRPr lang="en-US" altLang="ja-JP" sz="2000" dirty="0" smtClean="0">
              <a:solidFill>
                <a:srgbClr val="000000"/>
              </a:solidFill>
              <a:latin typeface="Tahoma" pitchFamily="34" charset="0"/>
            </a:endParaRPr>
          </a:p>
        </p:txBody>
      </p:sp>
      <p:sp>
        <p:nvSpPr>
          <p:cNvPr id="23" name="Text Box 15"/>
          <p:cNvSpPr txBox="1">
            <a:spLocks noChangeArrowheads="1"/>
          </p:cNvSpPr>
          <p:nvPr/>
        </p:nvSpPr>
        <p:spPr bwMode="auto">
          <a:xfrm>
            <a:off x="1484761" y="4451684"/>
            <a:ext cx="1828800" cy="400110"/>
          </a:xfrm>
          <a:prstGeom prst="rect">
            <a:avLst/>
          </a:prstGeom>
          <a:solidFill>
            <a:schemeClr val="bg1"/>
          </a:solidFill>
          <a:ln>
            <a:noFill/>
          </a:ln>
          <a:effectLst/>
        </p:spPr>
        <p:txBody>
          <a:bodyPr>
            <a:spAutoFit/>
          </a:bodyPr>
          <a:lstStyle/>
          <a:p>
            <a:pPr algn="ctr" fontAlgn="base">
              <a:spcBef>
                <a:spcPct val="50000"/>
              </a:spcBef>
              <a:spcAft>
                <a:spcPct val="0"/>
              </a:spcAft>
            </a:pPr>
            <a:r>
              <a:rPr lang="ja-JP" altLang="en-US" sz="2000" dirty="0" smtClean="0">
                <a:solidFill>
                  <a:srgbClr val="000000"/>
                </a:solidFill>
                <a:latin typeface="Tahoma" pitchFamily="34" charset="0"/>
              </a:rPr>
              <a:t>受験</a:t>
            </a:r>
            <a:r>
              <a:rPr lang="en-US" altLang="ja-JP" sz="2000" dirty="0" smtClean="0">
                <a:solidFill>
                  <a:srgbClr val="000000"/>
                </a:solidFill>
                <a:latin typeface="Tahoma" pitchFamily="34" charset="0"/>
              </a:rPr>
              <a:t>[</a:t>
            </a:r>
            <a:r>
              <a:rPr lang="ja-JP" altLang="en-US" sz="2000" dirty="0" smtClean="0">
                <a:solidFill>
                  <a:srgbClr val="000000"/>
                </a:solidFill>
                <a:latin typeface="Tahoma" pitchFamily="34" charset="0"/>
              </a:rPr>
              <a:t>不合格</a:t>
            </a:r>
            <a:r>
              <a:rPr lang="en-US" altLang="ja-JP" sz="2000" dirty="0" smtClean="0">
                <a:solidFill>
                  <a:srgbClr val="000000"/>
                </a:solidFill>
                <a:latin typeface="Tahoma" pitchFamily="34" charset="0"/>
              </a:rPr>
              <a:t>]</a:t>
            </a:r>
          </a:p>
        </p:txBody>
      </p:sp>
      <p:sp>
        <p:nvSpPr>
          <p:cNvPr id="24" name="Text Box 15"/>
          <p:cNvSpPr txBox="1">
            <a:spLocks noChangeArrowheads="1"/>
          </p:cNvSpPr>
          <p:nvPr/>
        </p:nvSpPr>
        <p:spPr bwMode="auto">
          <a:xfrm>
            <a:off x="3219088" y="3320702"/>
            <a:ext cx="2879380" cy="400110"/>
          </a:xfrm>
          <a:prstGeom prst="rect">
            <a:avLst/>
          </a:prstGeom>
          <a:solidFill>
            <a:schemeClr val="bg1"/>
          </a:solidFill>
          <a:ln>
            <a:noFill/>
          </a:ln>
          <a:effectLst/>
        </p:spPr>
        <p:txBody>
          <a:bodyPr wrap="square">
            <a:spAutoFit/>
          </a:bodyPr>
          <a:lstStyle/>
          <a:p>
            <a:pPr algn="ctr" fontAlgn="base">
              <a:spcBef>
                <a:spcPct val="50000"/>
              </a:spcBef>
              <a:spcAft>
                <a:spcPct val="0"/>
              </a:spcAft>
            </a:pPr>
            <a:r>
              <a:rPr lang="ja-JP" altLang="en-US" sz="2000" dirty="0" smtClean="0">
                <a:solidFill>
                  <a:srgbClr val="000000"/>
                </a:solidFill>
                <a:latin typeface="Tahoma" pitchFamily="34" charset="0"/>
              </a:rPr>
              <a:t>受験</a:t>
            </a:r>
            <a:r>
              <a:rPr lang="en-US" altLang="ja-JP" sz="2000" dirty="0" smtClean="0">
                <a:solidFill>
                  <a:srgbClr val="000000"/>
                </a:solidFill>
                <a:latin typeface="Tahoma" pitchFamily="34" charset="0"/>
              </a:rPr>
              <a:t>[</a:t>
            </a:r>
            <a:r>
              <a:rPr lang="ja-JP" altLang="en-US" sz="2000" dirty="0" smtClean="0">
                <a:solidFill>
                  <a:srgbClr val="000000"/>
                </a:solidFill>
                <a:latin typeface="Tahoma" pitchFamily="34" charset="0"/>
              </a:rPr>
              <a:t>合格</a:t>
            </a:r>
            <a:r>
              <a:rPr lang="en-US" altLang="ja-JP" sz="2000" dirty="0" smtClean="0">
                <a:solidFill>
                  <a:srgbClr val="000000"/>
                </a:solidFill>
                <a:latin typeface="Tahoma" pitchFamily="34" charset="0"/>
              </a:rPr>
              <a:t>]/</a:t>
            </a:r>
            <a:r>
              <a:rPr lang="ja-JP" altLang="en-US" sz="2000" dirty="0" smtClean="0">
                <a:solidFill>
                  <a:srgbClr val="000000"/>
                </a:solidFill>
                <a:latin typeface="Tahoma" pitchFamily="34" charset="0"/>
              </a:rPr>
              <a:t>入学手続き</a:t>
            </a:r>
            <a:endParaRPr lang="en-US" altLang="ja-JP" sz="2000" dirty="0" smtClean="0">
              <a:solidFill>
                <a:srgbClr val="000000"/>
              </a:solidFill>
              <a:latin typeface="Tahoma" pitchFamily="34" charset="0"/>
            </a:endParaRPr>
          </a:p>
        </p:txBody>
      </p:sp>
      <p:sp>
        <p:nvSpPr>
          <p:cNvPr id="25" name="Text Box 15"/>
          <p:cNvSpPr txBox="1">
            <a:spLocks noChangeArrowheads="1"/>
          </p:cNvSpPr>
          <p:nvPr/>
        </p:nvSpPr>
        <p:spPr bwMode="auto">
          <a:xfrm>
            <a:off x="1511221" y="6417418"/>
            <a:ext cx="1676446" cy="400110"/>
          </a:xfrm>
          <a:prstGeom prst="rect">
            <a:avLst/>
          </a:prstGeom>
          <a:solidFill>
            <a:schemeClr val="bg1"/>
          </a:solidFill>
          <a:ln>
            <a:noFill/>
          </a:ln>
          <a:effectLst/>
        </p:spPr>
        <p:txBody>
          <a:bodyPr wrap="square">
            <a:spAutoFit/>
          </a:bodyPr>
          <a:lstStyle/>
          <a:p>
            <a:pPr algn="ctr" fontAlgn="base">
              <a:spcBef>
                <a:spcPct val="50000"/>
              </a:spcBef>
              <a:spcAft>
                <a:spcPct val="0"/>
              </a:spcAft>
            </a:pPr>
            <a:r>
              <a:rPr lang="ja-JP" altLang="en-US" sz="2000" dirty="0" smtClean="0">
                <a:solidFill>
                  <a:srgbClr val="000000"/>
                </a:solidFill>
                <a:latin typeface="Tahoma" pitchFamily="34" charset="0"/>
              </a:rPr>
              <a:t>受験</a:t>
            </a:r>
            <a:r>
              <a:rPr lang="en-US" altLang="ja-JP" sz="2000" dirty="0" smtClean="0">
                <a:solidFill>
                  <a:srgbClr val="000000"/>
                </a:solidFill>
                <a:latin typeface="Tahoma" pitchFamily="34" charset="0"/>
              </a:rPr>
              <a:t>[</a:t>
            </a:r>
            <a:r>
              <a:rPr lang="ja-JP" altLang="en-US" sz="2000" dirty="0" smtClean="0">
                <a:solidFill>
                  <a:srgbClr val="000000"/>
                </a:solidFill>
                <a:latin typeface="Tahoma" pitchFamily="34" charset="0"/>
              </a:rPr>
              <a:t>不合格</a:t>
            </a:r>
            <a:r>
              <a:rPr lang="en-US" altLang="ja-JP" sz="2000" dirty="0" smtClean="0">
                <a:solidFill>
                  <a:srgbClr val="000000"/>
                </a:solidFill>
                <a:latin typeface="Tahoma" pitchFamily="34" charset="0"/>
              </a:rPr>
              <a:t>]</a:t>
            </a:r>
          </a:p>
        </p:txBody>
      </p:sp>
    </p:spTree>
    <p:extLst>
      <p:ext uri="{BB962C8B-B14F-4D97-AF65-F5344CB8AC3E}">
        <p14:creationId xmlns:p14="http://schemas.microsoft.com/office/powerpoint/2010/main" val="33773548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solidFill>
                  <a:srgbClr val="000000"/>
                </a:solidFill>
              </a:rPr>
              <a:t>入場</a:t>
            </a:r>
            <a:r>
              <a:rPr lang="ja-JP" altLang="en-US" dirty="0" smtClean="0">
                <a:solidFill>
                  <a:srgbClr val="000000"/>
                </a:solidFill>
              </a:rPr>
              <a:t>アクション・退場</a:t>
            </a:r>
            <a:r>
              <a:rPr lang="ja-JP" altLang="en-US" dirty="0">
                <a:solidFill>
                  <a:srgbClr val="000000"/>
                </a:solidFill>
              </a:rPr>
              <a:t>アクション</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状態内にもアクションを</a:t>
            </a:r>
            <a:r>
              <a:rPr lang="ja-JP" altLang="en-US" dirty="0" smtClean="0"/>
              <a:t>以下のように</a:t>
            </a:r>
            <a:r>
              <a:rPr kumimoji="1" lang="ja-JP" altLang="en-US" dirty="0" smtClean="0"/>
              <a:t>記述することができる。</a:t>
            </a:r>
            <a:endParaRPr kumimoji="1" lang="en-US" altLang="ja-JP" dirty="0" smtClean="0"/>
          </a:p>
          <a:p>
            <a:pPr marL="457200" lvl="1" indent="0">
              <a:buNone/>
            </a:pPr>
            <a:r>
              <a:rPr lang="en-US" altLang="ja-JP" dirty="0" smtClean="0"/>
              <a:t>	</a:t>
            </a:r>
            <a:r>
              <a:rPr lang="ja-JP" altLang="en-US" sz="3200" dirty="0" smtClean="0"/>
              <a:t>動作ラベル</a:t>
            </a:r>
            <a:r>
              <a:rPr lang="en-US" altLang="ja-JP" sz="3200" dirty="0" smtClean="0"/>
              <a:t>/</a:t>
            </a:r>
            <a:r>
              <a:rPr lang="ja-JP" altLang="en-US" sz="3200" dirty="0" smtClean="0"/>
              <a:t>　動作</a:t>
            </a:r>
            <a:endParaRPr lang="ja-JP" altLang="en-US" sz="3200" dirty="0"/>
          </a:p>
          <a:p>
            <a:pPr marL="0" indent="0">
              <a:buNone/>
            </a:pPr>
            <a:r>
              <a:rPr lang="en-US" altLang="ja-JP" dirty="0" smtClean="0"/>
              <a:t>	entry		/</a:t>
            </a:r>
            <a:r>
              <a:rPr lang="ja-JP" altLang="en-US" dirty="0" smtClean="0"/>
              <a:t>　入社手続き</a:t>
            </a:r>
            <a:endParaRPr lang="en-US" altLang="ja-JP" dirty="0" smtClean="0"/>
          </a:p>
        </p:txBody>
      </p:sp>
      <p:sp>
        <p:nvSpPr>
          <p:cNvPr id="4" name="AutoShape 4"/>
          <p:cNvSpPr>
            <a:spLocks noChangeArrowheads="1"/>
          </p:cNvSpPr>
          <p:nvPr/>
        </p:nvSpPr>
        <p:spPr bwMode="auto">
          <a:xfrm>
            <a:off x="2915816" y="4549775"/>
            <a:ext cx="2559496" cy="17526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5" name="Line 6"/>
          <p:cNvSpPr>
            <a:spLocks noChangeShapeType="1"/>
          </p:cNvSpPr>
          <p:nvPr/>
        </p:nvSpPr>
        <p:spPr bwMode="auto">
          <a:xfrm>
            <a:off x="2915816" y="4930775"/>
            <a:ext cx="2559496"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6" name="Text Box 8"/>
          <p:cNvSpPr txBox="1">
            <a:spLocks noChangeArrowheads="1"/>
          </p:cNvSpPr>
          <p:nvPr/>
        </p:nvSpPr>
        <p:spPr bwMode="auto">
          <a:xfrm>
            <a:off x="3662928" y="4625975"/>
            <a:ext cx="11430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ja-JP" altLang="en-US" sz="1600" dirty="0">
                <a:solidFill>
                  <a:srgbClr val="000000"/>
                </a:solidFill>
                <a:latin typeface="Tahoma" pitchFamily="34" charset="0"/>
              </a:rPr>
              <a:t>会社員</a:t>
            </a:r>
            <a:endParaRPr lang="en-US" altLang="ja-JP" sz="1600" dirty="0" smtClean="0">
              <a:solidFill>
                <a:srgbClr val="000000"/>
              </a:solidFill>
              <a:latin typeface="Tahoma" pitchFamily="34" charset="0"/>
            </a:endParaRPr>
          </a:p>
        </p:txBody>
      </p:sp>
      <p:sp>
        <p:nvSpPr>
          <p:cNvPr id="7" name="Text Box 9"/>
          <p:cNvSpPr txBox="1">
            <a:spLocks noChangeArrowheads="1"/>
          </p:cNvSpPr>
          <p:nvPr/>
        </p:nvSpPr>
        <p:spPr bwMode="auto">
          <a:xfrm>
            <a:off x="3167628" y="5006975"/>
            <a:ext cx="2133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ja-JP" sz="1600" dirty="0" smtClean="0">
                <a:solidFill>
                  <a:srgbClr val="000000"/>
                </a:solidFill>
                <a:latin typeface="Tahoma" pitchFamily="34" charset="0"/>
              </a:rPr>
              <a:t>entry/</a:t>
            </a:r>
            <a:r>
              <a:rPr lang="ja-JP" altLang="en-US" sz="1600" dirty="0" smtClean="0">
                <a:solidFill>
                  <a:srgbClr val="000000"/>
                </a:solidFill>
                <a:latin typeface="Tahoma" pitchFamily="34" charset="0"/>
              </a:rPr>
              <a:t>入社手続き</a:t>
            </a:r>
          </a:p>
        </p:txBody>
      </p:sp>
      <p:sp>
        <p:nvSpPr>
          <p:cNvPr id="8" name="Text Box 11"/>
          <p:cNvSpPr txBox="1">
            <a:spLocks noChangeArrowheads="1"/>
          </p:cNvSpPr>
          <p:nvPr/>
        </p:nvSpPr>
        <p:spPr bwMode="auto">
          <a:xfrm>
            <a:off x="3167628" y="5426075"/>
            <a:ext cx="2133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ja-JP" sz="1600" dirty="0" smtClean="0">
                <a:solidFill>
                  <a:srgbClr val="000000"/>
                </a:solidFill>
                <a:latin typeface="Tahoma" pitchFamily="34" charset="0"/>
              </a:rPr>
              <a:t>exit/</a:t>
            </a:r>
            <a:r>
              <a:rPr lang="ja-JP" altLang="en-US" sz="1600" dirty="0" smtClean="0">
                <a:solidFill>
                  <a:srgbClr val="000000"/>
                </a:solidFill>
                <a:latin typeface="Tahoma" pitchFamily="34" charset="0"/>
              </a:rPr>
              <a:t>退社手続き</a:t>
            </a:r>
          </a:p>
        </p:txBody>
      </p:sp>
      <p:sp>
        <p:nvSpPr>
          <p:cNvPr id="9" name="テキスト ボックス 8"/>
          <p:cNvSpPr txBox="1"/>
          <p:nvPr/>
        </p:nvSpPr>
        <p:spPr>
          <a:xfrm>
            <a:off x="6588948" y="4365109"/>
            <a:ext cx="1590500" cy="369332"/>
          </a:xfrm>
          <a:prstGeom prst="rect">
            <a:avLst/>
          </a:prstGeom>
          <a:noFill/>
        </p:spPr>
        <p:txBody>
          <a:bodyPr wrap="none" rtlCol="0">
            <a:spAutoFit/>
          </a:bodyPr>
          <a:lstStyle/>
          <a:p>
            <a:r>
              <a:rPr lang="ja-JP" altLang="en-US" dirty="0" smtClean="0"/>
              <a:t>入場アクション</a:t>
            </a:r>
            <a:endParaRPr kumimoji="1" lang="en-US" altLang="ja-JP" dirty="0" smtClean="0"/>
          </a:p>
        </p:txBody>
      </p:sp>
      <p:cxnSp>
        <p:nvCxnSpPr>
          <p:cNvPr id="13" name="直線矢印コネクタ 12"/>
          <p:cNvCxnSpPr/>
          <p:nvPr/>
        </p:nvCxnSpPr>
        <p:spPr>
          <a:xfrm flipH="1">
            <a:off x="5076056" y="4549775"/>
            <a:ext cx="1512168" cy="6254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H="1" flipV="1">
            <a:off x="5004048" y="5594350"/>
            <a:ext cx="1728192" cy="1682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6660232" y="5578078"/>
            <a:ext cx="1590500" cy="369332"/>
          </a:xfrm>
          <a:prstGeom prst="rect">
            <a:avLst/>
          </a:prstGeom>
          <a:noFill/>
        </p:spPr>
        <p:txBody>
          <a:bodyPr wrap="none" rtlCol="0">
            <a:spAutoFit/>
          </a:bodyPr>
          <a:lstStyle/>
          <a:p>
            <a:r>
              <a:rPr kumimoji="1" lang="ja-JP" altLang="en-US" dirty="0" smtClean="0"/>
              <a:t>退場アクション</a:t>
            </a:r>
            <a:endParaRPr kumimoji="1" lang="en-US" altLang="ja-JP" dirty="0" smtClean="0"/>
          </a:p>
        </p:txBody>
      </p:sp>
    </p:spTree>
    <p:extLst>
      <p:ext uri="{BB962C8B-B14F-4D97-AF65-F5344CB8AC3E}">
        <p14:creationId xmlns:p14="http://schemas.microsoft.com/office/powerpoint/2010/main" val="14184777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アクティビティ</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状態に入ってからでるまで、または動作完了までの一定時間継続して行われる動作</a:t>
            </a:r>
            <a:endParaRPr kumimoji="1" lang="en-US" altLang="ja-JP" dirty="0" smtClean="0"/>
          </a:p>
          <a:p>
            <a:r>
              <a:rPr lang="ja-JP" altLang="en-US" dirty="0" smtClean="0"/>
              <a:t>もし、アクティビティ実行中にイベントが発生して、オブジェクトの状態がほかの状態に遷移すると実行中のアクティビティは中断される。</a:t>
            </a:r>
            <a:endParaRPr kumimoji="1" lang="ja-JP" altLang="en-US" dirty="0"/>
          </a:p>
        </p:txBody>
      </p:sp>
      <p:sp>
        <p:nvSpPr>
          <p:cNvPr id="12" name="AutoShape 4"/>
          <p:cNvSpPr>
            <a:spLocks noChangeArrowheads="1"/>
          </p:cNvSpPr>
          <p:nvPr/>
        </p:nvSpPr>
        <p:spPr bwMode="auto">
          <a:xfrm>
            <a:off x="2195736" y="4757936"/>
            <a:ext cx="2559496" cy="17526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13" name="Line 6"/>
          <p:cNvSpPr>
            <a:spLocks noChangeShapeType="1"/>
          </p:cNvSpPr>
          <p:nvPr/>
        </p:nvSpPr>
        <p:spPr bwMode="auto">
          <a:xfrm>
            <a:off x="2195736" y="5138936"/>
            <a:ext cx="2559496"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14" name="Text Box 8"/>
          <p:cNvSpPr txBox="1">
            <a:spLocks noChangeArrowheads="1"/>
          </p:cNvSpPr>
          <p:nvPr/>
        </p:nvSpPr>
        <p:spPr bwMode="auto">
          <a:xfrm>
            <a:off x="2945140" y="4834136"/>
            <a:ext cx="11430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ja-JP" altLang="en-US" sz="1600" dirty="0">
                <a:solidFill>
                  <a:srgbClr val="000000"/>
                </a:solidFill>
                <a:latin typeface="Tahoma" pitchFamily="34" charset="0"/>
              </a:rPr>
              <a:t>会社員</a:t>
            </a:r>
            <a:endParaRPr lang="en-US" altLang="ja-JP" sz="1600" dirty="0" smtClean="0">
              <a:solidFill>
                <a:srgbClr val="000000"/>
              </a:solidFill>
              <a:latin typeface="Tahoma" pitchFamily="34" charset="0"/>
            </a:endParaRPr>
          </a:p>
        </p:txBody>
      </p:sp>
      <p:sp>
        <p:nvSpPr>
          <p:cNvPr id="15" name="Text Box 9"/>
          <p:cNvSpPr txBox="1">
            <a:spLocks noChangeArrowheads="1"/>
          </p:cNvSpPr>
          <p:nvPr/>
        </p:nvSpPr>
        <p:spPr bwMode="auto">
          <a:xfrm>
            <a:off x="2449840" y="5215136"/>
            <a:ext cx="2133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ja-JP" sz="1600" dirty="0" smtClean="0">
                <a:solidFill>
                  <a:srgbClr val="000000"/>
                </a:solidFill>
                <a:latin typeface="Tahoma" pitchFamily="34" charset="0"/>
              </a:rPr>
              <a:t>entry/</a:t>
            </a:r>
            <a:r>
              <a:rPr lang="ja-JP" altLang="en-US" sz="1600" dirty="0" smtClean="0">
                <a:solidFill>
                  <a:srgbClr val="000000"/>
                </a:solidFill>
                <a:latin typeface="Tahoma" pitchFamily="34" charset="0"/>
              </a:rPr>
              <a:t>入社手続き</a:t>
            </a:r>
          </a:p>
        </p:txBody>
      </p:sp>
      <p:sp>
        <p:nvSpPr>
          <p:cNvPr id="16" name="Text Box 11"/>
          <p:cNvSpPr txBox="1">
            <a:spLocks noChangeArrowheads="1"/>
          </p:cNvSpPr>
          <p:nvPr/>
        </p:nvSpPr>
        <p:spPr bwMode="auto">
          <a:xfrm>
            <a:off x="2449840" y="5634236"/>
            <a:ext cx="2133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ja-JP" sz="1600" dirty="0" smtClean="0">
                <a:solidFill>
                  <a:srgbClr val="000000"/>
                </a:solidFill>
                <a:latin typeface="Tahoma" pitchFamily="34" charset="0"/>
              </a:rPr>
              <a:t>do/</a:t>
            </a:r>
            <a:r>
              <a:rPr lang="ja-JP" altLang="en-US" sz="1600" dirty="0" smtClean="0">
                <a:solidFill>
                  <a:srgbClr val="000000"/>
                </a:solidFill>
                <a:latin typeface="Tahoma" pitchFamily="34" charset="0"/>
              </a:rPr>
              <a:t>仕事をする</a:t>
            </a:r>
          </a:p>
        </p:txBody>
      </p:sp>
      <p:cxnSp>
        <p:nvCxnSpPr>
          <p:cNvPr id="19" name="直線矢印コネクタ 18"/>
          <p:cNvCxnSpPr/>
          <p:nvPr/>
        </p:nvCxnSpPr>
        <p:spPr>
          <a:xfrm flipH="1">
            <a:off x="4283968" y="5802511"/>
            <a:ext cx="1584176"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5940152" y="5623798"/>
            <a:ext cx="1487908" cy="369332"/>
          </a:xfrm>
          <a:prstGeom prst="rect">
            <a:avLst/>
          </a:prstGeom>
          <a:noFill/>
        </p:spPr>
        <p:txBody>
          <a:bodyPr wrap="none" rtlCol="0">
            <a:spAutoFit/>
          </a:bodyPr>
          <a:lstStyle/>
          <a:p>
            <a:r>
              <a:rPr lang="ja-JP" altLang="en-US" dirty="0"/>
              <a:t>アクティビティ</a:t>
            </a:r>
            <a:endParaRPr kumimoji="1" lang="en-US" altLang="ja-JP" dirty="0" smtClean="0"/>
          </a:p>
        </p:txBody>
      </p:sp>
      <p:sp>
        <p:nvSpPr>
          <p:cNvPr id="21" name="Text Box 11"/>
          <p:cNvSpPr txBox="1">
            <a:spLocks noChangeArrowheads="1"/>
          </p:cNvSpPr>
          <p:nvPr/>
        </p:nvSpPr>
        <p:spPr bwMode="auto">
          <a:xfrm>
            <a:off x="2449840" y="5990471"/>
            <a:ext cx="2133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ja-JP" sz="1600" dirty="0" smtClean="0">
                <a:solidFill>
                  <a:srgbClr val="000000"/>
                </a:solidFill>
                <a:latin typeface="Tahoma" pitchFamily="34" charset="0"/>
              </a:rPr>
              <a:t>exit/</a:t>
            </a:r>
            <a:r>
              <a:rPr lang="ja-JP" altLang="en-US" sz="1600" dirty="0" smtClean="0">
                <a:solidFill>
                  <a:srgbClr val="000000"/>
                </a:solidFill>
                <a:latin typeface="Tahoma" pitchFamily="34" charset="0"/>
              </a:rPr>
              <a:t>退社手続き</a:t>
            </a:r>
          </a:p>
        </p:txBody>
      </p:sp>
    </p:spTree>
    <p:extLst>
      <p:ext uri="{BB962C8B-B14F-4D97-AF65-F5344CB8AC3E}">
        <p14:creationId xmlns:p14="http://schemas.microsoft.com/office/powerpoint/2010/main" val="38286156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コンポジット状態</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状態はその中に状態（サブ状態）</a:t>
            </a:r>
            <a:r>
              <a:rPr lang="ja-JP" altLang="en-US" dirty="0" smtClean="0"/>
              <a:t>を持つことができ、この階層化した状態をコンポジット状態という。</a:t>
            </a:r>
            <a:endParaRPr lang="en-US" altLang="ja-JP" dirty="0" smtClean="0"/>
          </a:p>
          <a:p>
            <a:r>
              <a:rPr lang="ja-JP" altLang="en-US" dirty="0"/>
              <a:t>多数の状態を持つ複雑なステートチャート図の場合でも、コンポジット状態を利用するとより表現しやすくなる</a:t>
            </a:r>
          </a:p>
          <a:p>
            <a:endParaRPr kumimoji="1" lang="ja-JP" altLang="en-US" dirty="0"/>
          </a:p>
        </p:txBody>
      </p:sp>
    </p:spTree>
    <p:extLst>
      <p:ext uri="{BB962C8B-B14F-4D97-AF65-F5344CB8AC3E}">
        <p14:creationId xmlns:p14="http://schemas.microsoft.com/office/powerpoint/2010/main" val="35240834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コンポジット状態</a:t>
            </a:r>
            <a:endParaRPr kumimoji="1" lang="ja-JP" altLang="en-US" dirty="0"/>
          </a:p>
        </p:txBody>
      </p:sp>
      <p:sp>
        <p:nvSpPr>
          <p:cNvPr id="4" name="AutoShape 5"/>
          <p:cNvSpPr>
            <a:spLocks noChangeArrowheads="1"/>
          </p:cNvSpPr>
          <p:nvPr/>
        </p:nvSpPr>
        <p:spPr bwMode="auto">
          <a:xfrm>
            <a:off x="2699048" y="3737292"/>
            <a:ext cx="1371600" cy="3810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2400" dirty="0" smtClean="0">
                <a:solidFill>
                  <a:srgbClr val="000000"/>
                </a:solidFill>
                <a:latin typeface="Tahoma" pitchFamily="34" charset="0"/>
              </a:rPr>
              <a:t>試用期間</a:t>
            </a:r>
          </a:p>
        </p:txBody>
      </p:sp>
      <p:sp>
        <p:nvSpPr>
          <p:cNvPr id="5" name="AutoShape 6"/>
          <p:cNvSpPr>
            <a:spLocks noChangeArrowheads="1"/>
          </p:cNvSpPr>
          <p:nvPr/>
        </p:nvSpPr>
        <p:spPr bwMode="auto">
          <a:xfrm>
            <a:off x="1403648" y="1375092"/>
            <a:ext cx="5760640" cy="42672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ja-JP" altLang="ja-JP" sz="2400" smtClean="0">
              <a:solidFill>
                <a:srgbClr val="000000"/>
              </a:solidFill>
              <a:latin typeface="Tahoma" pitchFamily="34" charset="0"/>
            </a:endParaRPr>
          </a:p>
        </p:txBody>
      </p:sp>
      <p:sp>
        <p:nvSpPr>
          <p:cNvPr id="6" name="Oval 7"/>
          <p:cNvSpPr>
            <a:spLocks noChangeArrowheads="1"/>
          </p:cNvSpPr>
          <p:nvPr/>
        </p:nvSpPr>
        <p:spPr bwMode="auto">
          <a:xfrm>
            <a:off x="1556048" y="3737292"/>
            <a:ext cx="304800" cy="304800"/>
          </a:xfrm>
          <a:prstGeom prst="ellipse">
            <a:avLst/>
          </a:prstGeom>
          <a:solidFill>
            <a:srgbClr val="000000"/>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7" name="Line 8"/>
          <p:cNvSpPr>
            <a:spLocks noChangeShapeType="1"/>
          </p:cNvSpPr>
          <p:nvPr/>
        </p:nvSpPr>
        <p:spPr bwMode="auto">
          <a:xfrm>
            <a:off x="1860848" y="3889692"/>
            <a:ext cx="766936" cy="0"/>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8" name="AutoShape 12"/>
          <p:cNvSpPr>
            <a:spLocks noChangeArrowheads="1"/>
          </p:cNvSpPr>
          <p:nvPr/>
        </p:nvSpPr>
        <p:spPr bwMode="auto">
          <a:xfrm>
            <a:off x="4756448" y="2213292"/>
            <a:ext cx="1143000" cy="3810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2400" smtClean="0">
                <a:solidFill>
                  <a:srgbClr val="000000"/>
                </a:solidFill>
                <a:latin typeface="Tahoma" pitchFamily="34" charset="0"/>
              </a:rPr>
              <a:t>営業</a:t>
            </a:r>
          </a:p>
        </p:txBody>
      </p:sp>
      <p:sp>
        <p:nvSpPr>
          <p:cNvPr id="9" name="AutoShape 13"/>
          <p:cNvSpPr>
            <a:spLocks noChangeArrowheads="1"/>
          </p:cNvSpPr>
          <p:nvPr/>
        </p:nvSpPr>
        <p:spPr bwMode="auto">
          <a:xfrm>
            <a:off x="4756448" y="4956492"/>
            <a:ext cx="1143000" cy="3810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2400" dirty="0" smtClean="0">
                <a:solidFill>
                  <a:srgbClr val="000000"/>
                </a:solidFill>
                <a:latin typeface="Tahoma" pitchFamily="34" charset="0"/>
              </a:rPr>
              <a:t>技術</a:t>
            </a:r>
          </a:p>
        </p:txBody>
      </p:sp>
      <p:sp>
        <p:nvSpPr>
          <p:cNvPr id="10" name="Line 15"/>
          <p:cNvSpPr>
            <a:spLocks noChangeShapeType="1"/>
          </p:cNvSpPr>
          <p:nvPr/>
        </p:nvSpPr>
        <p:spPr bwMode="auto">
          <a:xfrm>
            <a:off x="3537248" y="2289492"/>
            <a:ext cx="0" cy="144780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11" name="Line 16"/>
          <p:cNvSpPr>
            <a:spLocks noChangeShapeType="1"/>
          </p:cNvSpPr>
          <p:nvPr/>
        </p:nvSpPr>
        <p:spPr bwMode="auto">
          <a:xfrm>
            <a:off x="3537248" y="2289492"/>
            <a:ext cx="1219200" cy="0"/>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cxnSp>
        <p:nvCxnSpPr>
          <p:cNvPr id="13" name="AutoShape 20"/>
          <p:cNvCxnSpPr>
            <a:cxnSpLocks noChangeShapeType="1"/>
            <a:stCxn id="9" idx="3"/>
            <a:endCxn id="8" idx="3"/>
          </p:cNvCxnSpPr>
          <p:nvPr/>
        </p:nvCxnSpPr>
        <p:spPr bwMode="auto">
          <a:xfrm flipV="1">
            <a:off x="5899448" y="2403792"/>
            <a:ext cx="1588" cy="2743200"/>
          </a:xfrm>
          <a:prstGeom prst="bentConnector3">
            <a:avLst>
              <a:gd name="adj1" fmla="val 14400000"/>
            </a:avLst>
          </a:prstGeom>
          <a:noFill/>
          <a:ln w="9525">
            <a:solidFill>
              <a:srgbClr val="000000"/>
            </a:solidFill>
            <a:miter lim="800000"/>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Text Box 21"/>
          <p:cNvSpPr txBox="1">
            <a:spLocks noChangeArrowheads="1"/>
          </p:cNvSpPr>
          <p:nvPr/>
        </p:nvSpPr>
        <p:spPr bwMode="auto">
          <a:xfrm>
            <a:off x="2699048" y="1952942"/>
            <a:ext cx="1728936"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a:solidFill>
                  <a:srgbClr val="000000"/>
                </a:solidFill>
                <a:latin typeface="Tahoma" pitchFamily="34" charset="0"/>
                <a:ea typeface="ＭＳ Ｐゴシック" charset="-128"/>
              </a:defRPr>
            </a:lvl1pPr>
            <a:lvl2pPr marL="742950" indent="-285750" eaLnBrk="0" hangingPunct="0">
              <a:defRPr kumimoji="1" sz="2400">
                <a:solidFill>
                  <a:srgbClr val="000000"/>
                </a:solidFill>
                <a:latin typeface="Tahoma" pitchFamily="34" charset="0"/>
                <a:ea typeface="ＭＳ Ｐゴシック" charset="-128"/>
              </a:defRPr>
            </a:lvl2pPr>
            <a:lvl3pPr marL="1143000" indent="-228600" eaLnBrk="0" hangingPunct="0">
              <a:defRPr kumimoji="1" sz="2400">
                <a:solidFill>
                  <a:srgbClr val="000000"/>
                </a:solidFill>
                <a:latin typeface="Tahoma" pitchFamily="34" charset="0"/>
                <a:ea typeface="ＭＳ Ｐゴシック" charset="-128"/>
              </a:defRPr>
            </a:lvl3pPr>
            <a:lvl4pPr marL="1600200" indent="-228600" eaLnBrk="0" hangingPunct="0">
              <a:defRPr kumimoji="1" sz="2400">
                <a:solidFill>
                  <a:srgbClr val="000000"/>
                </a:solidFill>
                <a:latin typeface="Tahoma" pitchFamily="34" charset="0"/>
                <a:ea typeface="ＭＳ Ｐゴシック" charset="-128"/>
              </a:defRPr>
            </a:lvl4pPr>
            <a:lvl5pPr marL="2057400" indent="-228600" eaLnBrk="0" hangingPunct="0">
              <a:defRPr kumimoji="1" sz="2400">
                <a:solidFill>
                  <a:srgbClr val="000000"/>
                </a:solidFill>
                <a:latin typeface="Tahoma" pitchFamily="34" charset="0"/>
                <a:ea typeface="ＭＳ Ｐゴシック" charset="-128"/>
              </a:defRPr>
            </a:lvl5pPr>
            <a:lvl6pPr marL="2514600" indent="-228600" algn="ctr" eaLnBrk="0" fontAlgn="base" hangingPunct="0">
              <a:spcBef>
                <a:spcPct val="50000"/>
              </a:spcBef>
              <a:spcAft>
                <a:spcPct val="0"/>
              </a:spcAft>
              <a:defRPr kumimoji="1" sz="2400">
                <a:solidFill>
                  <a:srgbClr val="000000"/>
                </a:solidFill>
                <a:latin typeface="Tahoma" pitchFamily="34" charset="0"/>
                <a:ea typeface="ＭＳ Ｐゴシック" charset="-128"/>
              </a:defRPr>
            </a:lvl6pPr>
            <a:lvl7pPr marL="2971800" indent="-228600" algn="ctr" eaLnBrk="0" fontAlgn="base" hangingPunct="0">
              <a:spcBef>
                <a:spcPct val="50000"/>
              </a:spcBef>
              <a:spcAft>
                <a:spcPct val="0"/>
              </a:spcAft>
              <a:defRPr kumimoji="1" sz="2400">
                <a:solidFill>
                  <a:srgbClr val="000000"/>
                </a:solidFill>
                <a:latin typeface="Tahoma" pitchFamily="34" charset="0"/>
                <a:ea typeface="ＭＳ Ｐゴシック" charset="-128"/>
              </a:defRPr>
            </a:lvl7pPr>
            <a:lvl8pPr marL="3429000" indent="-228600" algn="ctr" eaLnBrk="0" fontAlgn="base" hangingPunct="0">
              <a:spcBef>
                <a:spcPct val="50000"/>
              </a:spcBef>
              <a:spcAft>
                <a:spcPct val="0"/>
              </a:spcAft>
              <a:defRPr kumimoji="1" sz="2400">
                <a:solidFill>
                  <a:srgbClr val="000000"/>
                </a:solidFill>
                <a:latin typeface="Tahoma" pitchFamily="34" charset="0"/>
                <a:ea typeface="ＭＳ Ｐゴシック" charset="-128"/>
              </a:defRPr>
            </a:lvl8pPr>
            <a:lvl9pPr marL="3886200" indent="-228600" algn="ctr" eaLnBrk="0" fontAlgn="base" hangingPunct="0">
              <a:spcBef>
                <a:spcPct val="50000"/>
              </a:spcBef>
              <a:spcAft>
                <a:spcPct val="0"/>
              </a:spcAft>
              <a:defRPr kumimoji="1" sz="2400">
                <a:solidFill>
                  <a:srgbClr val="000000"/>
                </a:solidFill>
                <a:latin typeface="Tahoma" pitchFamily="34" charset="0"/>
                <a:ea typeface="ＭＳ Ｐゴシック" charset="-128"/>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1" lang="ja-JP" altLang="en-US" sz="1600" b="0" i="0" u="none" strike="noStrike" kern="0" cap="none" spc="0" normalizeH="0" baseline="0" noProof="0" dirty="0" smtClean="0">
                <a:ln>
                  <a:noFill/>
                </a:ln>
                <a:solidFill>
                  <a:srgbClr val="000000"/>
                </a:solidFill>
                <a:effectLst/>
                <a:uLnTx/>
                <a:uFillTx/>
                <a:latin typeface="Tahoma" pitchFamily="34" charset="0"/>
                <a:ea typeface="ＭＳ Ｐゴシック" charset="-128"/>
              </a:rPr>
              <a:t>本採用</a:t>
            </a:r>
            <a:r>
              <a:rPr kumimoji="1" lang="en-US" altLang="ja-JP" sz="1600" b="0" i="0" u="none" strike="noStrike" kern="0" cap="none" spc="0" normalizeH="0" baseline="0" noProof="0" dirty="0" smtClean="0">
                <a:ln>
                  <a:noFill/>
                </a:ln>
                <a:solidFill>
                  <a:srgbClr val="000000"/>
                </a:solidFill>
                <a:effectLst/>
                <a:uLnTx/>
                <a:uFillTx/>
                <a:latin typeface="Tahoma" pitchFamily="34" charset="0"/>
                <a:ea typeface="ＭＳ Ｐゴシック" charset="-128"/>
              </a:rPr>
              <a:t>/[</a:t>
            </a:r>
            <a:r>
              <a:rPr kumimoji="1" lang="ja-JP" altLang="en-US" sz="1600" b="0" i="0" u="none" strike="noStrike" kern="0" cap="none" spc="0" normalizeH="0" baseline="0" noProof="0" dirty="0" smtClean="0">
                <a:ln>
                  <a:noFill/>
                </a:ln>
                <a:solidFill>
                  <a:srgbClr val="000000"/>
                </a:solidFill>
                <a:effectLst/>
                <a:uLnTx/>
                <a:uFillTx/>
                <a:latin typeface="Tahoma" pitchFamily="34" charset="0"/>
                <a:ea typeface="ＭＳ Ｐゴシック" charset="-128"/>
              </a:rPr>
              <a:t>営業職</a:t>
            </a:r>
            <a:r>
              <a:rPr kumimoji="1" lang="en-US" altLang="ja-JP" sz="1600" b="0" i="0" u="none" strike="noStrike" kern="0" cap="none" spc="0" normalizeH="0" baseline="0" noProof="0" dirty="0" smtClean="0">
                <a:ln>
                  <a:noFill/>
                </a:ln>
                <a:solidFill>
                  <a:srgbClr val="000000"/>
                </a:solidFill>
                <a:effectLst/>
                <a:uLnTx/>
                <a:uFillTx/>
                <a:latin typeface="Tahoma" pitchFamily="34" charset="0"/>
                <a:ea typeface="ＭＳ Ｐゴシック" charset="-128"/>
              </a:rPr>
              <a:t>]</a:t>
            </a:r>
          </a:p>
        </p:txBody>
      </p:sp>
      <p:sp>
        <p:nvSpPr>
          <p:cNvPr id="15" name="Text Box 22"/>
          <p:cNvSpPr txBox="1">
            <a:spLocks noChangeArrowheads="1"/>
          </p:cNvSpPr>
          <p:nvPr/>
        </p:nvSpPr>
        <p:spPr bwMode="auto">
          <a:xfrm>
            <a:off x="3003848" y="1451292"/>
            <a:ext cx="2133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rgbClr val="000000"/>
                </a:solidFill>
                <a:latin typeface="Tahoma" pitchFamily="34" charset="0"/>
                <a:ea typeface="ＭＳ Ｐゴシック" charset="-128"/>
              </a:defRPr>
            </a:lvl1pPr>
            <a:lvl2pPr marL="742950" indent="-285750" eaLnBrk="0" hangingPunct="0">
              <a:defRPr kumimoji="1" sz="2400">
                <a:solidFill>
                  <a:srgbClr val="000000"/>
                </a:solidFill>
                <a:latin typeface="Tahoma" pitchFamily="34" charset="0"/>
                <a:ea typeface="ＭＳ Ｐゴシック" charset="-128"/>
              </a:defRPr>
            </a:lvl2pPr>
            <a:lvl3pPr marL="1143000" indent="-228600" eaLnBrk="0" hangingPunct="0">
              <a:defRPr kumimoji="1" sz="2400">
                <a:solidFill>
                  <a:srgbClr val="000000"/>
                </a:solidFill>
                <a:latin typeface="Tahoma" pitchFamily="34" charset="0"/>
                <a:ea typeface="ＭＳ Ｐゴシック" charset="-128"/>
              </a:defRPr>
            </a:lvl3pPr>
            <a:lvl4pPr marL="1600200" indent="-228600" eaLnBrk="0" hangingPunct="0">
              <a:defRPr kumimoji="1" sz="2400">
                <a:solidFill>
                  <a:srgbClr val="000000"/>
                </a:solidFill>
                <a:latin typeface="Tahoma" pitchFamily="34" charset="0"/>
                <a:ea typeface="ＭＳ Ｐゴシック" charset="-128"/>
              </a:defRPr>
            </a:lvl4pPr>
            <a:lvl5pPr marL="2057400" indent="-228600" eaLnBrk="0" hangingPunct="0">
              <a:defRPr kumimoji="1" sz="2400">
                <a:solidFill>
                  <a:srgbClr val="000000"/>
                </a:solidFill>
                <a:latin typeface="Tahoma" pitchFamily="34" charset="0"/>
                <a:ea typeface="ＭＳ Ｐゴシック" charset="-128"/>
              </a:defRPr>
            </a:lvl5pPr>
            <a:lvl6pPr marL="2514600" indent="-228600" algn="ctr" eaLnBrk="0" fontAlgn="base" hangingPunct="0">
              <a:spcBef>
                <a:spcPct val="50000"/>
              </a:spcBef>
              <a:spcAft>
                <a:spcPct val="0"/>
              </a:spcAft>
              <a:defRPr kumimoji="1" sz="2400">
                <a:solidFill>
                  <a:srgbClr val="000000"/>
                </a:solidFill>
                <a:latin typeface="Tahoma" pitchFamily="34" charset="0"/>
                <a:ea typeface="ＭＳ Ｐゴシック" charset="-128"/>
              </a:defRPr>
            </a:lvl6pPr>
            <a:lvl7pPr marL="2971800" indent="-228600" algn="ctr" eaLnBrk="0" fontAlgn="base" hangingPunct="0">
              <a:spcBef>
                <a:spcPct val="50000"/>
              </a:spcBef>
              <a:spcAft>
                <a:spcPct val="0"/>
              </a:spcAft>
              <a:defRPr kumimoji="1" sz="2400">
                <a:solidFill>
                  <a:srgbClr val="000000"/>
                </a:solidFill>
                <a:latin typeface="Tahoma" pitchFamily="34" charset="0"/>
                <a:ea typeface="ＭＳ Ｐゴシック" charset="-128"/>
              </a:defRPr>
            </a:lvl7pPr>
            <a:lvl8pPr marL="3429000" indent="-228600" algn="ctr" eaLnBrk="0" fontAlgn="base" hangingPunct="0">
              <a:spcBef>
                <a:spcPct val="50000"/>
              </a:spcBef>
              <a:spcAft>
                <a:spcPct val="0"/>
              </a:spcAft>
              <a:defRPr kumimoji="1" sz="2400">
                <a:solidFill>
                  <a:srgbClr val="000000"/>
                </a:solidFill>
                <a:latin typeface="Tahoma" pitchFamily="34" charset="0"/>
                <a:ea typeface="ＭＳ Ｐゴシック" charset="-128"/>
              </a:defRPr>
            </a:lvl8pPr>
            <a:lvl9pPr marL="3886200" indent="-228600" algn="ctr" eaLnBrk="0" fontAlgn="base" hangingPunct="0">
              <a:spcBef>
                <a:spcPct val="50000"/>
              </a:spcBef>
              <a:spcAft>
                <a:spcPct val="0"/>
              </a:spcAft>
              <a:defRPr kumimoji="1" sz="2400">
                <a:solidFill>
                  <a:srgbClr val="000000"/>
                </a:solidFill>
                <a:latin typeface="Tahoma" pitchFamily="34" charset="0"/>
                <a:ea typeface="ＭＳ Ｐゴシック" charset="-128"/>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1" lang="ja-JP" altLang="en-US" sz="1600" b="0" i="0" u="none" strike="noStrike" kern="0" cap="none" spc="0" normalizeH="0" baseline="0" noProof="0" smtClean="0">
                <a:ln>
                  <a:noFill/>
                </a:ln>
                <a:solidFill>
                  <a:srgbClr val="000000"/>
                </a:solidFill>
                <a:effectLst/>
                <a:uLnTx/>
                <a:uFillTx/>
                <a:latin typeface="Tahoma" pitchFamily="34" charset="0"/>
                <a:ea typeface="ＭＳ Ｐゴシック" charset="-128"/>
              </a:rPr>
              <a:t>会社員</a:t>
            </a:r>
          </a:p>
        </p:txBody>
      </p:sp>
      <p:sp>
        <p:nvSpPr>
          <p:cNvPr id="17" name="Text Box 25"/>
          <p:cNvSpPr txBox="1">
            <a:spLocks noChangeArrowheads="1"/>
          </p:cNvSpPr>
          <p:nvPr/>
        </p:nvSpPr>
        <p:spPr bwMode="auto">
          <a:xfrm>
            <a:off x="5565224" y="3089592"/>
            <a:ext cx="996380" cy="703263"/>
          </a:xfrm>
          <a:prstGeom prst="rect">
            <a:avLst/>
          </a:prstGeom>
          <a:solidFill>
            <a:schemeClr val="bg1"/>
          </a:solidFill>
          <a:ln>
            <a:noFill/>
          </a:ln>
          <a:effectLst/>
        </p:spPr>
        <p:txBody>
          <a:bodyPr wrap="square">
            <a:spAutoFit/>
          </a:bodyPr>
          <a:lstStyle>
            <a:lvl1pPr eaLnBrk="0" hangingPunct="0">
              <a:defRPr kumimoji="1" sz="2400">
                <a:solidFill>
                  <a:srgbClr val="000000"/>
                </a:solidFill>
                <a:latin typeface="Tahoma" pitchFamily="34" charset="0"/>
                <a:ea typeface="ＭＳ Ｐゴシック" charset="-128"/>
              </a:defRPr>
            </a:lvl1pPr>
            <a:lvl2pPr marL="742950" indent="-285750" eaLnBrk="0" hangingPunct="0">
              <a:defRPr kumimoji="1" sz="2400">
                <a:solidFill>
                  <a:srgbClr val="000000"/>
                </a:solidFill>
                <a:latin typeface="Tahoma" pitchFamily="34" charset="0"/>
                <a:ea typeface="ＭＳ Ｐゴシック" charset="-128"/>
              </a:defRPr>
            </a:lvl2pPr>
            <a:lvl3pPr marL="1143000" indent="-228600" eaLnBrk="0" hangingPunct="0">
              <a:defRPr kumimoji="1" sz="2400">
                <a:solidFill>
                  <a:srgbClr val="000000"/>
                </a:solidFill>
                <a:latin typeface="Tahoma" pitchFamily="34" charset="0"/>
                <a:ea typeface="ＭＳ Ｐゴシック" charset="-128"/>
              </a:defRPr>
            </a:lvl3pPr>
            <a:lvl4pPr marL="1600200" indent="-228600" eaLnBrk="0" hangingPunct="0">
              <a:defRPr kumimoji="1" sz="2400">
                <a:solidFill>
                  <a:srgbClr val="000000"/>
                </a:solidFill>
                <a:latin typeface="Tahoma" pitchFamily="34" charset="0"/>
                <a:ea typeface="ＭＳ Ｐゴシック" charset="-128"/>
              </a:defRPr>
            </a:lvl4pPr>
            <a:lvl5pPr marL="2057400" indent="-228600" eaLnBrk="0" hangingPunct="0">
              <a:defRPr kumimoji="1" sz="2400">
                <a:solidFill>
                  <a:srgbClr val="000000"/>
                </a:solidFill>
                <a:latin typeface="Tahoma" pitchFamily="34" charset="0"/>
                <a:ea typeface="ＭＳ Ｐゴシック" charset="-128"/>
              </a:defRPr>
            </a:lvl5pPr>
            <a:lvl6pPr marL="2514600" indent="-228600" algn="ctr" eaLnBrk="0" fontAlgn="base" hangingPunct="0">
              <a:spcBef>
                <a:spcPct val="50000"/>
              </a:spcBef>
              <a:spcAft>
                <a:spcPct val="0"/>
              </a:spcAft>
              <a:defRPr kumimoji="1" sz="2400">
                <a:solidFill>
                  <a:srgbClr val="000000"/>
                </a:solidFill>
                <a:latin typeface="Tahoma" pitchFamily="34" charset="0"/>
                <a:ea typeface="ＭＳ Ｐゴシック" charset="-128"/>
              </a:defRPr>
            </a:lvl6pPr>
            <a:lvl7pPr marL="2971800" indent="-228600" algn="ctr" eaLnBrk="0" fontAlgn="base" hangingPunct="0">
              <a:spcBef>
                <a:spcPct val="50000"/>
              </a:spcBef>
              <a:spcAft>
                <a:spcPct val="0"/>
              </a:spcAft>
              <a:defRPr kumimoji="1" sz="2400">
                <a:solidFill>
                  <a:srgbClr val="000000"/>
                </a:solidFill>
                <a:latin typeface="Tahoma" pitchFamily="34" charset="0"/>
                <a:ea typeface="ＭＳ Ｐゴシック" charset="-128"/>
              </a:defRPr>
            </a:lvl7pPr>
            <a:lvl8pPr marL="3429000" indent="-228600" algn="ctr" eaLnBrk="0" fontAlgn="base" hangingPunct="0">
              <a:spcBef>
                <a:spcPct val="50000"/>
              </a:spcBef>
              <a:spcAft>
                <a:spcPct val="0"/>
              </a:spcAft>
              <a:defRPr kumimoji="1" sz="2400">
                <a:solidFill>
                  <a:srgbClr val="000000"/>
                </a:solidFill>
                <a:latin typeface="Tahoma" pitchFamily="34" charset="0"/>
                <a:ea typeface="ＭＳ Ｐゴシック" charset="-128"/>
              </a:defRPr>
            </a:lvl8pPr>
            <a:lvl9pPr marL="3886200" indent="-228600" algn="ctr" eaLnBrk="0" fontAlgn="base" hangingPunct="0">
              <a:spcBef>
                <a:spcPct val="50000"/>
              </a:spcBef>
              <a:spcAft>
                <a:spcPct val="0"/>
              </a:spcAft>
              <a:defRPr kumimoji="1" sz="2400">
                <a:solidFill>
                  <a:srgbClr val="000000"/>
                </a:solidFill>
                <a:latin typeface="Tahoma" pitchFamily="34" charset="0"/>
                <a:ea typeface="ＭＳ Ｐゴシック" charset="-128"/>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1" lang="ja-JP" altLang="en-US" sz="1600" b="0" i="0" u="none" strike="noStrike" kern="0" cap="none" spc="0" normalizeH="0" baseline="0" noProof="0" dirty="0" smtClean="0">
                <a:ln>
                  <a:noFill/>
                </a:ln>
                <a:solidFill>
                  <a:srgbClr val="000000"/>
                </a:solidFill>
                <a:effectLst/>
                <a:uLnTx/>
                <a:uFillTx/>
                <a:latin typeface="Tahoma" pitchFamily="34" charset="0"/>
                <a:ea typeface="ＭＳ Ｐゴシック" charset="-128"/>
              </a:rPr>
              <a:t>職場転換</a:t>
            </a:r>
          </a:p>
          <a:p>
            <a:pPr marL="0" marR="0" lvl="0" indent="0" algn="ctr" defTabSz="914400" eaLnBrk="1" fontAlgn="base" latinLnBrk="0" hangingPunct="1">
              <a:lnSpc>
                <a:spcPct val="100000"/>
              </a:lnSpc>
              <a:spcBef>
                <a:spcPct val="50000"/>
              </a:spcBef>
              <a:spcAft>
                <a:spcPct val="0"/>
              </a:spcAft>
              <a:buClrTx/>
              <a:buSzTx/>
              <a:buFontTx/>
              <a:buNone/>
              <a:tabLst/>
              <a:defRPr/>
            </a:pPr>
            <a:r>
              <a:rPr kumimoji="1" lang="en-US" altLang="ja-JP" sz="1600" b="0" i="0" u="none" strike="noStrike" kern="0" cap="none" spc="0" normalizeH="0" baseline="0" noProof="0" dirty="0" smtClean="0">
                <a:ln>
                  <a:noFill/>
                </a:ln>
                <a:solidFill>
                  <a:srgbClr val="000000"/>
                </a:solidFill>
                <a:effectLst/>
                <a:uLnTx/>
                <a:uFillTx/>
                <a:latin typeface="Tahoma" pitchFamily="34" charset="0"/>
                <a:ea typeface="ＭＳ Ｐゴシック" charset="-128"/>
              </a:rPr>
              <a:t>[</a:t>
            </a:r>
            <a:r>
              <a:rPr kumimoji="1" lang="ja-JP" altLang="en-US" sz="1600" b="0" i="0" u="none" strike="noStrike" kern="0" cap="none" spc="0" normalizeH="0" baseline="0" noProof="0" dirty="0" smtClean="0">
                <a:ln>
                  <a:noFill/>
                </a:ln>
                <a:solidFill>
                  <a:srgbClr val="000000"/>
                </a:solidFill>
                <a:effectLst/>
                <a:uLnTx/>
                <a:uFillTx/>
                <a:latin typeface="Tahoma" pitchFamily="34" charset="0"/>
                <a:ea typeface="ＭＳ Ｐゴシック" charset="-128"/>
              </a:rPr>
              <a:t>営業職</a:t>
            </a:r>
            <a:r>
              <a:rPr kumimoji="1" lang="en-US" altLang="ja-JP" sz="1600" b="0" i="0" u="none" strike="noStrike" kern="0" cap="none" spc="0" normalizeH="0" baseline="0" noProof="0" dirty="0" smtClean="0">
                <a:ln>
                  <a:noFill/>
                </a:ln>
                <a:solidFill>
                  <a:srgbClr val="000000"/>
                </a:solidFill>
                <a:effectLst/>
                <a:uLnTx/>
                <a:uFillTx/>
                <a:latin typeface="Tahoma" pitchFamily="34" charset="0"/>
                <a:ea typeface="ＭＳ Ｐゴシック" charset="-128"/>
              </a:rPr>
              <a:t>]</a:t>
            </a:r>
          </a:p>
        </p:txBody>
      </p:sp>
      <p:sp>
        <p:nvSpPr>
          <p:cNvPr id="18" name="Line 27"/>
          <p:cNvSpPr>
            <a:spLocks noChangeShapeType="1"/>
          </p:cNvSpPr>
          <p:nvPr/>
        </p:nvSpPr>
        <p:spPr bwMode="auto">
          <a:xfrm>
            <a:off x="3537248" y="4118292"/>
            <a:ext cx="0" cy="114300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19" name="Line 29"/>
          <p:cNvSpPr>
            <a:spLocks noChangeShapeType="1"/>
          </p:cNvSpPr>
          <p:nvPr/>
        </p:nvSpPr>
        <p:spPr bwMode="auto">
          <a:xfrm>
            <a:off x="3537248" y="5261292"/>
            <a:ext cx="1219200" cy="0"/>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20" name="Text Box 30"/>
          <p:cNvSpPr txBox="1">
            <a:spLocks noChangeArrowheads="1"/>
          </p:cNvSpPr>
          <p:nvPr/>
        </p:nvSpPr>
        <p:spPr bwMode="auto">
          <a:xfrm>
            <a:off x="2593132" y="4772342"/>
            <a:ext cx="1888232" cy="336550"/>
          </a:xfrm>
          <a:prstGeom prst="rect">
            <a:avLst/>
          </a:prstGeom>
          <a:solidFill>
            <a:schemeClr val="bg1"/>
          </a:solidFill>
          <a:ln>
            <a:noFill/>
          </a:ln>
          <a:effectLst/>
        </p:spPr>
        <p:txBody>
          <a:bodyPr wrap="square">
            <a:spAutoFit/>
          </a:bodyPr>
          <a:lstStyle>
            <a:lvl1pPr eaLnBrk="0" hangingPunct="0">
              <a:defRPr kumimoji="1" sz="2400">
                <a:solidFill>
                  <a:srgbClr val="000000"/>
                </a:solidFill>
                <a:latin typeface="Tahoma" pitchFamily="34" charset="0"/>
                <a:ea typeface="ＭＳ Ｐゴシック" charset="-128"/>
              </a:defRPr>
            </a:lvl1pPr>
            <a:lvl2pPr marL="742950" indent="-285750" eaLnBrk="0" hangingPunct="0">
              <a:defRPr kumimoji="1" sz="2400">
                <a:solidFill>
                  <a:srgbClr val="000000"/>
                </a:solidFill>
                <a:latin typeface="Tahoma" pitchFamily="34" charset="0"/>
                <a:ea typeface="ＭＳ Ｐゴシック" charset="-128"/>
              </a:defRPr>
            </a:lvl2pPr>
            <a:lvl3pPr marL="1143000" indent="-228600" eaLnBrk="0" hangingPunct="0">
              <a:defRPr kumimoji="1" sz="2400">
                <a:solidFill>
                  <a:srgbClr val="000000"/>
                </a:solidFill>
                <a:latin typeface="Tahoma" pitchFamily="34" charset="0"/>
                <a:ea typeface="ＭＳ Ｐゴシック" charset="-128"/>
              </a:defRPr>
            </a:lvl3pPr>
            <a:lvl4pPr marL="1600200" indent="-228600" eaLnBrk="0" hangingPunct="0">
              <a:defRPr kumimoji="1" sz="2400">
                <a:solidFill>
                  <a:srgbClr val="000000"/>
                </a:solidFill>
                <a:latin typeface="Tahoma" pitchFamily="34" charset="0"/>
                <a:ea typeface="ＭＳ Ｐゴシック" charset="-128"/>
              </a:defRPr>
            </a:lvl4pPr>
            <a:lvl5pPr marL="2057400" indent="-228600" eaLnBrk="0" hangingPunct="0">
              <a:defRPr kumimoji="1" sz="2400">
                <a:solidFill>
                  <a:srgbClr val="000000"/>
                </a:solidFill>
                <a:latin typeface="Tahoma" pitchFamily="34" charset="0"/>
                <a:ea typeface="ＭＳ Ｐゴシック" charset="-128"/>
              </a:defRPr>
            </a:lvl5pPr>
            <a:lvl6pPr marL="2514600" indent="-228600" algn="ctr" eaLnBrk="0" fontAlgn="base" hangingPunct="0">
              <a:spcBef>
                <a:spcPct val="50000"/>
              </a:spcBef>
              <a:spcAft>
                <a:spcPct val="0"/>
              </a:spcAft>
              <a:defRPr kumimoji="1" sz="2400">
                <a:solidFill>
                  <a:srgbClr val="000000"/>
                </a:solidFill>
                <a:latin typeface="Tahoma" pitchFamily="34" charset="0"/>
                <a:ea typeface="ＭＳ Ｐゴシック" charset="-128"/>
              </a:defRPr>
            </a:lvl6pPr>
            <a:lvl7pPr marL="2971800" indent="-228600" algn="ctr" eaLnBrk="0" fontAlgn="base" hangingPunct="0">
              <a:spcBef>
                <a:spcPct val="50000"/>
              </a:spcBef>
              <a:spcAft>
                <a:spcPct val="0"/>
              </a:spcAft>
              <a:defRPr kumimoji="1" sz="2400">
                <a:solidFill>
                  <a:srgbClr val="000000"/>
                </a:solidFill>
                <a:latin typeface="Tahoma" pitchFamily="34" charset="0"/>
                <a:ea typeface="ＭＳ Ｐゴシック" charset="-128"/>
              </a:defRPr>
            </a:lvl7pPr>
            <a:lvl8pPr marL="3429000" indent="-228600" algn="ctr" eaLnBrk="0" fontAlgn="base" hangingPunct="0">
              <a:spcBef>
                <a:spcPct val="50000"/>
              </a:spcBef>
              <a:spcAft>
                <a:spcPct val="0"/>
              </a:spcAft>
              <a:defRPr kumimoji="1" sz="2400">
                <a:solidFill>
                  <a:srgbClr val="000000"/>
                </a:solidFill>
                <a:latin typeface="Tahoma" pitchFamily="34" charset="0"/>
                <a:ea typeface="ＭＳ Ｐゴシック" charset="-128"/>
              </a:defRPr>
            </a:lvl8pPr>
            <a:lvl9pPr marL="3886200" indent="-228600" algn="ctr" eaLnBrk="0" fontAlgn="base" hangingPunct="0">
              <a:spcBef>
                <a:spcPct val="50000"/>
              </a:spcBef>
              <a:spcAft>
                <a:spcPct val="0"/>
              </a:spcAft>
              <a:defRPr kumimoji="1" sz="2400">
                <a:solidFill>
                  <a:srgbClr val="000000"/>
                </a:solidFill>
                <a:latin typeface="Tahoma" pitchFamily="34" charset="0"/>
                <a:ea typeface="ＭＳ Ｐゴシック" charset="-128"/>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1" lang="ja-JP" altLang="en-US" sz="1600" b="0" i="0" u="none" strike="noStrike" kern="0" cap="none" spc="0" normalizeH="0" baseline="0" noProof="0" dirty="0" smtClean="0">
                <a:ln>
                  <a:noFill/>
                </a:ln>
                <a:solidFill>
                  <a:srgbClr val="000000"/>
                </a:solidFill>
                <a:effectLst/>
                <a:uLnTx/>
                <a:uFillTx/>
                <a:latin typeface="Tahoma" pitchFamily="34" charset="0"/>
                <a:ea typeface="ＭＳ Ｐゴシック" charset="-128"/>
              </a:rPr>
              <a:t>本採用</a:t>
            </a:r>
            <a:r>
              <a:rPr kumimoji="1" lang="en-US" altLang="ja-JP" sz="1600" b="0" i="0" u="none" strike="noStrike" kern="0" cap="none" spc="0" normalizeH="0" baseline="0" noProof="0" dirty="0" smtClean="0">
                <a:ln>
                  <a:noFill/>
                </a:ln>
                <a:solidFill>
                  <a:srgbClr val="000000"/>
                </a:solidFill>
                <a:effectLst/>
                <a:uLnTx/>
                <a:uFillTx/>
                <a:latin typeface="Tahoma" pitchFamily="34" charset="0"/>
                <a:ea typeface="ＭＳ Ｐゴシック" charset="-128"/>
              </a:rPr>
              <a:t>[</a:t>
            </a:r>
            <a:r>
              <a:rPr kumimoji="1" lang="ja-JP" altLang="en-US" sz="1600" b="0" i="0" u="none" strike="noStrike" kern="0" cap="none" spc="0" normalizeH="0" baseline="0" noProof="0" dirty="0" smtClean="0">
                <a:ln>
                  <a:noFill/>
                </a:ln>
                <a:solidFill>
                  <a:srgbClr val="000000"/>
                </a:solidFill>
                <a:effectLst/>
                <a:uLnTx/>
                <a:uFillTx/>
                <a:latin typeface="Tahoma" pitchFamily="34" charset="0"/>
                <a:ea typeface="ＭＳ Ｐゴシック" charset="-128"/>
              </a:rPr>
              <a:t>技術職</a:t>
            </a:r>
            <a:r>
              <a:rPr kumimoji="1" lang="en-US" altLang="ja-JP" sz="1600" b="0" i="0" u="none" strike="noStrike" kern="0" cap="none" spc="0" normalizeH="0" baseline="0" noProof="0" dirty="0" smtClean="0">
                <a:ln>
                  <a:noFill/>
                </a:ln>
                <a:solidFill>
                  <a:srgbClr val="000000"/>
                </a:solidFill>
                <a:effectLst/>
                <a:uLnTx/>
                <a:uFillTx/>
                <a:latin typeface="Tahoma" pitchFamily="34" charset="0"/>
                <a:ea typeface="ＭＳ Ｐゴシック" charset="-128"/>
              </a:rPr>
              <a:t>]</a:t>
            </a:r>
          </a:p>
        </p:txBody>
      </p:sp>
      <p:sp>
        <p:nvSpPr>
          <p:cNvPr id="21" name="Line 32"/>
          <p:cNvSpPr>
            <a:spLocks noChangeShapeType="1"/>
          </p:cNvSpPr>
          <p:nvPr/>
        </p:nvSpPr>
        <p:spPr bwMode="auto">
          <a:xfrm>
            <a:off x="1588" y="3186906"/>
            <a:ext cx="1402060" cy="0"/>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22" name="Text Box 33"/>
          <p:cNvSpPr txBox="1">
            <a:spLocks noChangeArrowheads="1"/>
          </p:cNvSpPr>
          <p:nvPr/>
        </p:nvSpPr>
        <p:spPr bwMode="auto">
          <a:xfrm>
            <a:off x="183704" y="2632392"/>
            <a:ext cx="103782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a:solidFill>
                  <a:srgbClr val="000000"/>
                </a:solidFill>
                <a:latin typeface="Tahoma" pitchFamily="34" charset="0"/>
                <a:ea typeface="ＭＳ Ｐゴシック" charset="-128"/>
              </a:defRPr>
            </a:lvl1pPr>
            <a:lvl2pPr marL="742950" indent="-285750" eaLnBrk="0" hangingPunct="0">
              <a:defRPr kumimoji="1" sz="2400">
                <a:solidFill>
                  <a:srgbClr val="000000"/>
                </a:solidFill>
                <a:latin typeface="Tahoma" pitchFamily="34" charset="0"/>
                <a:ea typeface="ＭＳ Ｐゴシック" charset="-128"/>
              </a:defRPr>
            </a:lvl2pPr>
            <a:lvl3pPr marL="1143000" indent="-228600" eaLnBrk="0" hangingPunct="0">
              <a:defRPr kumimoji="1" sz="2400">
                <a:solidFill>
                  <a:srgbClr val="000000"/>
                </a:solidFill>
                <a:latin typeface="Tahoma" pitchFamily="34" charset="0"/>
                <a:ea typeface="ＭＳ Ｐゴシック" charset="-128"/>
              </a:defRPr>
            </a:lvl3pPr>
            <a:lvl4pPr marL="1600200" indent="-228600" eaLnBrk="0" hangingPunct="0">
              <a:defRPr kumimoji="1" sz="2400">
                <a:solidFill>
                  <a:srgbClr val="000000"/>
                </a:solidFill>
                <a:latin typeface="Tahoma" pitchFamily="34" charset="0"/>
                <a:ea typeface="ＭＳ Ｐゴシック" charset="-128"/>
              </a:defRPr>
            </a:lvl4pPr>
            <a:lvl5pPr marL="2057400" indent="-228600" eaLnBrk="0" hangingPunct="0">
              <a:defRPr kumimoji="1" sz="2400">
                <a:solidFill>
                  <a:srgbClr val="000000"/>
                </a:solidFill>
                <a:latin typeface="Tahoma" pitchFamily="34" charset="0"/>
                <a:ea typeface="ＭＳ Ｐゴシック" charset="-128"/>
              </a:defRPr>
            </a:lvl5pPr>
            <a:lvl6pPr marL="2514600" indent="-228600" algn="ctr" eaLnBrk="0" fontAlgn="base" hangingPunct="0">
              <a:spcBef>
                <a:spcPct val="50000"/>
              </a:spcBef>
              <a:spcAft>
                <a:spcPct val="0"/>
              </a:spcAft>
              <a:defRPr kumimoji="1" sz="2400">
                <a:solidFill>
                  <a:srgbClr val="000000"/>
                </a:solidFill>
                <a:latin typeface="Tahoma" pitchFamily="34" charset="0"/>
                <a:ea typeface="ＭＳ Ｐゴシック" charset="-128"/>
              </a:defRPr>
            </a:lvl6pPr>
            <a:lvl7pPr marL="2971800" indent="-228600" algn="ctr" eaLnBrk="0" fontAlgn="base" hangingPunct="0">
              <a:spcBef>
                <a:spcPct val="50000"/>
              </a:spcBef>
              <a:spcAft>
                <a:spcPct val="0"/>
              </a:spcAft>
              <a:defRPr kumimoji="1" sz="2400">
                <a:solidFill>
                  <a:srgbClr val="000000"/>
                </a:solidFill>
                <a:latin typeface="Tahoma" pitchFamily="34" charset="0"/>
                <a:ea typeface="ＭＳ Ｐゴシック" charset="-128"/>
              </a:defRPr>
            </a:lvl7pPr>
            <a:lvl8pPr marL="3429000" indent="-228600" algn="ctr" eaLnBrk="0" fontAlgn="base" hangingPunct="0">
              <a:spcBef>
                <a:spcPct val="50000"/>
              </a:spcBef>
              <a:spcAft>
                <a:spcPct val="0"/>
              </a:spcAft>
              <a:defRPr kumimoji="1" sz="2400">
                <a:solidFill>
                  <a:srgbClr val="000000"/>
                </a:solidFill>
                <a:latin typeface="Tahoma" pitchFamily="34" charset="0"/>
                <a:ea typeface="ＭＳ Ｐゴシック" charset="-128"/>
              </a:defRPr>
            </a:lvl8pPr>
            <a:lvl9pPr marL="3886200" indent="-228600" algn="ctr" eaLnBrk="0" fontAlgn="base" hangingPunct="0">
              <a:spcBef>
                <a:spcPct val="50000"/>
              </a:spcBef>
              <a:spcAft>
                <a:spcPct val="0"/>
              </a:spcAft>
              <a:defRPr kumimoji="1" sz="2400">
                <a:solidFill>
                  <a:srgbClr val="000000"/>
                </a:solidFill>
                <a:latin typeface="Tahoma" pitchFamily="34" charset="0"/>
                <a:ea typeface="ＭＳ Ｐゴシック" charset="-128"/>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1" lang="ja-JP" altLang="en-US" sz="2400" b="0" i="0" u="none" strike="noStrike" kern="0" cap="none" spc="0" normalizeH="0" baseline="0" noProof="0" dirty="0" smtClean="0">
                <a:ln>
                  <a:noFill/>
                </a:ln>
                <a:solidFill>
                  <a:srgbClr val="000000"/>
                </a:solidFill>
                <a:effectLst/>
                <a:uLnTx/>
                <a:uFillTx/>
                <a:latin typeface="Tahoma" pitchFamily="34" charset="0"/>
                <a:ea typeface="ＭＳ Ｐゴシック" charset="-128"/>
              </a:rPr>
              <a:t>就職</a:t>
            </a:r>
          </a:p>
        </p:txBody>
      </p:sp>
      <p:sp>
        <p:nvSpPr>
          <p:cNvPr id="23" name="AutoShape 35"/>
          <p:cNvSpPr>
            <a:spLocks noChangeArrowheads="1"/>
          </p:cNvSpPr>
          <p:nvPr/>
        </p:nvSpPr>
        <p:spPr bwMode="auto">
          <a:xfrm>
            <a:off x="3232448" y="6175692"/>
            <a:ext cx="1371600" cy="5334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2400" smtClean="0">
                <a:solidFill>
                  <a:srgbClr val="000000"/>
                </a:solidFill>
                <a:latin typeface="Tahoma" pitchFamily="34" charset="0"/>
              </a:rPr>
              <a:t>老後</a:t>
            </a:r>
          </a:p>
        </p:txBody>
      </p:sp>
      <p:sp>
        <p:nvSpPr>
          <p:cNvPr id="24" name="Line 36"/>
          <p:cNvSpPr>
            <a:spLocks noChangeShapeType="1"/>
          </p:cNvSpPr>
          <p:nvPr/>
        </p:nvSpPr>
        <p:spPr bwMode="auto">
          <a:xfrm>
            <a:off x="3918248" y="5642292"/>
            <a:ext cx="0" cy="533400"/>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25" name="Text Box 37"/>
          <p:cNvSpPr txBox="1">
            <a:spLocks noChangeArrowheads="1"/>
          </p:cNvSpPr>
          <p:nvPr/>
        </p:nvSpPr>
        <p:spPr bwMode="auto">
          <a:xfrm>
            <a:off x="3080048" y="5718492"/>
            <a:ext cx="990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rgbClr val="000000"/>
                </a:solidFill>
                <a:latin typeface="Tahoma" pitchFamily="34" charset="0"/>
                <a:ea typeface="ＭＳ Ｐゴシック" charset="-128"/>
              </a:defRPr>
            </a:lvl1pPr>
            <a:lvl2pPr marL="742950" indent="-285750" eaLnBrk="0" hangingPunct="0">
              <a:defRPr kumimoji="1" sz="2400">
                <a:solidFill>
                  <a:srgbClr val="000000"/>
                </a:solidFill>
                <a:latin typeface="Tahoma" pitchFamily="34" charset="0"/>
                <a:ea typeface="ＭＳ Ｐゴシック" charset="-128"/>
              </a:defRPr>
            </a:lvl2pPr>
            <a:lvl3pPr marL="1143000" indent="-228600" eaLnBrk="0" hangingPunct="0">
              <a:defRPr kumimoji="1" sz="2400">
                <a:solidFill>
                  <a:srgbClr val="000000"/>
                </a:solidFill>
                <a:latin typeface="Tahoma" pitchFamily="34" charset="0"/>
                <a:ea typeface="ＭＳ Ｐゴシック" charset="-128"/>
              </a:defRPr>
            </a:lvl3pPr>
            <a:lvl4pPr marL="1600200" indent="-228600" eaLnBrk="0" hangingPunct="0">
              <a:defRPr kumimoji="1" sz="2400">
                <a:solidFill>
                  <a:srgbClr val="000000"/>
                </a:solidFill>
                <a:latin typeface="Tahoma" pitchFamily="34" charset="0"/>
                <a:ea typeface="ＭＳ Ｐゴシック" charset="-128"/>
              </a:defRPr>
            </a:lvl4pPr>
            <a:lvl5pPr marL="2057400" indent="-228600" eaLnBrk="0" hangingPunct="0">
              <a:defRPr kumimoji="1" sz="2400">
                <a:solidFill>
                  <a:srgbClr val="000000"/>
                </a:solidFill>
                <a:latin typeface="Tahoma" pitchFamily="34" charset="0"/>
                <a:ea typeface="ＭＳ Ｐゴシック" charset="-128"/>
              </a:defRPr>
            </a:lvl5pPr>
            <a:lvl6pPr marL="2514600" indent="-228600" algn="ctr" eaLnBrk="0" fontAlgn="base" hangingPunct="0">
              <a:spcBef>
                <a:spcPct val="50000"/>
              </a:spcBef>
              <a:spcAft>
                <a:spcPct val="0"/>
              </a:spcAft>
              <a:defRPr kumimoji="1" sz="2400">
                <a:solidFill>
                  <a:srgbClr val="000000"/>
                </a:solidFill>
                <a:latin typeface="Tahoma" pitchFamily="34" charset="0"/>
                <a:ea typeface="ＭＳ Ｐゴシック" charset="-128"/>
              </a:defRPr>
            </a:lvl6pPr>
            <a:lvl7pPr marL="2971800" indent="-228600" algn="ctr" eaLnBrk="0" fontAlgn="base" hangingPunct="0">
              <a:spcBef>
                <a:spcPct val="50000"/>
              </a:spcBef>
              <a:spcAft>
                <a:spcPct val="0"/>
              </a:spcAft>
              <a:defRPr kumimoji="1" sz="2400">
                <a:solidFill>
                  <a:srgbClr val="000000"/>
                </a:solidFill>
                <a:latin typeface="Tahoma" pitchFamily="34" charset="0"/>
                <a:ea typeface="ＭＳ Ｐゴシック" charset="-128"/>
              </a:defRPr>
            </a:lvl7pPr>
            <a:lvl8pPr marL="3429000" indent="-228600" algn="ctr" eaLnBrk="0" fontAlgn="base" hangingPunct="0">
              <a:spcBef>
                <a:spcPct val="50000"/>
              </a:spcBef>
              <a:spcAft>
                <a:spcPct val="0"/>
              </a:spcAft>
              <a:defRPr kumimoji="1" sz="2400">
                <a:solidFill>
                  <a:srgbClr val="000000"/>
                </a:solidFill>
                <a:latin typeface="Tahoma" pitchFamily="34" charset="0"/>
                <a:ea typeface="ＭＳ Ｐゴシック" charset="-128"/>
              </a:defRPr>
            </a:lvl8pPr>
            <a:lvl9pPr marL="3886200" indent="-228600" algn="ctr" eaLnBrk="0" fontAlgn="base" hangingPunct="0">
              <a:spcBef>
                <a:spcPct val="50000"/>
              </a:spcBef>
              <a:spcAft>
                <a:spcPct val="0"/>
              </a:spcAft>
              <a:defRPr kumimoji="1" sz="2400">
                <a:solidFill>
                  <a:srgbClr val="000000"/>
                </a:solidFill>
                <a:latin typeface="Tahoma" pitchFamily="34" charset="0"/>
                <a:ea typeface="ＭＳ Ｐゴシック" charset="-128"/>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1" lang="ja-JP" altLang="en-US" sz="1600" b="0" i="0" u="none" strike="noStrike" kern="0" cap="none" spc="0" normalizeH="0" baseline="0" noProof="0" smtClean="0">
                <a:ln>
                  <a:noFill/>
                </a:ln>
                <a:solidFill>
                  <a:srgbClr val="000000"/>
                </a:solidFill>
                <a:effectLst/>
                <a:uLnTx/>
                <a:uFillTx/>
                <a:latin typeface="Tahoma" pitchFamily="34" charset="0"/>
                <a:ea typeface="ＭＳ Ｐゴシック" charset="-128"/>
              </a:rPr>
              <a:t>定年</a:t>
            </a:r>
          </a:p>
        </p:txBody>
      </p:sp>
      <p:sp>
        <p:nvSpPr>
          <p:cNvPr id="27" name="AutoShape 39"/>
          <p:cNvSpPr>
            <a:spLocks noChangeArrowheads="1"/>
          </p:cNvSpPr>
          <p:nvPr/>
        </p:nvSpPr>
        <p:spPr bwMode="auto">
          <a:xfrm>
            <a:off x="6868344" y="1184592"/>
            <a:ext cx="2275656" cy="533400"/>
          </a:xfrm>
          <a:prstGeom prst="flowChartAlternateProcess">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2000" b="1" dirty="0" smtClean="0">
                <a:solidFill>
                  <a:srgbClr val="000000"/>
                </a:solidFill>
                <a:latin typeface="Tahoma" pitchFamily="34" charset="0"/>
              </a:rPr>
              <a:t>コンポジット状態</a:t>
            </a:r>
          </a:p>
        </p:txBody>
      </p:sp>
      <p:sp>
        <p:nvSpPr>
          <p:cNvPr id="29" name="AutoShape 41"/>
          <p:cNvSpPr>
            <a:spLocks noChangeArrowheads="1"/>
          </p:cNvSpPr>
          <p:nvPr/>
        </p:nvSpPr>
        <p:spPr bwMode="auto">
          <a:xfrm>
            <a:off x="6973552" y="5492273"/>
            <a:ext cx="1371600" cy="533400"/>
          </a:xfrm>
          <a:prstGeom prst="flowChartAlternateProcess">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2000" b="1" dirty="0" smtClean="0">
                <a:solidFill>
                  <a:srgbClr val="000000"/>
                </a:solidFill>
                <a:latin typeface="Tahoma" pitchFamily="34" charset="0"/>
              </a:rPr>
              <a:t>サブ状態</a:t>
            </a:r>
          </a:p>
        </p:txBody>
      </p:sp>
      <p:cxnSp>
        <p:nvCxnSpPr>
          <p:cNvPr id="31" name="直線矢印コネクタ 30"/>
          <p:cNvCxnSpPr/>
          <p:nvPr/>
        </p:nvCxnSpPr>
        <p:spPr>
          <a:xfrm flipH="1">
            <a:off x="7204846" y="1605111"/>
            <a:ext cx="1156220" cy="9747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flipH="1" flipV="1">
            <a:off x="5899448" y="5337492"/>
            <a:ext cx="1295400" cy="42148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カギ線コネクタ 36"/>
          <p:cNvCxnSpPr>
            <a:stCxn id="8" idx="1"/>
            <a:endCxn id="9" idx="1"/>
          </p:cNvCxnSpPr>
          <p:nvPr/>
        </p:nvCxnSpPr>
        <p:spPr>
          <a:xfrm rot="10800000" flipV="1">
            <a:off x="4756448" y="2403792"/>
            <a:ext cx="12700" cy="2743200"/>
          </a:xfrm>
          <a:prstGeom prst="bentConnector3">
            <a:avLst>
              <a:gd name="adj1" fmla="val 180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 Box 23"/>
          <p:cNvSpPr txBox="1">
            <a:spLocks noChangeArrowheads="1"/>
          </p:cNvSpPr>
          <p:nvPr/>
        </p:nvSpPr>
        <p:spPr bwMode="auto">
          <a:xfrm>
            <a:off x="4146848" y="3089592"/>
            <a:ext cx="1043548" cy="703263"/>
          </a:xfrm>
          <a:prstGeom prst="rect">
            <a:avLst/>
          </a:prstGeom>
          <a:solidFill>
            <a:schemeClr val="bg1"/>
          </a:solidFill>
          <a:ln>
            <a:noFill/>
          </a:ln>
          <a:effectLst/>
        </p:spPr>
        <p:txBody>
          <a:bodyPr wrap="square">
            <a:spAutoFit/>
          </a:bodyPr>
          <a:lstStyle>
            <a:lvl1pPr eaLnBrk="0" hangingPunct="0">
              <a:defRPr kumimoji="1" sz="2400">
                <a:solidFill>
                  <a:srgbClr val="000000"/>
                </a:solidFill>
                <a:latin typeface="Tahoma" pitchFamily="34" charset="0"/>
                <a:ea typeface="ＭＳ Ｐゴシック" charset="-128"/>
              </a:defRPr>
            </a:lvl1pPr>
            <a:lvl2pPr marL="742950" indent="-285750" eaLnBrk="0" hangingPunct="0">
              <a:defRPr kumimoji="1" sz="2400">
                <a:solidFill>
                  <a:srgbClr val="000000"/>
                </a:solidFill>
                <a:latin typeface="Tahoma" pitchFamily="34" charset="0"/>
                <a:ea typeface="ＭＳ Ｐゴシック" charset="-128"/>
              </a:defRPr>
            </a:lvl2pPr>
            <a:lvl3pPr marL="1143000" indent="-228600" eaLnBrk="0" hangingPunct="0">
              <a:defRPr kumimoji="1" sz="2400">
                <a:solidFill>
                  <a:srgbClr val="000000"/>
                </a:solidFill>
                <a:latin typeface="Tahoma" pitchFamily="34" charset="0"/>
                <a:ea typeface="ＭＳ Ｐゴシック" charset="-128"/>
              </a:defRPr>
            </a:lvl3pPr>
            <a:lvl4pPr marL="1600200" indent="-228600" eaLnBrk="0" hangingPunct="0">
              <a:defRPr kumimoji="1" sz="2400">
                <a:solidFill>
                  <a:srgbClr val="000000"/>
                </a:solidFill>
                <a:latin typeface="Tahoma" pitchFamily="34" charset="0"/>
                <a:ea typeface="ＭＳ Ｐゴシック" charset="-128"/>
              </a:defRPr>
            </a:lvl4pPr>
            <a:lvl5pPr marL="2057400" indent="-228600" eaLnBrk="0" hangingPunct="0">
              <a:defRPr kumimoji="1" sz="2400">
                <a:solidFill>
                  <a:srgbClr val="000000"/>
                </a:solidFill>
                <a:latin typeface="Tahoma" pitchFamily="34" charset="0"/>
                <a:ea typeface="ＭＳ Ｐゴシック" charset="-128"/>
              </a:defRPr>
            </a:lvl5pPr>
            <a:lvl6pPr marL="2514600" indent="-228600" algn="ctr" eaLnBrk="0" fontAlgn="base" hangingPunct="0">
              <a:spcBef>
                <a:spcPct val="50000"/>
              </a:spcBef>
              <a:spcAft>
                <a:spcPct val="0"/>
              </a:spcAft>
              <a:defRPr kumimoji="1" sz="2400">
                <a:solidFill>
                  <a:srgbClr val="000000"/>
                </a:solidFill>
                <a:latin typeface="Tahoma" pitchFamily="34" charset="0"/>
                <a:ea typeface="ＭＳ Ｐゴシック" charset="-128"/>
              </a:defRPr>
            </a:lvl6pPr>
            <a:lvl7pPr marL="2971800" indent="-228600" algn="ctr" eaLnBrk="0" fontAlgn="base" hangingPunct="0">
              <a:spcBef>
                <a:spcPct val="50000"/>
              </a:spcBef>
              <a:spcAft>
                <a:spcPct val="0"/>
              </a:spcAft>
              <a:defRPr kumimoji="1" sz="2400">
                <a:solidFill>
                  <a:srgbClr val="000000"/>
                </a:solidFill>
                <a:latin typeface="Tahoma" pitchFamily="34" charset="0"/>
                <a:ea typeface="ＭＳ Ｐゴシック" charset="-128"/>
              </a:defRPr>
            </a:lvl7pPr>
            <a:lvl8pPr marL="3429000" indent="-228600" algn="ctr" eaLnBrk="0" fontAlgn="base" hangingPunct="0">
              <a:spcBef>
                <a:spcPct val="50000"/>
              </a:spcBef>
              <a:spcAft>
                <a:spcPct val="0"/>
              </a:spcAft>
              <a:defRPr kumimoji="1" sz="2400">
                <a:solidFill>
                  <a:srgbClr val="000000"/>
                </a:solidFill>
                <a:latin typeface="Tahoma" pitchFamily="34" charset="0"/>
                <a:ea typeface="ＭＳ Ｐゴシック" charset="-128"/>
              </a:defRPr>
            </a:lvl8pPr>
            <a:lvl9pPr marL="3886200" indent="-228600" algn="ctr" eaLnBrk="0" fontAlgn="base" hangingPunct="0">
              <a:spcBef>
                <a:spcPct val="50000"/>
              </a:spcBef>
              <a:spcAft>
                <a:spcPct val="0"/>
              </a:spcAft>
              <a:defRPr kumimoji="1" sz="2400">
                <a:solidFill>
                  <a:srgbClr val="000000"/>
                </a:solidFill>
                <a:latin typeface="Tahoma" pitchFamily="34" charset="0"/>
                <a:ea typeface="ＭＳ Ｐゴシック" charset="-128"/>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1" lang="ja-JP" altLang="en-US" sz="1600" b="0" i="0" u="none" strike="noStrike" kern="0" cap="none" spc="0" normalizeH="0" baseline="0" noProof="0" dirty="0" smtClean="0">
                <a:ln>
                  <a:noFill/>
                </a:ln>
                <a:solidFill>
                  <a:srgbClr val="000000"/>
                </a:solidFill>
                <a:effectLst/>
                <a:uLnTx/>
                <a:uFillTx/>
                <a:latin typeface="Tahoma" pitchFamily="34" charset="0"/>
                <a:ea typeface="ＭＳ Ｐゴシック" charset="-128"/>
              </a:rPr>
              <a:t>職場転換</a:t>
            </a:r>
          </a:p>
          <a:p>
            <a:pPr marL="0" marR="0" lvl="0" indent="0" algn="ctr" defTabSz="914400" eaLnBrk="1" fontAlgn="base" latinLnBrk="0" hangingPunct="1">
              <a:lnSpc>
                <a:spcPct val="100000"/>
              </a:lnSpc>
              <a:spcBef>
                <a:spcPct val="50000"/>
              </a:spcBef>
              <a:spcAft>
                <a:spcPct val="0"/>
              </a:spcAft>
              <a:buClrTx/>
              <a:buSzTx/>
              <a:buFontTx/>
              <a:buNone/>
              <a:tabLst/>
              <a:defRPr/>
            </a:pPr>
            <a:r>
              <a:rPr kumimoji="1" lang="en-US" altLang="ja-JP" sz="1600" b="0" i="0" u="none" strike="noStrike" kern="0" cap="none" spc="0" normalizeH="0" baseline="0" noProof="0" dirty="0" smtClean="0">
                <a:ln>
                  <a:noFill/>
                </a:ln>
                <a:solidFill>
                  <a:srgbClr val="000000"/>
                </a:solidFill>
                <a:effectLst/>
                <a:uLnTx/>
                <a:uFillTx/>
                <a:latin typeface="Tahoma" pitchFamily="34" charset="0"/>
                <a:ea typeface="ＭＳ Ｐゴシック" charset="-128"/>
              </a:rPr>
              <a:t>[</a:t>
            </a:r>
            <a:r>
              <a:rPr kumimoji="1" lang="ja-JP" altLang="en-US" sz="1600" b="0" i="0" u="none" strike="noStrike" kern="0" cap="none" spc="0" normalizeH="0" baseline="0" noProof="0" dirty="0" smtClean="0">
                <a:ln>
                  <a:noFill/>
                </a:ln>
                <a:solidFill>
                  <a:srgbClr val="000000"/>
                </a:solidFill>
                <a:effectLst/>
                <a:uLnTx/>
                <a:uFillTx/>
                <a:latin typeface="Tahoma" pitchFamily="34" charset="0"/>
                <a:ea typeface="ＭＳ Ｐゴシック" charset="-128"/>
              </a:rPr>
              <a:t>技術職</a:t>
            </a:r>
            <a:r>
              <a:rPr kumimoji="1" lang="en-US" altLang="ja-JP" sz="1600" b="0" i="0" u="none" strike="noStrike" kern="0" cap="none" spc="0" normalizeH="0" baseline="0" noProof="0" dirty="0" smtClean="0">
                <a:ln>
                  <a:noFill/>
                </a:ln>
                <a:solidFill>
                  <a:srgbClr val="000000"/>
                </a:solidFill>
                <a:effectLst/>
                <a:uLnTx/>
                <a:uFillTx/>
                <a:latin typeface="Tahoma" pitchFamily="34" charset="0"/>
                <a:ea typeface="ＭＳ Ｐゴシック" charset="-128"/>
              </a:rPr>
              <a:t>]</a:t>
            </a:r>
          </a:p>
        </p:txBody>
      </p:sp>
    </p:spTree>
    <p:extLst>
      <p:ext uri="{BB962C8B-B14F-4D97-AF65-F5344CB8AC3E}">
        <p14:creationId xmlns:p14="http://schemas.microsoft.com/office/powerpoint/2010/main" val="31430941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開始状態、終了状態補足</a:t>
            </a:r>
            <a:endParaRPr kumimoji="1" lang="ja-JP" altLang="en-US" dirty="0"/>
          </a:p>
        </p:txBody>
      </p:sp>
      <p:sp>
        <p:nvSpPr>
          <p:cNvPr id="3" name="コンテンツ プレースホルダー 2"/>
          <p:cNvSpPr>
            <a:spLocks noGrp="1"/>
          </p:cNvSpPr>
          <p:nvPr>
            <p:ph idx="1"/>
          </p:nvPr>
        </p:nvSpPr>
        <p:spPr/>
        <p:txBody>
          <a:bodyPr/>
          <a:lstStyle/>
          <a:p>
            <a:r>
              <a:rPr lang="ja-JP" altLang="en-US" dirty="0"/>
              <a:t>開始</a:t>
            </a:r>
            <a:r>
              <a:rPr lang="ja-JP" altLang="en-US" dirty="0" smtClean="0"/>
              <a:t>状態は。ステートチャート図の中に一つだけ記述。</a:t>
            </a:r>
            <a:endParaRPr lang="en-US" altLang="ja-JP" dirty="0" smtClean="0"/>
          </a:p>
          <a:p>
            <a:r>
              <a:rPr lang="ja-JP" altLang="en-US" dirty="0" smtClean="0"/>
              <a:t>コンポジット状態があれば、その入り口に</a:t>
            </a:r>
            <a:r>
              <a:rPr lang="en-US" altLang="ja-JP" dirty="0" smtClean="0"/>
              <a:t>1</a:t>
            </a:r>
            <a:r>
              <a:rPr lang="ja-JP" altLang="en-US" dirty="0" smtClean="0"/>
              <a:t>つ記述します。</a:t>
            </a:r>
            <a:endParaRPr lang="en-US" altLang="ja-JP" dirty="0" smtClean="0"/>
          </a:p>
          <a:p>
            <a:r>
              <a:rPr kumimoji="1" lang="ja-JP" altLang="en-US" dirty="0" smtClean="0"/>
              <a:t>終了状態は、必要ならば複数記述してもよい。</a:t>
            </a:r>
            <a:endParaRPr kumimoji="1" lang="en-US" altLang="ja-JP" dirty="0" smtClean="0"/>
          </a:p>
          <a:p>
            <a:endParaRPr kumimoji="1" lang="ja-JP" altLang="en-US" dirty="0"/>
          </a:p>
        </p:txBody>
      </p:sp>
    </p:spTree>
    <p:extLst>
      <p:ext uri="{BB962C8B-B14F-4D97-AF65-F5344CB8AC3E}">
        <p14:creationId xmlns:p14="http://schemas.microsoft.com/office/powerpoint/2010/main" val="30894131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開始状態、終了状態補足</a:t>
            </a:r>
            <a:endParaRPr kumimoji="1" lang="ja-JP" altLang="en-US" dirty="0"/>
          </a:p>
        </p:txBody>
      </p:sp>
      <p:sp>
        <p:nvSpPr>
          <p:cNvPr id="4" name="Oval 4"/>
          <p:cNvSpPr>
            <a:spLocks noChangeArrowheads="1"/>
          </p:cNvSpPr>
          <p:nvPr/>
        </p:nvSpPr>
        <p:spPr bwMode="auto">
          <a:xfrm>
            <a:off x="2286000" y="1950720"/>
            <a:ext cx="304800" cy="304800"/>
          </a:xfrm>
          <a:prstGeom prst="ellipse">
            <a:avLst/>
          </a:prstGeom>
          <a:solidFill>
            <a:srgbClr val="000000"/>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 name="AutoShape 5"/>
          <p:cNvSpPr>
            <a:spLocks noChangeArrowheads="1"/>
          </p:cNvSpPr>
          <p:nvPr/>
        </p:nvSpPr>
        <p:spPr bwMode="auto">
          <a:xfrm>
            <a:off x="1752600" y="4693920"/>
            <a:ext cx="1371600" cy="5334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pPr>
            <a:r>
              <a:rPr lang="ja-JP" altLang="en-US" dirty="0" smtClean="0"/>
              <a:t>状態</a:t>
            </a:r>
            <a:r>
              <a:rPr lang="en-US" altLang="ja-JP" dirty="0" smtClean="0"/>
              <a:t>3</a:t>
            </a:r>
            <a:endParaRPr lang="en-US" altLang="ja-JP" dirty="0"/>
          </a:p>
        </p:txBody>
      </p:sp>
      <p:sp>
        <p:nvSpPr>
          <p:cNvPr id="9" name="Line 12"/>
          <p:cNvSpPr>
            <a:spLocks noChangeShapeType="1"/>
          </p:cNvSpPr>
          <p:nvPr/>
        </p:nvSpPr>
        <p:spPr bwMode="auto">
          <a:xfrm>
            <a:off x="2438400" y="3169920"/>
            <a:ext cx="0" cy="533400"/>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 name="Line 13"/>
          <p:cNvSpPr>
            <a:spLocks noChangeShapeType="1"/>
          </p:cNvSpPr>
          <p:nvPr/>
        </p:nvSpPr>
        <p:spPr bwMode="auto">
          <a:xfrm>
            <a:off x="2438400" y="4236720"/>
            <a:ext cx="0" cy="457200"/>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 name="Line 14"/>
          <p:cNvSpPr>
            <a:spLocks noChangeShapeType="1"/>
          </p:cNvSpPr>
          <p:nvPr/>
        </p:nvSpPr>
        <p:spPr bwMode="auto">
          <a:xfrm>
            <a:off x="2438400" y="2255520"/>
            <a:ext cx="0" cy="381000"/>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 name="Oval 15"/>
          <p:cNvSpPr>
            <a:spLocks noChangeArrowheads="1"/>
          </p:cNvSpPr>
          <p:nvPr/>
        </p:nvSpPr>
        <p:spPr bwMode="auto">
          <a:xfrm>
            <a:off x="2286000" y="5760720"/>
            <a:ext cx="304800" cy="304800"/>
          </a:xfrm>
          <a:prstGeom prst="ellipse">
            <a:avLst/>
          </a:prstGeom>
          <a:solidFill>
            <a:srgbClr val="000000"/>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 name="Oval 16"/>
          <p:cNvSpPr>
            <a:spLocks noChangeArrowheads="1"/>
          </p:cNvSpPr>
          <p:nvPr/>
        </p:nvSpPr>
        <p:spPr bwMode="auto">
          <a:xfrm>
            <a:off x="2258536" y="5733256"/>
            <a:ext cx="359728" cy="359728"/>
          </a:xfrm>
          <a:prstGeom prst="ellipse">
            <a:avLst/>
          </a:prstGeom>
          <a:noFill/>
          <a:ln w="9525">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 name="Line 17"/>
          <p:cNvSpPr>
            <a:spLocks noChangeShapeType="1"/>
          </p:cNvSpPr>
          <p:nvPr/>
        </p:nvSpPr>
        <p:spPr bwMode="auto">
          <a:xfrm>
            <a:off x="2438400" y="5227320"/>
            <a:ext cx="0" cy="505936"/>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 name="Text Box 29"/>
          <p:cNvSpPr txBox="1">
            <a:spLocks noChangeArrowheads="1"/>
          </p:cNvSpPr>
          <p:nvPr/>
        </p:nvSpPr>
        <p:spPr bwMode="auto">
          <a:xfrm>
            <a:off x="4076328" y="3474720"/>
            <a:ext cx="698376"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a:solidFill>
                  <a:srgbClr val="000000"/>
                </a:solidFill>
                <a:latin typeface="Tahoma" pitchFamily="34" charset="0"/>
                <a:ea typeface="ＭＳ Ｐゴシック" charset="-128"/>
              </a:defRPr>
            </a:lvl1pPr>
            <a:lvl2pPr marL="742950" indent="-285750" eaLnBrk="0" hangingPunct="0">
              <a:defRPr kumimoji="1" sz="2400">
                <a:solidFill>
                  <a:srgbClr val="000000"/>
                </a:solidFill>
                <a:latin typeface="Tahoma" pitchFamily="34" charset="0"/>
                <a:ea typeface="ＭＳ Ｐゴシック" charset="-128"/>
              </a:defRPr>
            </a:lvl2pPr>
            <a:lvl3pPr marL="1143000" indent="-228600" eaLnBrk="0" hangingPunct="0">
              <a:defRPr kumimoji="1" sz="2400">
                <a:solidFill>
                  <a:srgbClr val="000000"/>
                </a:solidFill>
                <a:latin typeface="Tahoma" pitchFamily="34" charset="0"/>
                <a:ea typeface="ＭＳ Ｐゴシック" charset="-128"/>
              </a:defRPr>
            </a:lvl3pPr>
            <a:lvl4pPr marL="1600200" indent="-228600" eaLnBrk="0" hangingPunct="0">
              <a:defRPr kumimoji="1" sz="2400">
                <a:solidFill>
                  <a:srgbClr val="000000"/>
                </a:solidFill>
                <a:latin typeface="Tahoma" pitchFamily="34" charset="0"/>
                <a:ea typeface="ＭＳ Ｐゴシック" charset="-128"/>
              </a:defRPr>
            </a:lvl4pPr>
            <a:lvl5pPr marL="2057400" indent="-228600" eaLnBrk="0" hangingPunct="0">
              <a:defRPr kumimoji="1" sz="2400">
                <a:solidFill>
                  <a:srgbClr val="000000"/>
                </a:solidFill>
                <a:latin typeface="Tahoma" pitchFamily="34" charset="0"/>
                <a:ea typeface="ＭＳ Ｐゴシック" charset="-128"/>
              </a:defRPr>
            </a:lvl5pPr>
            <a:lvl6pPr marL="2514600" indent="-228600" algn="ctr" eaLnBrk="0" fontAlgn="base" hangingPunct="0">
              <a:spcBef>
                <a:spcPct val="50000"/>
              </a:spcBef>
              <a:spcAft>
                <a:spcPct val="0"/>
              </a:spcAft>
              <a:defRPr kumimoji="1" sz="2400">
                <a:solidFill>
                  <a:srgbClr val="000000"/>
                </a:solidFill>
                <a:latin typeface="Tahoma" pitchFamily="34" charset="0"/>
                <a:ea typeface="ＭＳ Ｐゴシック" charset="-128"/>
              </a:defRPr>
            </a:lvl6pPr>
            <a:lvl7pPr marL="2971800" indent="-228600" algn="ctr" eaLnBrk="0" fontAlgn="base" hangingPunct="0">
              <a:spcBef>
                <a:spcPct val="50000"/>
              </a:spcBef>
              <a:spcAft>
                <a:spcPct val="0"/>
              </a:spcAft>
              <a:defRPr kumimoji="1" sz="2400">
                <a:solidFill>
                  <a:srgbClr val="000000"/>
                </a:solidFill>
                <a:latin typeface="Tahoma" pitchFamily="34" charset="0"/>
                <a:ea typeface="ＭＳ Ｐゴシック" charset="-128"/>
              </a:defRPr>
            </a:lvl7pPr>
            <a:lvl8pPr marL="3429000" indent="-228600" algn="ctr" eaLnBrk="0" fontAlgn="base" hangingPunct="0">
              <a:spcBef>
                <a:spcPct val="50000"/>
              </a:spcBef>
              <a:spcAft>
                <a:spcPct val="0"/>
              </a:spcAft>
              <a:defRPr kumimoji="1" sz="2400">
                <a:solidFill>
                  <a:srgbClr val="000000"/>
                </a:solidFill>
                <a:latin typeface="Tahoma" pitchFamily="34" charset="0"/>
                <a:ea typeface="ＭＳ Ｐゴシック" charset="-128"/>
              </a:defRPr>
            </a:lvl8pPr>
            <a:lvl9pPr marL="3886200" indent="-228600" algn="ctr" eaLnBrk="0" fontAlgn="base" hangingPunct="0">
              <a:spcBef>
                <a:spcPct val="50000"/>
              </a:spcBef>
              <a:spcAft>
                <a:spcPct val="0"/>
              </a:spcAft>
              <a:defRPr kumimoji="1" sz="2400">
                <a:solidFill>
                  <a:srgbClr val="000000"/>
                </a:solidFill>
                <a:latin typeface="Tahoma" pitchFamily="34" charset="0"/>
                <a:ea typeface="ＭＳ Ｐゴシック" charset="-128"/>
              </a:defRPr>
            </a:lvl9pPr>
          </a:lstStyle>
          <a:p>
            <a:pPr eaLnBrk="1" hangingPunct="1"/>
            <a:r>
              <a:rPr lang="ja-JP" altLang="en-US" sz="4400" dirty="0"/>
              <a:t>＝</a:t>
            </a:r>
          </a:p>
        </p:txBody>
      </p:sp>
      <p:sp>
        <p:nvSpPr>
          <p:cNvPr id="27" name="Line 30"/>
          <p:cNvSpPr>
            <a:spLocks noChangeShapeType="1"/>
          </p:cNvSpPr>
          <p:nvPr/>
        </p:nvSpPr>
        <p:spPr bwMode="auto">
          <a:xfrm>
            <a:off x="3124200" y="2865120"/>
            <a:ext cx="45720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 name="Line 31"/>
          <p:cNvSpPr>
            <a:spLocks noChangeShapeType="1"/>
          </p:cNvSpPr>
          <p:nvPr/>
        </p:nvSpPr>
        <p:spPr bwMode="auto">
          <a:xfrm>
            <a:off x="3581400" y="2865120"/>
            <a:ext cx="0" cy="304800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 name="Line 32"/>
          <p:cNvSpPr>
            <a:spLocks noChangeShapeType="1"/>
          </p:cNvSpPr>
          <p:nvPr/>
        </p:nvSpPr>
        <p:spPr bwMode="auto">
          <a:xfrm flipH="1">
            <a:off x="2618264" y="5913120"/>
            <a:ext cx="963136" cy="0"/>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 name="Line 33"/>
          <p:cNvSpPr>
            <a:spLocks noChangeShapeType="1"/>
          </p:cNvSpPr>
          <p:nvPr/>
        </p:nvSpPr>
        <p:spPr bwMode="auto">
          <a:xfrm>
            <a:off x="1295400" y="3931920"/>
            <a:ext cx="45720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 name="Line 34"/>
          <p:cNvSpPr>
            <a:spLocks noChangeShapeType="1"/>
          </p:cNvSpPr>
          <p:nvPr/>
        </p:nvSpPr>
        <p:spPr bwMode="auto">
          <a:xfrm>
            <a:off x="1295400" y="3931920"/>
            <a:ext cx="0" cy="198120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 name="Line 35"/>
          <p:cNvSpPr>
            <a:spLocks noChangeShapeType="1"/>
          </p:cNvSpPr>
          <p:nvPr/>
        </p:nvSpPr>
        <p:spPr bwMode="auto">
          <a:xfrm>
            <a:off x="1295400" y="5913120"/>
            <a:ext cx="963136" cy="0"/>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 name="AutoShape 5"/>
          <p:cNvSpPr>
            <a:spLocks noChangeArrowheads="1"/>
          </p:cNvSpPr>
          <p:nvPr/>
        </p:nvSpPr>
        <p:spPr bwMode="auto">
          <a:xfrm>
            <a:off x="1752600" y="2662436"/>
            <a:ext cx="1371600" cy="5334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pPr>
            <a:r>
              <a:rPr lang="ja-JP" altLang="en-US" dirty="0"/>
              <a:t>状態</a:t>
            </a:r>
            <a:r>
              <a:rPr lang="en-US" altLang="ja-JP" dirty="0"/>
              <a:t>1</a:t>
            </a:r>
          </a:p>
        </p:txBody>
      </p:sp>
      <p:sp>
        <p:nvSpPr>
          <p:cNvPr id="40" name="AutoShape 5"/>
          <p:cNvSpPr>
            <a:spLocks noChangeArrowheads="1"/>
          </p:cNvSpPr>
          <p:nvPr/>
        </p:nvSpPr>
        <p:spPr bwMode="auto">
          <a:xfrm>
            <a:off x="1752600" y="3703320"/>
            <a:ext cx="1371600" cy="5334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pPr>
            <a:r>
              <a:rPr lang="ja-JP" altLang="en-US" dirty="0" smtClean="0"/>
              <a:t>状態</a:t>
            </a:r>
            <a:r>
              <a:rPr lang="en-US" altLang="ja-JP" dirty="0" smtClean="0"/>
              <a:t>2</a:t>
            </a:r>
            <a:endParaRPr lang="en-US" altLang="ja-JP" dirty="0"/>
          </a:p>
        </p:txBody>
      </p:sp>
      <p:sp>
        <p:nvSpPr>
          <p:cNvPr id="42" name="Oval 4"/>
          <p:cNvSpPr>
            <a:spLocks noChangeArrowheads="1"/>
          </p:cNvSpPr>
          <p:nvPr/>
        </p:nvSpPr>
        <p:spPr bwMode="auto">
          <a:xfrm>
            <a:off x="6182072" y="1874520"/>
            <a:ext cx="304800" cy="304800"/>
          </a:xfrm>
          <a:prstGeom prst="ellipse">
            <a:avLst/>
          </a:prstGeom>
          <a:solidFill>
            <a:srgbClr val="000000"/>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 name="AutoShape 5"/>
          <p:cNvSpPr>
            <a:spLocks noChangeArrowheads="1"/>
          </p:cNvSpPr>
          <p:nvPr/>
        </p:nvSpPr>
        <p:spPr bwMode="auto">
          <a:xfrm>
            <a:off x="5648672" y="4617720"/>
            <a:ext cx="1371600" cy="5334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pPr>
            <a:r>
              <a:rPr lang="ja-JP" altLang="en-US" dirty="0" smtClean="0"/>
              <a:t>状態</a:t>
            </a:r>
            <a:r>
              <a:rPr lang="en-US" altLang="ja-JP" dirty="0" smtClean="0"/>
              <a:t>3</a:t>
            </a:r>
            <a:endParaRPr lang="en-US" altLang="ja-JP" dirty="0"/>
          </a:p>
        </p:txBody>
      </p:sp>
      <p:sp>
        <p:nvSpPr>
          <p:cNvPr id="44" name="Line 12"/>
          <p:cNvSpPr>
            <a:spLocks noChangeShapeType="1"/>
          </p:cNvSpPr>
          <p:nvPr/>
        </p:nvSpPr>
        <p:spPr bwMode="auto">
          <a:xfrm>
            <a:off x="6334472" y="3093720"/>
            <a:ext cx="0" cy="533400"/>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 name="Line 13"/>
          <p:cNvSpPr>
            <a:spLocks noChangeShapeType="1"/>
          </p:cNvSpPr>
          <p:nvPr/>
        </p:nvSpPr>
        <p:spPr bwMode="auto">
          <a:xfrm>
            <a:off x="6334472" y="4160520"/>
            <a:ext cx="0" cy="457200"/>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 name="Line 14"/>
          <p:cNvSpPr>
            <a:spLocks noChangeShapeType="1"/>
          </p:cNvSpPr>
          <p:nvPr/>
        </p:nvSpPr>
        <p:spPr bwMode="auto">
          <a:xfrm>
            <a:off x="6334472" y="2179320"/>
            <a:ext cx="0" cy="381000"/>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7" name="Oval 15"/>
          <p:cNvSpPr>
            <a:spLocks noChangeArrowheads="1"/>
          </p:cNvSpPr>
          <p:nvPr/>
        </p:nvSpPr>
        <p:spPr bwMode="auto">
          <a:xfrm>
            <a:off x="6182072" y="5684520"/>
            <a:ext cx="304800" cy="304800"/>
          </a:xfrm>
          <a:prstGeom prst="ellipse">
            <a:avLst/>
          </a:prstGeom>
          <a:solidFill>
            <a:srgbClr val="000000"/>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8" name="Oval 16"/>
          <p:cNvSpPr>
            <a:spLocks noChangeArrowheads="1"/>
          </p:cNvSpPr>
          <p:nvPr/>
        </p:nvSpPr>
        <p:spPr bwMode="auto">
          <a:xfrm>
            <a:off x="6154608" y="5657056"/>
            <a:ext cx="359728" cy="359728"/>
          </a:xfrm>
          <a:prstGeom prst="ellipse">
            <a:avLst/>
          </a:prstGeom>
          <a:noFill/>
          <a:ln w="9525">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 name="Line 17"/>
          <p:cNvSpPr>
            <a:spLocks noChangeShapeType="1"/>
          </p:cNvSpPr>
          <p:nvPr/>
        </p:nvSpPr>
        <p:spPr bwMode="auto">
          <a:xfrm>
            <a:off x="6334472" y="5151120"/>
            <a:ext cx="0" cy="505936"/>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6" name="AutoShape 5"/>
          <p:cNvSpPr>
            <a:spLocks noChangeArrowheads="1"/>
          </p:cNvSpPr>
          <p:nvPr/>
        </p:nvSpPr>
        <p:spPr bwMode="auto">
          <a:xfrm>
            <a:off x="5648672" y="2586236"/>
            <a:ext cx="1371600" cy="5334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pPr>
            <a:r>
              <a:rPr lang="ja-JP" altLang="en-US" dirty="0"/>
              <a:t>状態</a:t>
            </a:r>
            <a:r>
              <a:rPr lang="en-US" altLang="ja-JP" dirty="0"/>
              <a:t>1</a:t>
            </a:r>
          </a:p>
        </p:txBody>
      </p:sp>
      <p:sp>
        <p:nvSpPr>
          <p:cNvPr id="57" name="AutoShape 5"/>
          <p:cNvSpPr>
            <a:spLocks noChangeArrowheads="1"/>
          </p:cNvSpPr>
          <p:nvPr/>
        </p:nvSpPr>
        <p:spPr bwMode="auto">
          <a:xfrm>
            <a:off x="5648672" y="3627120"/>
            <a:ext cx="1371600" cy="5334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pPr>
            <a:r>
              <a:rPr lang="ja-JP" altLang="en-US" dirty="0" smtClean="0"/>
              <a:t>状態</a:t>
            </a:r>
            <a:r>
              <a:rPr lang="en-US" altLang="ja-JP" dirty="0" smtClean="0"/>
              <a:t>2</a:t>
            </a:r>
            <a:endParaRPr lang="en-US" altLang="ja-JP" dirty="0"/>
          </a:p>
        </p:txBody>
      </p:sp>
      <p:cxnSp>
        <p:nvCxnSpPr>
          <p:cNvPr id="59" name="直線矢印コネクタ 58"/>
          <p:cNvCxnSpPr>
            <a:stCxn id="56" idx="3"/>
          </p:cNvCxnSpPr>
          <p:nvPr/>
        </p:nvCxnSpPr>
        <p:spPr>
          <a:xfrm>
            <a:off x="7020272" y="2852936"/>
            <a:ext cx="7200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1" name="直線矢印コネクタ 60"/>
          <p:cNvCxnSpPr>
            <a:stCxn id="57" idx="3"/>
          </p:cNvCxnSpPr>
          <p:nvPr/>
        </p:nvCxnSpPr>
        <p:spPr>
          <a:xfrm>
            <a:off x="7020272" y="3893820"/>
            <a:ext cx="7200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2" name="Oval 15"/>
          <p:cNvSpPr>
            <a:spLocks noChangeArrowheads="1"/>
          </p:cNvSpPr>
          <p:nvPr/>
        </p:nvSpPr>
        <p:spPr bwMode="auto">
          <a:xfrm>
            <a:off x="7759432" y="2700536"/>
            <a:ext cx="304800" cy="304800"/>
          </a:xfrm>
          <a:prstGeom prst="ellipse">
            <a:avLst/>
          </a:prstGeom>
          <a:solidFill>
            <a:srgbClr val="000000"/>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3" name="Oval 16"/>
          <p:cNvSpPr>
            <a:spLocks noChangeArrowheads="1"/>
          </p:cNvSpPr>
          <p:nvPr/>
        </p:nvSpPr>
        <p:spPr bwMode="auto">
          <a:xfrm>
            <a:off x="7731968" y="2673072"/>
            <a:ext cx="359728" cy="359728"/>
          </a:xfrm>
          <a:prstGeom prst="ellipse">
            <a:avLst/>
          </a:prstGeom>
          <a:noFill/>
          <a:ln w="9525">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4" name="Oval 15"/>
          <p:cNvSpPr>
            <a:spLocks noChangeArrowheads="1"/>
          </p:cNvSpPr>
          <p:nvPr/>
        </p:nvSpPr>
        <p:spPr bwMode="auto">
          <a:xfrm>
            <a:off x="7759432" y="3741420"/>
            <a:ext cx="304800" cy="304800"/>
          </a:xfrm>
          <a:prstGeom prst="ellipse">
            <a:avLst/>
          </a:prstGeom>
          <a:solidFill>
            <a:srgbClr val="000000"/>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5" name="Oval 16"/>
          <p:cNvSpPr>
            <a:spLocks noChangeArrowheads="1"/>
          </p:cNvSpPr>
          <p:nvPr/>
        </p:nvSpPr>
        <p:spPr bwMode="auto">
          <a:xfrm>
            <a:off x="7731968" y="3713956"/>
            <a:ext cx="359728" cy="359728"/>
          </a:xfrm>
          <a:prstGeom prst="ellipse">
            <a:avLst/>
          </a:prstGeom>
          <a:noFill/>
          <a:ln w="9525">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6586427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ステートチャート図（ステートマシン）</a:t>
            </a:r>
            <a:endParaRPr kumimoji="1" lang="ja-JP" altLang="en-US" dirty="0"/>
          </a:p>
        </p:txBody>
      </p:sp>
      <p:sp>
        <p:nvSpPr>
          <p:cNvPr id="3" name="コンテンツ プレースホルダー 2"/>
          <p:cNvSpPr>
            <a:spLocks noGrp="1"/>
          </p:cNvSpPr>
          <p:nvPr>
            <p:ph idx="1"/>
          </p:nvPr>
        </p:nvSpPr>
        <p:spPr/>
        <p:txBody>
          <a:bodyPr/>
          <a:lstStyle/>
          <a:p>
            <a:endParaRPr lang="en-US" altLang="ja-JP" dirty="0" smtClean="0"/>
          </a:p>
          <a:p>
            <a:r>
              <a:rPr lang="ja-JP" altLang="en-US" dirty="0" smtClean="0"/>
              <a:t>時間</a:t>
            </a:r>
            <a:r>
              <a:rPr lang="ja-JP" altLang="en-US" dirty="0"/>
              <a:t>の経過と共に変化するオブジェクトの「状態」を表す</a:t>
            </a:r>
            <a:r>
              <a:rPr lang="ja-JP" altLang="en-US" dirty="0" smtClean="0"/>
              <a:t>。</a:t>
            </a:r>
            <a:endParaRPr lang="ja-JP" altLang="en-US" dirty="0"/>
          </a:p>
          <a:p>
            <a:r>
              <a:rPr lang="en-US" altLang="ja-JP" dirty="0" smtClean="0">
                <a:solidFill>
                  <a:srgbClr val="000000"/>
                </a:solidFill>
              </a:rPr>
              <a:t>UML2.x</a:t>
            </a:r>
            <a:r>
              <a:rPr lang="ja-JP" altLang="en-US" dirty="0" smtClean="0">
                <a:solidFill>
                  <a:srgbClr val="000000"/>
                </a:solidFill>
              </a:rPr>
              <a:t>以降</a:t>
            </a:r>
            <a:r>
              <a:rPr lang="ja-JP" altLang="en-US" dirty="0">
                <a:solidFill>
                  <a:srgbClr val="000000"/>
                </a:solidFill>
              </a:rPr>
              <a:t>ではステートマシン図と名前が変更になった。</a:t>
            </a:r>
          </a:p>
          <a:p>
            <a:endParaRPr kumimoji="1" lang="ja-JP" altLang="en-US" dirty="0"/>
          </a:p>
        </p:txBody>
      </p:sp>
    </p:spTree>
    <p:extLst>
      <p:ext uri="{BB962C8B-B14F-4D97-AF65-F5344CB8AC3E}">
        <p14:creationId xmlns:p14="http://schemas.microsoft.com/office/powerpoint/2010/main" val="42242044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AutoShape 4"/>
          <p:cNvSpPr>
            <a:spLocks noChangeArrowheads="1"/>
          </p:cNvSpPr>
          <p:nvPr/>
        </p:nvSpPr>
        <p:spPr bwMode="auto">
          <a:xfrm>
            <a:off x="3453770" y="1989618"/>
            <a:ext cx="990600" cy="3810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2400" dirty="0" smtClean="0">
                <a:solidFill>
                  <a:srgbClr val="000000"/>
                </a:solidFill>
                <a:latin typeface="Tahoma" pitchFamily="34" charset="0"/>
              </a:rPr>
              <a:t>乳児</a:t>
            </a:r>
          </a:p>
        </p:txBody>
      </p:sp>
      <p:sp>
        <p:nvSpPr>
          <p:cNvPr id="90" name="AutoShape 5"/>
          <p:cNvSpPr>
            <a:spLocks noChangeArrowheads="1"/>
          </p:cNvSpPr>
          <p:nvPr/>
        </p:nvSpPr>
        <p:spPr bwMode="auto">
          <a:xfrm>
            <a:off x="3453770" y="2829063"/>
            <a:ext cx="990600" cy="3810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2400" smtClean="0">
                <a:solidFill>
                  <a:srgbClr val="000000"/>
                </a:solidFill>
                <a:latin typeface="Tahoma" pitchFamily="34" charset="0"/>
              </a:rPr>
              <a:t>幼児</a:t>
            </a:r>
          </a:p>
        </p:txBody>
      </p:sp>
      <p:sp>
        <p:nvSpPr>
          <p:cNvPr id="91" name="AutoShape 6"/>
          <p:cNvSpPr>
            <a:spLocks noChangeArrowheads="1"/>
          </p:cNvSpPr>
          <p:nvPr/>
        </p:nvSpPr>
        <p:spPr bwMode="auto">
          <a:xfrm>
            <a:off x="3453770" y="3592552"/>
            <a:ext cx="990600" cy="3810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2400" dirty="0" smtClean="0">
                <a:solidFill>
                  <a:srgbClr val="000000"/>
                </a:solidFill>
                <a:latin typeface="Tahoma" pitchFamily="34" charset="0"/>
              </a:rPr>
              <a:t>学生</a:t>
            </a:r>
          </a:p>
        </p:txBody>
      </p:sp>
      <p:sp>
        <p:nvSpPr>
          <p:cNvPr id="92" name="AutoShape 7"/>
          <p:cNvSpPr>
            <a:spLocks noChangeArrowheads="1"/>
          </p:cNvSpPr>
          <p:nvPr/>
        </p:nvSpPr>
        <p:spPr bwMode="auto">
          <a:xfrm>
            <a:off x="3453770" y="4365247"/>
            <a:ext cx="990600" cy="3810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2400" dirty="0" smtClean="0">
                <a:solidFill>
                  <a:srgbClr val="000000"/>
                </a:solidFill>
                <a:latin typeface="Tahoma" pitchFamily="34" charset="0"/>
              </a:rPr>
              <a:t>社会人</a:t>
            </a:r>
          </a:p>
        </p:txBody>
      </p:sp>
      <p:sp>
        <p:nvSpPr>
          <p:cNvPr id="93" name="AutoShape 8"/>
          <p:cNvSpPr>
            <a:spLocks noChangeArrowheads="1"/>
          </p:cNvSpPr>
          <p:nvPr/>
        </p:nvSpPr>
        <p:spPr bwMode="auto">
          <a:xfrm>
            <a:off x="3474720" y="5235004"/>
            <a:ext cx="990600" cy="3810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2400" dirty="0" smtClean="0">
                <a:solidFill>
                  <a:srgbClr val="000000"/>
                </a:solidFill>
                <a:latin typeface="Tahoma" pitchFamily="34" charset="0"/>
              </a:rPr>
              <a:t>老後</a:t>
            </a:r>
          </a:p>
        </p:txBody>
      </p:sp>
      <p:sp>
        <p:nvSpPr>
          <p:cNvPr id="94" name="Line 9"/>
          <p:cNvSpPr>
            <a:spLocks noChangeShapeType="1"/>
          </p:cNvSpPr>
          <p:nvPr/>
        </p:nvSpPr>
        <p:spPr bwMode="auto">
          <a:xfrm>
            <a:off x="3970020" y="2370618"/>
            <a:ext cx="0" cy="458445"/>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95" name="Line 11"/>
          <p:cNvSpPr>
            <a:spLocks noChangeShapeType="1"/>
          </p:cNvSpPr>
          <p:nvPr/>
        </p:nvSpPr>
        <p:spPr bwMode="auto">
          <a:xfrm>
            <a:off x="3962400" y="3211552"/>
            <a:ext cx="0" cy="381000"/>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96" name="Line 12"/>
          <p:cNvSpPr>
            <a:spLocks noChangeShapeType="1"/>
          </p:cNvSpPr>
          <p:nvPr/>
        </p:nvSpPr>
        <p:spPr bwMode="auto">
          <a:xfrm>
            <a:off x="3962400" y="3984247"/>
            <a:ext cx="0" cy="381000"/>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97" name="Line 13"/>
          <p:cNvSpPr>
            <a:spLocks noChangeShapeType="1"/>
          </p:cNvSpPr>
          <p:nvPr/>
        </p:nvSpPr>
        <p:spPr bwMode="auto">
          <a:xfrm>
            <a:off x="3962400" y="4746246"/>
            <a:ext cx="7620" cy="483097"/>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98" name="Line 14"/>
          <p:cNvSpPr>
            <a:spLocks noChangeShapeType="1"/>
          </p:cNvSpPr>
          <p:nvPr/>
        </p:nvSpPr>
        <p:spPr bwMode="auto">
          <a:xfrm flipH="1">
            <a:off x="3949070" y="5632360"/>
            <a:ext cx="13330" cy="445017"/>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99" name="Line 15"/>
          <p:cNvSpPr>
            <a:spLocks noChangeShapeType="1"/>
          </p:cNvSpPr>
          <p:nvPr/>
        </p:nvSpPr>
        <p:spPr bwMode="auto">
          <a:xfrm>
            <a:off x="3962400" y="1480958"/>
            <a:ext cx="0" cy="508025"/>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100" name="Oval 17"/>
          <p:cNvSpPr>
            <a:spLocks noChangeArrowheads="1"/>
          </p:cNvSpPr>
          <p:nvPr/>
        </p:nvSpPr>
        <p:spPr bwMode="auto">
          <a:xfrm>
            <a:off x="3810000" y="1199018"/>
            <a:ext cx="304800" cy="304800"/>
          </a:xfrm>
          <a:prstGeom prst="ellipse">
            <a:avLst/>
          </a:prstGeom>
          <a:solidFill>
            <a:srgbClr val="000000"/>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101" name="Oval 18"/>
          <p:cNvSpPr>
            <a:spLocks noChangeArrowheads="1"/>
          </p:cNvSpPr>
          <p:nvPr/>
        </p:nvSpPr>
        <p:spPr bwMode="auto">
          <a:xfrm>
            <a:off x="3805064" y="6119078"/>
            <a:ext cx="304800" cy="304800"/>
          </a:xfrm>
          <a:prstGeom prst="ellipse">
            <a:avLst/>
          </a:prstGeom>
          <a:solidFill>
            <a:srgbClr val="000000"/>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102" name="Oval 20"/>
          <p:cNvSpPr>
            <a:spLocks noChangeArrowheads="1"/>
          </p:cNvSpPr>
          <p:nvPr/>
        </p:nvSpPr>
        <p:spPr bwMode="auto">
          <a:xfrm>
            <a:off x="3779912" y="6093926"/>
            <a:ext cx="355104" cy="355104"/>
          </a:xfrm>
          <a:prstGeom prst="ellipse">
            <a:avLst/>
          </a:prstGeom>
          <a:noFill/>
          <a:ln w="9525">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103" name="Text Box 23"/>
          <p:cNvSpPr txBox="1">
            <a:spLocks noChangeArrowheads="1"/>
          </p:cNvSpPr>
          <p:nvPr/>
        </p:nvSpPr>
        <p:spPr bwMode="auto">
          <a:xfrm>
            <a:off x="3676650" y="1594622"/>
            <a:ext cx="571500" cy="276999"/>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0" lang="ja-JP" altLang="en-US" sz="1200" b="0" i="0" u="none" strike="noStrike" kern="0" cap="none" spc="0" normalizeH="0" baseline="0" noProof="0" dirty="0" smtClean="0">
                <a:ln>
                  <a:noFill/>
                </a:ln>
                <a:solidFill>
                  <a:srgbClr val="000000"/>
                </a:solidFill>
                <a:effectLst/>
                <a:uLnTx/>
                <a:uFillTx/>
                <a:latin typeface="Tahoma" pitchFamily="34" charset="0"/>
              </a:rPr>
              <a:t>誕生</a:t>
            </a:r>
          </a:p>
        </p:txBody>
      </p:sp>
      <p:sp>
        <p:nvSpPr>
          <p:cNvPr id="112" name="Text Box 40"/>
          <p:cNvSpPr txBox="1">
            <a:spLocks noChangeArrowheads="1"/>
          </p:cNvSpPr>
          <p:nvPr/>
        </p:nvSpPr>
        <p:spPr bwMode="auto">
          <a:xfrm>
            <a:off x="5685244" y="1253766"/>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ja-JP" altLang="en-US" sz="2400" dirty="0" smtClean="0">
                <a:solidFill>
                  <a:srgbClr val="000000"/>
                </a:solidFill>
                <a:latin typeface="Tahoma" pitchFamily="34" charset="0"/>
              </a:rPr>
              <a:t>開始状態</a:t>
            </a:r>
          </a:p>
        </p:txBody>
      </p:sp>
      <p:sp>
        <p:nvSpPr>
          <p:cNvPr id="113" name="Text Box 41"/>
          <p:cNvSpPr txBox="1">
            <a:spLocks noChangeArrowheads="1"/>
          </p:cNvSpPr>
          <p:nvPr/>
        </p:nvSpPr>
        <p:spPr bwMode="auto">
          <a:xfrm>
            <a:off x="5868144" y="2251863"/>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ja-JP" altLang="en-US" sz="2400" dirty="0" smtClean="0">
                <a:solidFill>
                  <a:srgbClr val="000000"/>
                </a:solidFill>
                <a:latin typeface="Tahoma" pitchFamily="34" charset="0"/>
              </a:rPr>
              <a:t>イベント</a:t>
            </a:r>
          </a:p>
        </p:txBody>
      </p:sp>
      <p:sp>
        <p:nvSpPr>
          <p:cNvPr id="115" name="Text Box 43"/>
          <p:cNvSpPr txBox="1">
            <a:spLocks noChangeArrowheads="1"/>
          </p:cNvSpPr>
          <p:nvPr/>
        </p:nvSpPr>
        <p:spPr bwMode="auto">
          <a:xfrm>
            <a:off x="539552" y="1864001"/>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ja-JP" altLang="en-US" sz="2400" dirty="0" smtClean="0">
                <a:solidFill>
                  <a:srgbClr val="000000"/>
                </a:solidFill>
                <a:latin typeface="Tahoma" pitchFamily="34" charset="0"/>
              </a:rPr>
              <a:t>状態</a:t>
            </a:r>
          </a:p>
        </p:txBody>
      </p:sp>
      <p:sp>
        <p:nvSpPr>
          <p:cNvPr id="116" name="Text Box 46"/>
          <p:cNvSpPr txBox="1">
            <a:spLocks noChangeArrowheads="1"/>
          </p:cNvSpPr>
          <p:nvPr/>
        </p:nvSpPr>
        <p:spPr bwMode="auto">
          <a:xfrm>
            <a:off x="5219700" y="6062137"/>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ja-JP" altLang="en-US" sz="2400" dirty="0" smtClean="0">
                <a:solidFill>
                  <a:srgbClr val="000000"/>
                </a:solidFill>
                <a:latin typeface="Tahoma" pitchFamily="34" charset="0"/>
              </a:rPr>
              <a:t>終了状態</a:t>
            </a:r>
          </a:p>
        </p:txBody>
      </p:sp>
      <p:sp>
        <p:nvSpPr>
          <p:cNvPr id="117" name="Text Box 23"/>
          <p:cNvSpPr txBox="1">
            <a:spLocks noChangeArrowheads="1"/>
          </p:cNvSpPr>
          <p:nvPr/>
        </p:nvSpPr>
        <p:spPr bwMode="auto">
          <a:xfrm>
            <a:off x="3712468" y="2432064"/>
            <a:ext cx="571500" cy="276999"/>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0" lang="ja-JP" altLang="en-US" sz="1200" b="0" i="0" u="none" strike="noStrike" kern="0" cap="none" spc="0" normalizeH="0" baseline="0" noProof="0" dirty="0" smtClean="0">
                <a:ln>
                  <a:noFill/>
                </a:ln>
                <a:solidFill>
                  <a:srgbClr val="000000"/>
                </a:solidFill>
                <a:effectLst/>
                <a:uLnTx/>
                <a:uFillTx/>
                <a:latin typeface="Tahoma" pitchFamily="34" charset="0"/>
              </a:rPr>
              <a:t>誕生</a:t>
            </a:r>
          </a:p>
        </p:txBody>
      </p:sp>
      <p:sp>
        <p:nvSpPr>
          <p:cNvPr id="118" name="Text Box 23"/>
          <p:cNvSpPr txBox="1">
            <a:spLocks noChangeArrowheads="1"/>
          </p:cNvSpPr>
          <p:nvPr/>
        </p:nvSpPr>
        <p:spPr bwMode="auto">
          <a:xfrm>
            <a:off x="3676650" y="3248163"/>
            <a:ext cx="571500" cy="276999"/>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0" lang="ja-JP" altLang="en-US" sz="1200" b="0" i="0" u="none" strike="noStrike" kern="0" cap="none" spc="0" normalizeH="0" baseline="0" noProof="0" dirty="0" smtClean="0">
                <a:ln>
                  <a:noFill/>
                </a:ln>
                <a:solidFill>
                  <a:srgbClr val="000000"/>
                </a:solidFill>
                <a:effectLst/>
                <a:uLnTx/>
                <a:uFillTx/>
                <a:latin typeface="Tahoma" pitchFamily="34" charset="0"/>
              </a:rPr>
              <a:t>就業</a:t>
            </a:r>
          </a:p>
        </p:txBody>
      </p:sp>
      <p:sp>
        <p:nvSpPr>
          <p:cNvPr id="119" name="Text Box 23"/>
          <p:cNvSpPr txBox="1">
            <a:spLocks noChangeArrowheads="1"/>
          </p:cNvSpPr>
          <p:nvPr/>
        </p:nvSpPr>
        <p:spPr bwMode="auto">
          <a:xfrm>
            <a:off x="3663320" y="4005207"/>
            <a:ext cx="571500" cy="276999"/>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0" lang="ja-JP" altLang="en-US" sz="1200" kern="0" dirty="0" smtClean="0">
                <a:solidFill>
                  <a:srgbClr val="000000"/>
                </a:solidFill>
                <a:latin typeface="Tahoma" pitchFamily="34" charset="0"/>
              </a:rPr>
              <a:t>就職</a:t>
            </a:r>
            <a:endParaRPr kumimoji="0" lang="en-US" altLang="ja-JP" sz="1200" kern="0" dirty="0">
              <a:solidFill>
                <a:srgbClr val="000000"/>
              </a:solidFill>
              <a:latin typeface="Tahoma" pitchFamily="34" charset="0"/>
            </a:endParaRPr>
          </a:p>
        </p:txBody>
      </p:sp>
      <p:sp>
        <p:nvSpPr>
          <p:cNvPr id="120" name="Text Box 23"/>
          <p:cNvSpPr txBox="1">
            <a:spLocks noChangeArrowheads="1"/>
          </p:cNvSpPr>
          <p:nvPr/>
        </p:nvSpPr>
        <p:spPr bwMode="auto">
          <a:xfrm>
            <a:off x="3707904" y="4798247"/>
            <a:ext cx="571500" cy="276999"/>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0" lang="ja-JP" altLang="en-US" sz="1200" kern="0" dirty="0">
                <a:solidFill>
                  <a:srgbClr val="000000"/>
                </a:solidFill>
                <a:latin typeface="Tahoma" pitchFamily="34" charset="0"/>
              </a:rPr>
              <a:t>退職</a:t>
            </a:r>
            <a:endParaRPr kumimoji="0" lang="ja-JP" altLang="en-US" sz="1200" b="0" i="0" u="none" strike="noStrike" kern="0" cap="none" spc="0" normalizeH="0" baseline="0" noProof="0" dirty="0" smtClean="0">
              <a:ln>
                <a:noFill/>
              </a:ln>
              <a:solidFill>
                <a:srgbClr val="000000"/>
              </a:solidFill>
              <a:effectLst/>
              <a:uLnTx/>
              <a:uFillTx/>
              <a:latin typeface="Tahoma" pitchFamily="34" charset="0"/>
            </a:endParaRPr>
          </a:p>
        </p:txBody>
      </p:sp>
      <p:sp>
        <p:nvSpPr>
          <p:cNvPr id="121" name="Text Box 23"/>
          <p:cNvSpPr txBox="1">
            <a:spLocks noChangeArrowheads="1"/>
          </p:cNvSpPr>
          <p:nvPr/>
        </p:nvSpPr>
        <p:spPr bwMode="auto">
          <a:xfrm>
            <a:off x="3676660" y="5690246"/>
            <a:ext cx="571500" cy="276999"/>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0" lang="ja-JP" altLang="en-US" sz="1200" kern="0" dirty="0">
                <a:solidFill>
                  <a:srgbClr val="000000"/>
                </a:solidFill>
                <a:latin typeface="Tahoma" pitchFamily="34" charset="0"/>
              </a:rPr>
              <a:t>死亡</a:t>
            </a:r>
            <a:endParaRPr kumimoji="0" lang="ja-JP" altLang="en-US" sz="1200" b="0" i="0" u="none" strike="noStrike" kern="0" cap="none" spc="0" normalizeH="0" baseline="0" noProof="0" dirty="0" smtClean="0">
              <a:ln>
                <a:noFill/>
              </a:ln>
              <a:solidFill>
                <a:srgbClr val="000000"/>
              </a:solidFill>
              <a:effectLst/>
              <a:uLnTx/>
              <a:uFillTx/>
              <a:latin typeface="Tahoma" pitchFamily="34" charset="0"/>
            </a:endParaRPr>
          </a:p>
        </p:txBody>
      </p:sp>
      <p:cxnSp>
        <p:nvCxnSpPr>
          <p:cNvPr id="122" name="直線矢印コネクタ 121"/>
          <p:cNvCxnSpPr>
            <a:stCxn id="112" idx="1"/>
          </p:cNvCxnSpPr>
          <p:nvPr/>
        </p:nvCxnSpPr>
        <p:spPr>
          <a:xfrm flipH="1" flipV="1">
            <a:off x="4234820" y="1351418"/>
            <a:ext cx="1450424" cy="1309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4" name="直線矢印コネクタ 123"/>
          <p:cNvCxnSpPr>
            <a:stCxn id="115" idx="3"/>
            <a:endCxn id="89" idx="1"/>
          </p:cNvCxnSpPr>
          <p:nvPr/>
        </p:nvCxnSpPr>
        <p:spPr>
          <a:xfrm>
            <a:off x="2292152" y="2092601"/>
            <a:ext cx="1161618" cy="875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6" name="直線矢印コネクタ 125"/>
          <p:cNvCxnSpPr>
            <a:stCxn id="113" idx="1"/>
          </p:cNvCxnSpPr>
          <p:nvPr/>
        </p:nvCxnSpPr>
        <p:spPr>
          <a:xfrm flipH="1" flipV="1">
            <a:off x="4135016" y="1734970"/>
            <a:ext cx="1733128" cy="7454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24" name="直線矢印コネクタ 1023"/>
          <p:cNvCxnSpPr>
            <a:stCxn id="116" idx="1"/>
          </p:cNvCxnSpPr>
          <p:nvPr/>
        </p:nvCxnSpPr>
        <p:spPr>
          <a:xfrm flipH="1">
            <a:off x="4283968" y="6290737"/>
            <a:ext cx="935732" cy="152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2" name="タイトル 1"/>
          <p:cNvSpPr>
            <a:spLocks noGrp="1"/>
          </p:cNvSpPr>
          <p:nvPr>
            <p:ph type="title"/>
          </p:nvPr>
        </p:nvSpPr>
        <p:spPr>
          <a:xfrm>
            <a:off x="467544" y="183698"/>
            <a:ext cx="8229600" cy="1143000"/>
          </a:xfrm>
        </p:spPr>
        <p:txBody>
          <a:bodyPr>
            <a:normAutofit/>
          </a:bodyPr>
          <a:lstStyle/>
          <a:p>
            <a:r>
              <a:rPr lang="ja-JP" altLang="en-US" dirty="0" smtClean="0"/>
              <a:t>ステートチャート図の例</a:t>
            </a:r>
            <a:endParaRPr kumimoji="1" lang="ja-JP" altLang="en-US" dirty="0"/>
          </a:p>
        </p:txBody>
      </p:sp>
    </p:spTree>
    <p:extLst>
      <p:ext uri="{BB962C8B-B14F-4D97-AF65-F5344CB8AC3E}">
        <p14:creationId xmlns:p14="http://schemas.microsoft.com/office/powerpoint/2010/main" val="26781504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状態</a:t>
            </a:r>
            <a:endParaRPr kumimoji="1" lang="ja-JP" altLang="en-US" dirty="0"/>
          </a:p>
        </p:txBody>
      </p:sp>
      <p:sp>
        <p:nvSpPr>
          <p:cNvPr id="3" name="コンテンツ プレースホルダー 2"/>
          <p:cNvSpPr>
            <a:spLocks noGrp="1"/>
          </p:cNvSpPr>
          <p:nvPr>
            <p:ph idx="1"/>
          </p:nvPr>
        </p:nvSpPr>
        <p:spPr/>
        <p:txBody>
          <a:bodyPr/>
          <a:lstStyle/>
          <a:p>
            <a:r>
              <a:rPr lang="ja-JP" altLang="en-US" dirty="0"/>
              <a:t>オブジェクトがそのライフサイクルの中で、ある一定の時間とどまる状態、状況。</a:t>
            </a:r>
          </a:p>
          <a:p>
            <a:r>
              <a:rPr kumimoji="1" lang="ja-JP" altLang="en-US" dirty="0" smtClean="0"/>
              <a:t>角の丸い長方形で表現し、長方形の中央に状態名を配置する。</a:t>
            </a:r>
            <a:endParaRPr kumimoji="1" lang="ja-JP" altLang="en-US" dirty="0"/>
          </a:p>
        </p:txBody>
      </p:sp>
      <p:sp>
        <p:nvSpPr>
          <p:cNvPr id="5" name="AutoShape 9"/>
          <p:cNvSpPr>
            <a:spLocks noChangeArrowheads="1"/>
          </p:cNvSpPr>
          <p:nvPr/>
        </p:nvSpPr>
        <p:spPr bwMode="auto">
          <a:xfrm>
            <a:off x="3635896" y="4221088"/>
            <a:ext cx="1447800" cy="6858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pPr>
            <a:r>
              <a:rPr lang="ja-JP" altLang="en-US" dirty="0"/>
              <a:t>状態</a:t>
            </a:r>
          </a:p>
        </p:txBody>
      </p:sp>
      <p:sp>
        <p:nvSpPr>
          <p:cNvPr id="6" name="Text Box 43"/>
          <p:cNvSpPr txBox="1">
            <a:spLocks noChangeArrowheads="1"/>
          </p:cNvSpPr>
          <p:nvPr/>
        </p:nvSpPr>
        <p:spPr bwMode="auto">
          <a:xfrm>
            <a:off x="1729182" y="4725144"/>
            <a:ext cx="108012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50000"/>
              </a:spcBef>
              <a:spcAft>
                <a:spcPct val="0"/>
              </a:spcAft>
            </a:pPr>
            <a:r>
              <a:rPr lang="ja-JP" altLang="en-US" sz="2400" dirty="0" smtClean="0">
                <a:solidFill>
                  <a:srgbClr val="000000"/>
                </a:solidFill>
                <a:latin typeface="Tahoma" pitchFamily="34" charset="0"/>
              </a:rPr>
              <a:t>状態</a:t>
            </a:r>
          </a:p>
        </p:txBody>
      </p:sp>
      <p:sp>
        <p:nvSpPr>
          <p:cNvPr id="7" name="Text Box 43"/>
          <p:cNvSpPr txBox="1">
            <a:spLocks noChangeArrowheads="1"/>
          </p:cNvSpPr>
          <p:nvPr/>
        </p:nvSpPr>
        <p:spPr bwMode="auto">
          <a:xfrm>
            <a:off x="6084168" y="5183851"/>
            <a:ext cx="118963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50000"/>
              </a:spcBef>
              <a:spcAft>
                <a:spcPct val="0"/>
              </a:spcAft>
            </a:pPr>
            <a:r>
              <a:rPr lang="ja-JP" altLang="en-US" sz="2400" dirty="0" smtClean="0">
                <a:solidFill>
                  <a:srgbClr val="000000"/>
                </a:solidFill>
                <a:latin typeface="Tahoma" pitchFamily="34" charset="0"/>
              </a:rPr>
              <a:t>状態名</a:t>
            </a:r>
          </a:p>
        </p:txBody>
      </p:sp>
      <p:cxnSp>
        <p:nvCxnSpPr>
          <p:cNvPr id="9" name="直線矢印コネクタ 8"/>
          <p:cNvCxnSpPr>
            <a:endCxn id="5" idx="1"/>
          </p:cNvCxnSpPr>
          <p:nvPr/>
        </p:nvCxnSpPr>
        <p:spPr>
          <a:xfrm flipV="1">
            <a:off x="2555776" y="4563988"/>
            <a:ext cx="1080120" cy="3897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flipH="1" flipV="1">
            <a:off x="4572000" y="4725144"/>
            <a:ext cx="1656184" cy="6895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91043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開始状態</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オブジェクト</a:t>
            </a:r>
            <a:r>
              <a:rPr lang="ja-JP" altLang="en-US" dirty="0"/>
              <a:t>の生成時点また</a:t>
            </a:r>
            <a:r>
              <a:rPr lang="ja-JP" altLang="en-US" dirty="0" smtClean="0"/>
              <a:t>は、コンポジット</a:t>
            </a:r>
            <a:r>
              <a:rPr lang="ja-JP" altLang="en-US" dirty="0"/>
              <a:t>状態における開始時点を</a:t>
            </a:r>
            <a:r>
              <a:rPr lang="ja-JP" altLang="en-US" dirty="0" smtClean="0"/>
              <a:t>示す特別な状態。</a:t>
            </a:r>
            <a:endParaRPr lang="en-US" altLang="ja-JP" dirty="0" smtClean="0"/>
          </a:p>
          <a:p>
            <a:endParaRPr kumimoji="1" lang="ja-JP" altLang="en-US" dirty="0"/>
          </a:p>
        </p:txBody>
      </p:sp>
      <p:sp>
        <p:nvSpPr>
          <p:cNvPr id="4" name="Oval 5"/>
          <p:cNvSpPr>
            <a:spLocks noChangeArrowheads="1"/>
          </p:cNvSpPr>
          <p:nvPr/>
        </p:nvSpPr>
        <p:spPr bwMode="auto">
          <a:xfrm>
            <a:off x="862236" y="3589020"/>
            <a:ext cx="304800" cy="304800"/>
          </a:xfrm>
          <a:prstGeom prst="ellipse">
            <a:avLst/>
          </a:prstGeom>
          <a:solidFill>
            <a:srgbClr val="000000"/>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5" name="Line 7"/>
          <p:cNvSpPr>
            <a:spLocks noChangeShapeType="1"/>
          </p:cNvSpPr>
          <p:nvPr/>
        </p:nvSpPr>
        <p:spPr bwMode="auto">
          <a:xfrm>
            <a:off x="1167036" y="3741420"/>
            <a:ext cx="838200" cy="0"/>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6" name="AutoShape 9"/>
          <p:cNvSpPr>
            <a:spLocks noChangeArrowheads="1"/>
          </p:cNvSpPr>
          <p:nvPr/>
        </p:nvSpPr>
        <p:spPr bwMode="auto">
          <a:xfrm>
            <a:off x="2005236" y="3505200"/>
            <a:ext cx="1371600" cy="5334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2400" smtClean="0">
                <a:solidFill>
                  <a:srgbClr val="000000"/>
                </a:solidFill>
                <a:latin typeface="Tahoma" pitchFamily="34" charset="0"/>
              </a:rPr>
              <a:t>状態</a:t>
            </a:r>
          </a:p>
        </p:txBody>
      </p:sp>
      <p:sp>
        <p:nvSpPr>
          <p:cNvPr id="7" name="Text Box 12"/>
          <p:cNvSpPr txBox="1">
            <a:spLocks noChangeArrowheads="1"/>
          </p:cNvSpPr>
          <p:nvPr/>
        </p:nvSpPr>
        <p:spPr bwMode="auto">
          <a:xfrm>
            <a:off x="1243236" y="3183702"/>
            <a:ext cx="68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endParaRPr lang="ja-JP" altLang="ja-JP" sz="2400" smtClean="0">
              <a:solidFill>
                <a:srgbClr val="000000"/>
              </a:solidFill>
              <a:latin typeface="Tahoma" pitchFamily="34" charset="0"/>
            </a:endParaRPr>
          </a:p>
        </p:txBody>
      </p:sp>
      <p:sp>
        <p:nvSpPr>
          <p:cNvPr id="8" name="Text Box 13"/>
          <p:cNvSpPr txBox="1">
            <a:spLocks noChangeArrowheads="1"/>
          </p:cNvSpPr>
          <p:nvPr/>
        </p:nvSpPr>
        <p:spPr bwMode="auto">
          <a:xfrm>
            <a:off x="1205136" y="3240792"/>
            <a:ext cx="8001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50000"/>
              </a:spcBef>
              <a:spcAft>
                <a:spcPct val="0"/>
              </a:spcAft>
            </a:pPr>
            <a:r>
              <a:rPr lang="ja-JP" altLang="en-US" sz="2000" dirty="0" smtClean="0">
                <a:solidFill>
                  <a:srgbClr val="000000"/>
                </a:solidFill>
                <a:latin typeface="Tahoma" pitchFamily="34" charset="0"/>
              </a:rPr>
              <a:t>生成</a:t>
            </a:r>
          </a:p>
        </p:txBody>
      </p:sp>
      <p:sp>
        <p:nvSpPr>
          <p:cNvPr id="9" name="AutoShape 14"/>
          <p:cNvSpPr>
            <a:spLocks noChangeArrowheads="1"/>
          </p:cNvSpPr>
          <p:nvPr/>
        </p:nvSpPr>
        <p:spPr bwMode="auto">
          <a:xfrm>
            <a:off x="5181600" y="3962400"/>
            <a:ext cx="3352800" cy="24384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ja-JP" altLang="ja-JP" sz="2400" smtClean="0">
              <a:solidFill>
                <a:srgbClr val="000000"/>
              </a:solidFill>
              <a:latin typeface="Tahoma" pitchFamily="34" charset="0"/>
            </a:endParaRPr>
          </a:p>
        </p:txBody>
      </p:sp>
      <p:sp>
        <p:nvSpPr>
          <p:cNvPr id="10" name="Line 15"/>
          <p:cNvSpPr>
            <a:spLocks noChangeShapeType="1"/>
          </p:cNvSpPr>
          <p:nvPr/>
        </p:nvSpPr>
        <p:spPr bwMode="auto">
          <a:xfrm>
            <a:off x="4114800" y="4876800"/>
            <a:ext cx="1066800" cy="0"/>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11" name="Oval 17"/>
          <p:cNvSpPr>
            <a:spLocks noChangeArrowheads="1"/>
          </p:cNvSpPr>
          <p:nvPr/>
        </p:nvSpPr>
        <p:spPr bwMode="auto">
          <a:xfrm>
            <a:off x="5410200" y="4724400"/>
            <a:ext cx="304800" cy="304800"/>
          </a:xfrm>
          <a:prstGeom prst="ellipse">
            <a:avLst/>
          </a:prstGeom>
          <a:solidFill>
            <a:srgbClr val="000000"/>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12" name="Line 18"/>
          <p:cNvSpPr>
            <a:spLocks noChangeShapeType="1"/>
          </p:cNvSpPr>
          <p:nvPr/>
        </p:nvSpPr>
        <p:spPr bwMode="auto">
          <a:xfrm>
            <a:off x="5715000" y="4876800"/>
            <a:ext cx="1066800" cy="0"/>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13" name="AutoShape 19"/>
          <p:cNvSpPr>
            <a:spLocks noChangeArrowheads="1"/>
          </p:cNvSpPr>
          <p:nvPr/>
        </p:nvSpPr>
        <p:spPr bwMode="auto">
          <a:xfrm>
            <a:off x="2743200" y="4648200"/>
            <a:ext cx="1371600" cy="5334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2400" dirty="0" smtClean="0">
                <a:solidFill>
                  <a:srgbClr val="000000"/>
                </a:solidFill>
                <a:latin typeface="Tahoma" pitchFamily="34" charset="0"/>
              </a:rPr>
              <a:t>状態</a:t>
            </a:r>
            <a:r>
              <a:rPr lang="en-US" altLang="ja-JP" sz="2400" dirty="0" smtClean="0">
                <a:solidFill>
                  <a:srgbClr val="000000"/>
                </a:solidFill>
                <a:latin typeface="Tahoma" pitchFamily="34" charset="0"/>
              </a:rPr>
              <a:t>1</a:t>
            </a:r>
          </a:p>
        </p:txBody>
      </p:sp>
      <p:sp>
        <p:nvSpPr>
          <p:cNvPr id="14" name="AutoShape 20"/>
          <p:cNvSpPr>
            <a:spLocks noChangeArrowheads="1"/>
          </p:cNvSpPr>
          <p:nvPr/>
        </p:nvSpPr>
        <p:spPr bwMode="auto">
          <a:xfrm>
            <a:off x="6781800" y="4572000"/>
            <a:ext cx="1371600" cy="5334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2400" smtClean="0">
                <a:solidFill>
                  <a:srgbClr val="000000"/>
                </a:solidFill>
                <a:latin typeface="Tahoma" pitchFamily="34" charset="0"/>
              </a:rPr>
              <a:t>状態</a:t>
            </a:r>
            <a:r>
              <a:rPr lang="en-US" altLang="ja-JP" sz="2400" smtClean="0">
                <a:solidFill>
                  <a:srgbClr val="000000"/>
                </a:solidFill>
                <a:latin typeface="Tahoma" pitchFamily="34" charset="0"/>
              </a:rPr>
              <a:t>2</a:t>
            </a:r>
          </a:p>
        </p:txBody>
      </p:sp>
      <p:sp>
        <p:nvSpPr>
          <p:cNvPr id="15" name="AutoShape 21"/>
          <p:cNvSpPr>
            <a:spLocks noChangeArrowheads="1"/>
          </p:cNvSpPr>
          <p:nvPr/>
        </p:nvSpPr>
        <p:spPr bwMode="auto">
          <a:xfrm>
            <a:off x="6781800" y="5638800"/>
            <a:ext cx="1371600" cy="5334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2400" smtClean="0">
                <a:solidFill>
                  <a:srgbClr val="000000"/>
                </a:solidFill>
                <a:latin typeface="Tahoma" pitchFamily="34" charset="0"/>
              </a:rPr>
              <a:t>状態</a:t>
            </a:r>
            <a:r>
              <a:rPr lang="en-US" altLang="ja-JP" sz="2400" smtClean="0">
                <a:solidFill>
                  <a:srgbClr val="000000"/>
                </a:solidFill>
                <a:latin typeface="Tahoma" pitchFamily="34" charset="0"/>
              </a:rPr>
              <a:t>3</a:t>
            </a:r>
          </a:p>
        </p:txBody>
      </p:sp>
      <p:sp>
        <p:nvSpPr>
          <p:cNvPr id="16" name="Text Box 22"/>
          <p:cNvSpPr txBox="1">
            <a:spLocks noChangeArrowheads="1"/>
          </p:cNvSpPr>
          <p:nvPr/>
        </p:nvSpPr>
        <p:spPr bwMode="auto">
          <a:xfrm>
            <a:off x="5638800" y="4038600"/>
            <a:ext cx="259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ja-JP" altLang="en-US" sz="2400" smtClean="0">
                <a:solidFill>
                  <a:srgbClr val="000000"/>
                </a:solidFill>
                <a:latin typeface="Tahoma" pitchFamily="34" charset="0"/>
              </a:rPr>
              <a:t>コンポジット状態</a:t>
            </a:r>
          </a:p>
        </p:txBody>
      </p:sp>
      <p:cxnSp>
        <p:nvCxnSpPr>
          <p:cNvPr id="17" name="AutoShape 26"/>
          <p:cNvCxnSpPr>
            <a:cxnSpLocks noChangeShapeType="1"/>
          </p:cNvCxnSpPr>
          <p:nvPr/>
        </p:nvCxnSpPr>
        <p:spPr bwMode="auto">
          <a:xfrm>
            <a:off x="7162800" y="5105400"/>
            <a:ext cx="0" cy="533400"/>
          </a:xfrm>
          <a:prstGeom prst="straightConnector1">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Line 27"/>
          <p:cNvSpPr>
            <a:spLocks noChangeShapeType="1"/>
          </p:cNvSpPr>
          <p:nvPr/>
        </p:nvSpPr>
        <p:spPr bwMode="auto">
          <a:xfrm flipV="1">
            <a:off x="7772400" y="5103813"/>
            <a:ext cx="0" cy="533400"/>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Tree>
    <p:extLst>
      <p:ext uri="{BB962C8B-B14F-4D97-AF65-F5344CB8AC3E}">
        <p14:creationId xmlns:p14="http://schemas.microsoft.com/office/powerpoint/2010/main" val="3881947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終了状態</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sz="2800" dirty="0" smtClean="0"/>
              <a:t>動作完了を示す特別な状態です。</a:t>
            </a:r>
            <a:endParaRPr kumimoji="1" lang="en-US" altLang="ja-JP" sz="2800" dirty="0" smtClean="0"/>
          </a:p>
          <a:p>
            <a:r>
              <a:rPr lang="ja-JP" altLang="en-US" sz="2800" dirty="0" smtClean="0"/>
              <a:t>コンポジット状態のように状態が階層化されている場合は、そのレベルの状態内での動作完了を表す。</a:t>
            </a:r>
            <a:endParaRPr kumimoji="1" lang="ja-JP" altLang="en-US" sz="2800" dirty="0"/>
          </a:p>
        </p:txBody>
      </p:sp>
      <p:sp>
        <p:nvSpPr>
          <p:cNvPr id="4" name="Line 5"/>
          <p:cNvSpPr>
            <a:spLocks noChangeShapeType="1"/>
          </p:cNvSpPr>
          <p:nvPr/>
        </p:nvSpPr>
        <p:spPr bwMode="auto">
          <a:xfrm>
            <a:off x="2107684" y="3848100"/>
            <a:ext cx="736124" cy="0"/>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5" name="AutoShape 8"/>
          <p:cNvSpPr>
            <a:spLocks noChangeArrowheads="1"/>
          </p:cNvSpPr>
          <p:nvPr/>
        </p:nvSpPr>
        <p:spPr bwMode="auto">
          <a:xfrm>
            <a:off x="5148064" y="3717032"/>
            <a:ext cx="3569216" cy="2607568"/>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ja-JP" altLang="ja-JP" sz="2400" smtClean="0">
              <a:solidFill>
                <a:srgbClr val="000000"/>
              </a:solidFill>
              <a:latin typeface="Tahoma" pitchFamily="34" charset="0"/>
            </a:endParaRPr>
          </a:p>
        </p:txBody>
      </p:sp>
      <p:sp>
        <p:nvSpPr>
          <p:cNvPr id="6" name="AutoShape 12"/>
          <p:cNvSpPr>
            <a:spLocks noChangeArrowheads="1"/>
          </p:cNvSpPr>
          <p:nvPr/>
        </p:nvSpPr>
        <p:spPr bwMode="auto">
          <a:xfrm>
            <a:off x="6964680" y="4495800"/>
            <a:ext cx="1371600" cy="5334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2400" smtClean="0">
                <a:solidFill>
                  <a:srgbClr val="000000"/>
                </a:solidFill>
                <a:latin typeface="Tahoma" pitchFamily="34" charset="0"/>
              </a:rPr>
              <a:t>状態</a:t>
            </a:r>
            <a:r>
              <a:rPr lang="en-US" altLang="ja-JP" sz="2400" smtClean="0">
                <a:solidFill>
                  <a:srgbClr val="000000"/>
                </a:solidFill>
                <a:latin typeface="Tahoma" pitchFamily="34" charset="0"/>
              </a:rPr>
              <a:t>2</a:t>
            </a:r>
          </a:p>
        </p:txBody>
      </p:sp>
      <p:sp>
        <p:nvSpPr>
          <p:cNvPr id="7" name="AutoShape 13"/>
          <p:cNvSpPr>
            <a:spLocks noChangeArrowheads="1"/>
          </p:cNvSpPr>
          <p:nvPr/>
        </p:nvSpPr>
        <p:spPr bwMode="auto">
          <a:xfrm>
            <a:off x="6964680" y="5562600"/>
            <a:ext cx="1371600" cy="5334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2400" smtClean="0">
                <a:solidFill>
                  <a:srgbClr val="000000"/>
                </a:solidFill>
                <a:latin typeface="Tahoma" pitchFamily="34" charset="0"/>
              </a:rPr>
              <a:t>状態</a:t>
            </a:r>
            <a:r>
              <a:rPr lang="en-US" altLang="ja-JP" sz="2400" smtClean="0">
                <a:solidFill>
                  <a:srgbClr val="000000"/>
                </a:solidFill>
                <a:latin typeface="Tahoma" pitchFamily="34" charset="0"/>
              </a:rPr>
              <a:t>3</a:t>
            </a:r>
          </a:p>
        </p:txBody>
      </p:sp>
      <p:sp>
        <p:nvSpPr>
          <p:cNvPr id="8" name="Text Box 14"/>
          <p:cNvSpPr txBox="1">
            <a:spLocks noChangeArrowheads="1"/>
          </p:cNvSpPr>
          <p:nvPr/>
        </p:nvSpPr>
        <p:spPr bwMode="auto">
          <a:xfrm>
            <a:off x="5745480" y="3828296"/>
            <a:ext cx="259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ja-JP" altLang="en-US" sz="2400" dirty="0" smtClean="0">
                <a:solidFill>
                  <a:srgbClr val="000000"/>
                </a:solidFill>
                <a:latin typeface="Tahoma" pitchFamily="34" charset="0"/>
              </a:rPr>
              <a:t>コンポジット状態</a:t>
            </a:r>
          </a:p>
        </p:txBody>
      </p:sp>
      <p:cxnSp>
        <p:nvCxnSpPr>
          <p:cNvPr id="9" name="AutoShape 15"/>
          <p:cNvCxnSpPr>
            <a:cxnSpLocks noChangeShapeType="1"/>
          </p:cNvCxnSpPr>
          <p:nvPr/>
        </p:nvCxnSpPr>
        <p:spPr bwMode="auto">
          <a:xfrm>
            <a:off x="7345680" y="5029200"/>
            <a:ext cx="0" cy="533400"/>
          </a:xfrm>
          <a:prstGeom prst="straightConnector1">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Line 16"/>
          <p:cNvSpPr>
            <a:spLocks noChangeShapeType="1"/>
          </p:cNvSpPr>
          <p:nvPr/>
        </p:nvSpPr>
        <p:spPr bwMode="auto">
          <a:xfrm flipV="1">
            <a:off x="7955280" y="5027613"/>
            <a:ext cx="0" cy="533400"/>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11" name="AutoShape 17"/>
          <p:cNvSpPr>
            <a:spLocks noChangeArrowheads="1"/>
          </p:cNvSpPr>
          <p:nvPr/>
        </p:nvSpPr>
        <p:spPr bwMode="auto">
          <a:xfrm>
            <a:off x="2709664" y="4572000"/>
            <a:ext cx="1371600" cy="5334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2400" smtClean="0">
                <a:solidFill>
                  <a:srgbClr val="000000"/>
                </a:solidFill>
                <a:latin typeface="Tahoma" pitchFamily="34" charset="0"/>
              </a:rPr>
              <a:t>状態</a:t>
            </a:r>
            <a:r>
              <a:rPr lang="en-US" altLang="ja-JP" sz="2400" smtClean="0">
                <a:solidFill>
                  <a:srgbClr val="000000"/>
                </a:solidFill>
                <a:latin typeface="Tahoma" pitchFamily="34" charset="0"/>
              </a:rPr>
              <a:t>1</a:t>
            </a:r>
          </a:p>
        </p:txBody>
      </p:sp>
      <p:sp>
        <p:nvSpPr>
          <p:cNvPr id="12" name="Oval 18"/>
          <p:cNvSpPr>
            <a:spLocks noChangeArrowheads="1"/>
          </p:cNvSpPr>
          <p:nvPr/>
        </p:nvSpPr>
        <p:spPr bwMode="auto">
          <a:xfrm>
            <a:off x="2889488" y="3695700"/>
            <a:ext cx="304800" cy="304800"/>
          </a:xfrm>
          <a:prstGeom prst="ellipse">
            <a:avLst/>
          </a:prstGeom>
          <a:solidFill>
            <a:srgbClr val="000000"/>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13" name="Oval 19"/>
          <p:cNvSpPr>
            <a:spLocks noChangeArrowheads="1"/>
          </p:cNvSpPr>
          <p:nvPr/>
        </p:nvSpPr>
        <p:spPr bwMode="auto">
          <a:xfrm>
            <a:off x="2833092" y="3639304"/>
            <a:ext cx="417592" cy="417592"/>
          </a:xfrm>
          <a:prstGeom prst="ellipse">
            <a:avLst/>
          </a:prstGeom>
          <a:noFill/>
          <a:ln w="9525">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14" name="AutoShape 20"/>
          <p:cNvSpPr>
            <a:spLocks noChangeArrowheads="1"/>
          </p:cNvSpPr>
          <p:nvPr/>
        </p:nvSpPr>
        <p:spPr bwMode="auto">
          <a:xfrm>
            <a:off x="736084" y="3619500"/>
            <a:ext cx="1371600" cy="5334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2400" smtClean="0">
                <a:solidFill>
                  <a:srgbClr val="000000"/>
                </a:solidFill>
                <a:latin typeface="Tahoma" pitchFamily="34" charset="0"/>
              </a:rPr>
              <a:t>状態</a:t>
            </a:r>
          </a:p>
        </p:txBody>
      </p:sp>
      <p:sp>
        <p:nvSpPr>
          <p:cNvPr id="15" name="Line 22"/>
          <p:cNvSpPr>
            <a:spLocks noChangeShapeType="1"/>
          </p:cNvSpPr>
          <p:nvPr/>
        </p:nvSpPr>
        <p:spPr bwMode="auto">
          <a:xfrm flipH="1">
            <a:off x="5897880" y="5867400"/>
            <a:ext cx="1066800" cy="0"/>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16" name="Line 23"/>
          <p:cNvSpPr>
            <a:spLocks noChangeShapeType="1"/>
          </p:cNvSpPr>
          <p:nvPr/>
        </p:nvSpPr>
        <p:spPr bwMode="auto">
          <a:xfrm flipH="1">
            <a:off x="4081264" y="4800600"/>
            <a:ext cx="1066800" cy="0"/>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19" name="Oval 18"/>
          <p:cNvSpPr>
            <a:spLocks noChangeArrowheads="1"/>
          </p:cNvSpPr>
          <p:nvPr/>
        </p:nvSpPr>
        <p:spPr bwMode="auto">
          <a:xfrm>
            <a:off x="5540856" y="5715000"/>
            <a:ext cx="304800" cy="304800"/>
          </a:xfrm>
          <a:prstGeom prst="ellipse">
            <a:avLst/>
          </a:prstGeom>
          <a:solidFill>
            <a:srgbClr val="000000"/>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20" name="Oval 19"/>
          <p:cNvSpPr>
            <a:spLocks noChangeArrowheads="1"/>
          </p:cNvSpPr>
          <p:nvPr/>
        </p:nvSpPr>
        <p:spPr bwMode="auto">
          <a:xfrm>
            <a:off x="5484460" y="5658604"/>
            <a:ext cx="417592" cy="417592"/>
          </a:xfrm>
          <a:prstGeom prst="ellipse">
            <a:avLst/>
          </a:prstGeom>
          <a:noFill/>
          <a:ln w="9525">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Tree>
    <p:extLst>
      <p:ext uri="{BB962C8B-B14F-4D97-AF65-F5344CB8AC3E}">
        <p14:creationId xmlns:p14="http://schemas.microsoft.com/office/powerpoint/2010/main" val="21733797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イベント（トリガー）</a:t>
            </a:r>
            <a:endParaRPr kumimoji="1" lang="ja-JP" altLang="en-US" dirty="0"/>
          </a:p>
        </p:txBody>
      </p:sp>
      <p:sp>
        <p:nvSpPr>
          <p:cNvPr id="3" name="コンテンツ プレースホルダー 2"/>
          <p:cNvSpPr>
            <a:spLocks noGrp="1"/>
          </p:cNvSpPr>
          <p:nvPr>
            <p:ph idx="1"/>
          </p:nvPr>
        </p:nvSpPr>
        <p:spPr>
          <a:xfrm>
            <a:off x="457200" y="1600201"/>
            <a:ext cx="8229600" cy="1684784"/>
          </a:xfrm>
        </p:spPr>
        <p:txBody>
          <a:bodyPr/>
          <a:lstStyle/>
          <a:p>
            <a:r>
              <a:rPr kumimoji="1" lang="ja-JP" altLang="en-US" dirty="0" smtClean="0"/>
              <a:t>オブジェクトに何らかの影響をもたらす事象の発生を言う。</a:t>
            </a:r>
            <a:endParaRPr kumimoji="1" lang="ja-JP" altLang="en-US" dirty="0"/>
          </a:p>
        </p:txBody>
      </p:sp>
      <p:sp>
        <p:nvSpPr>
          <p:cNvPr id="5" name="Line 4"/>
          <p:cNvSpPr>
            <a:spLocks noChangeShapeType="1"/>
          </p:cNvSpPr>
          <p:nvPr/>
        </p:nvSpPr>
        <p:spPr bwMode="auto">
          <a:xfrm>
            <a:off x="3577208" y="4449688"/>
            <a:ext cx="1930896" cy="0"/>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6" name="AutoShape 5"/>
          <p:cNvSpPr>
            <a:spLocks noChangeArrowheads="1"/>
          </p:cNvSpPr>
          <p:nvPr/>
        </p:nvSpPr>
        <p:spPr bwMode="auto">
          <a:xfrm>
            <a:off x="5508104" y="4214422"/>
            <a:ext cx="1371600" cy="5334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2400" smtClean="0">
                <a:solidFill>
                  <a:srgbClr val="000000"/>
                </a:solidFill>
                <a:latin typeface="Tahoma" pitchFamily="34" charset="0"/>
              </a:rPr>
              <a:t>社会人</a:t>
            </a:r>
          </a:p>
        </p:txBody>
      </p:sp>
      <p:sp>
        <p:nvSpPr>
          <p:cNvPr id="7" name="AutoShape 6"/>
          <p:cNvSpPr>
            <a:spLocks noChangeArrowheads="1"/>
          </p:cNvSpPr>
          <p:nvPr/>
        </p:nvSpPr>
        <p:spPr bwMode="auto">
          <a:xfrm>
            <a:off x="2205608" y="4221088"/>
            <a:ext cx="1371600" cy="5334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2400" smtClean="0">
                <a:solidFill>
                  <a:srgbClr val="000000"/>
                </a:solidFill>
                <a:latin typeface="Tahoma" pitchFamily="34" charset="0"/>
              </a:rPr>
              <a:t>学生</a:t>
            </a:r>
          </a:p>
        </p:txBody>
      </p:sp>
      <p:sp>
        <p:nvSpPr>
          <p:cNvPr id="8" name="Text Box 7"/>
          <p:cNvSpPr txBox="1">
            <a:spLocks noChangeArrowheads="1"/>
          </p:cNvSpPr>
          <p:nvPr/>
        </p:nvSpPr>
        <p:spPr bwMode="auto">
          <a:xfrm>
            <a:off x="4047356" y="3992488"/>
            <a:ext cx="99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ja-JP" altLang="en-US" sz="2400" dirty="0" smtClean="0">
                <a:solidFill>
                  <a:srgbClr val="000000"/>
                </a:solidFill>
                <a:latin typeface="Tahoma" pitchFamily="34" charset="0"/>
              </a:rPr>
              <a:t>就職</a:t>
            </a:r>
          </a:p>
        </p:txBody>
      </p:sp>
      <p:sp>
        <p:nvSpPr>
          <p:cNvPr id="10" name="Text Box 10"/>
          <p:cNvSpPr txBox="1">
            <a:spLocks noChangeArrowheads="1"/>
          </p:cNvSpPr>
          <p:nvPr/>
        </p:nvSpPr>
        <p:spPr bwMode="auto">
          <a:xfrm>
            <a:off x="5786968" y="3093234"/>
            <a:ext cx="201054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50000"/>
              </a:spcBef>
              <a:spcAft>
                <a:spcPct val="0"/>
              </a:spcAft>
            </a:pPr>
            <a:r>
              <a:rPr lang="ja-JP" altLang="en-US" dirty="0" smtClean="0">
                <a:solidFill>
                  <a:srgbClr val="000000"/>
                </a:solidFill>
                <a:latin typeface="Tahoma" pitchFamily="34" charset="0"/>
              </a:rPr>
              <a:t>イベント</a:t>
            </a:r>
            <a:r>
              <a:rPr lang="en-US" altLang="ja-JP" dirty="0" smtClean="0">
                <a:solidFill>
                  <a:srgbClr val="000000"/>
                </a:solidFill>
                <a:latin typeface="Tahoma" pitchFamily="34" charset="0"/>
              </a:rPr>
              <a:t>(</a:t>
            </a:r>
            <a:r>
              <a:rPr lang="ja-JP" altLang="en-US" dirty="0" smtClean="0">
                <a:solidFill>
                  <a:srgbClr val="000000"/>
                </a:solidFill>
                <a:latin typeface="Tahoma" pitchFamily="34" charset="0"/>
              </a:rPr>
              <a:t>トリガー</a:t>
            </a:r>
            <a:r>
              <a:rPr lang="en-US" altLang="ja-JP" dirty="0" smtClean="0">
                <a:solidFill>
                  <a:srgbClr val="000000"/>
                </a:solidFill>
                <a:latin typeface="Tahoma" pitchFamily="34" charset="0"/>
              </a:rPr>
              <a:t>)</a:t>
            </a:r>
          </a:p>
        </p:txBody>
      </p:sp>
      <p:cxnSp>
        <p:nvCxnSpPr>
          <p:cNvPr id="12" name="直線矢印コネクタ 11"/>
          <p:cNvCxnSpPr/>
          <p:nvPr/>
        </p:nvCxnSpPr>
        <p:spPr>
          <a:xfrm flipH="1">
            <a:off x="4788024" y="3356992"/>
            <a:ext cx="1152128"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5785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状態遷移</a:t>
            </a:r>
            <a:endParaRPr kumimoji="1" lang="ja-JP" altLang="en-US" dirty="0"/>
          </a:p>
        </p:txBody>
      </p:sp>
      <p:sp>
        <p:nvSpPr>
          <p:cNvPr id="3" name="コンテンツ プレースホルダー 2"/>
          <p:cNvSpPr>
            <a:spLocks noGrp="1"/>
          </p:cNvSpPr>
          <p:nvPr>
            <p:ph idx="1"/>
          </p:nvPr>
        </p:nvSpPr>
        <p:spPr>
          <a:xfrm>
            <a:off x="457200" y="1600201"/>
            <a:ext cx="8229600" cy="1890152"/>
          </a:xfrm>
        </p:spPr>
        <p:txBody>
          <a:bodyPr/>
          <a:lstStyle/>
          <a:p>
            <a:r>
              <a:rPr kumimoji="1" lang="ja-JP" altLang="en-US" dirty="0" smtClean="0"/>
              <a:t>ある状態から、ほかの状態に変わること。</a:t>
            </a:r>
            <a:endParaRPr kumimoji="1" lang="en-US" altLang="ja-JP" dirty="0" smtClean="0"/>
          </a:p>
          <a:p>
            <a:r>
              <a:rPr lang="ja-JP" altLang="en-US" dirty="0"/>
              <a:t>自分</a:t>
            </a:r>
            <a:r>
              <a:rPr lang="ja-JP" altLang="en-US" dirty="0" smtClean="0"/>
              <a:t>自身の状態に入りなおす場合は</a:t>
            </a:r>
            <a:endParaRPr lang="en-US" altLang="ja-JP" dirty="0" smtClean="0"/>
          </a:p>
          <a:p>
            <a:pPr marL="0" indent="0">
              <a:buNone/>
            </a:pPr>
            <a:r>
              <a:rPr lang="ja-JP" altLang="en-US" dirty="0"/>
              <a:t>　</a:t>
            </a:r>
            <a:r>
              <a:rPr lang="ja-JP" altLang="en-US" dirty="0" smtClean="0"/>
              <a:t> 自己遷移と</a:t>
            </a:r>
            <a:r>
              <a:rPr lang="ja-JP" altLang="en-US" dirty="0" smtClean="0"/>
              <a:t>いう</a:t>
            </a:r>
            <a:r>
              <a:rPr lang="ja-JP" altLang="en-US" dirty="0"/>
              <a:t>。</a:t>
            </a:r>
            <a:endParaRPr lang="en-US" altLang="ja-JP" dirty="0" smtClean="0"/>
          </a:p>
        </p:txBody>
      </p:sp>
      <p:sp>
        <p:nvSpPr>
          <p:cNvPr id="4" name="Line 4"/>
          <p:cNvSpPr>
            <a:spLocks noChangeShapeType="1"/>
          </p:cNvSpPr>
          <p:nvPr/>
        </p:nvSpPr>
        <p:spPr bwMode="auto">
          <a:xfrm>
            <a:off x="4996474" y="5354077"/>
            <a:ext cx="1306422" cy="0"/>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5" name="AutoShape 5"/>
          <p:cNvSpPr>
            <a:spLocks noChangeArrowheads="1"/>
          </p:cNvSpPr>
          <p:nvPr/>
        </p:nvSpPr>
        <p:spPr bwMode="auto">
          <a:xfrm>
            <a:off x="6302896" y="5087377"/>
            <a:ext cx="1371600" cy="5334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2400" smtClean="0">
                <a:solidFill>
                  <a:srgbClr val="000000"/>
                </a:solidFill>
                <a:latin typeface="Tahoma" pitchFamily="34" charset="0"/>
              </a:rPr>
              <a:t>社会人</a:t>
            </a:r>
          </a:p>
        </p:txBody>
      </p:sp>
      <p:sp>
        <p:nvSpPr>
          <p:cNvPr id="6" name="AutoShape 6"/>
          <p:cNvSpPr>
            <a:spLocks noChangeArrowheads="1"/>
          </p:cNvSpPr>
          <p:nvPr/>
        </p:nvSpPr>
        <p:spPr bwMode="auto">
          <a:xfrm>
            <a:off x="3568472" y="5087377"/>
            <a:ext cx="1371600" cy="5334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2400" smtClean="0">
                <a:solidFill>
                  <a:srgbClr val="000000"/>
                </a:solidFill>
                <a:latin typeface="Tahoma" pitchFamily="34" charset="0"/>
              </a:rPr>
              <a:t>学生</a:t>
            </a:r>
          </a:p>
        </p:txBody>
      </p:sp>
      <p:sp>
        <p:nvSpPr>
          <p:cNvPr id="7" name="Line 7"/>
          <p:cNvSpPr>
            <a:spLocks noChangeShapeType="1"/>
          </p:cNvSpPr>
          <p:nvPr/>
        </p:nvSpPr>
        <p:spPr bwMode="auto">
          <a:xfrm>
            <a:off x="2233816" y="5354077"/>
            <a:ext cx="1325880" cy="0"/>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8" name="AutoShape 8"/>
          <p:cNvSpPr>
            <a:spLocks noChangeArrowheads="1"/>
          </p:cNvSpPr>
          <p:nvPr/>
        </p:nvSpPr>
        <p:spPr bwMode="auto">
          <a:xfrm>
            <a:off x="862216" y="5087377"/>
            <a:ext cx="1371600" cy="5334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2400" smtClean="0">
                <a:solidFill>
                  <a:srgbClr val="000000"/>
                </a:solidFill>
                <a:latin typeface="Tahoma" pitchFamily="34" charset="0"/>
              </a:rPr>
              <a:t>幼児</a:t>
            </a:r>
          </a:p>
        </p:txBody>
      </p:sp>
      <p:sp>
        <p:nvSpPr>
          <p:cNvPr id="9" name="Text Box 11"/>
          <p:cNvSpPr txBox="1">
            <a:spLocks noChangeArrowheads="1"/>
          </p:cNvSpPr>
          <p:nvPr/>
        </p:nvSpPr>
        <p:spPr bwMode="auto">
          <a:xfrm>
            <a:off x="2411760" y="4754151"/>
            <a:ext cx="99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ja-JP" altLang="en-US" sz="2400" dirty="0" smtClean="0">
                <a:solidFill>
                  <a:srgbClr val="000000"/>
                </a:solidFill>
                <a:latin typeface="Tahoma" pitchFamily="34" charset="0"/>
              </a:rPr>
              <a:t>就学</a:t>
            </a:r>
          </a:p>
        </p:txBody>
      </p:sp>
      <p:sp>
        <p:nvSpPr>
          <p:cNvPr id="10" name="Text Box 12"/>
          <p:cNvSpPr txBox="1">
            <a:spLocks noChangeArrowheads="1"/>
          </p:cNvSpPr>
          <p:nvPr/>
        </p:nvSpPr>
        <p:spPr bwMode="auto">
          <a:xfrm>
            <a:off x="5154385" y="4826377"/>
            <a:ext cx="99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ja-JP" altLang="en-US" sz="2400" dirty="0" smtClean="0">
                <a:solidFill>
                  <a:srgbClr val="000000"/>
                </a:solidFill>
                <a:latin typeface="Tahoma" pitchFamily="34" charset="0"/>
              </a:rPr>
              <a:t>就職</a:t>
            </a:r>
          </a:p>
        </p:txBody>
      </p:sp>
      <p:sp>
        <p:nvSpPr>
          <p:cNvPr id="12" name="Text Box 14"/>
          <p:cNvSpPr txBox="1">
            <a:spLocks noChangeArrowheads="1"/>
          </p:cNvSpPr>
          <p:nvPr/>
        </p:nvSpPr>
        <p:spPr bwMode="auto">
          <a:xfrm>
            <a:off x="1905611" y="6197749"/>
            <a:ext cx="144225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50000"/>
              </a:spcBef>
              <a:spcAft>
                <a:spcPct val="0"/>
              </a:spcAft>
            </a:pPr>
            <a:r>
              <a:rPr lang="ja-JP" altLang="en-US" sz="1600" dirty="0" smtClean="0">
                <a:solidFill>
                  <a:srgbClr val="000000"/>
                </a:solidFill>
                <a:latin typeface="Tahoma" pitchFamily="34" charset="0"/>
              </a:rPr>
              <a:t>状態遷移</a:t>
            </a:r>
          </a:p>
        </p:txBody>
      </p:sp>
      <p:sp>
        <p:nvSpPr>
          <p:cNvPr id="13" name="Arc 15"/>
          <p:cNvSpPr>
            <a:spLocks/>
          </p:cNvSpPr>
          <p:nvPr/>
        </p:nvSpPr>
        <p:spPr bwMode="auto">
          <a:xfrm>
            <a:off x="3582011" y="3933056"/>
            <a:ext cx="1278021" cy="1121921"/>
          </a:xfrm>
          <a:custGeom>
            <a:avLst/>
            <a:gdLst>
              <a:gd name="G0" fmla="+- 21600 0 0"/>
              <a:gd name="G1" fmla="+- 21600 0 0"/>
              <a:gd name="G2" fmla="+- 21600 0 0"/>
              <a:gd name="T0" fmla="*/ 11622 w 43200"/>
              <a:gd name="T1" fmla="*/ 40757 h 40952"/>
              <a:gd name="T2" fmla="*/ 31195 w 43200"/>
              <a:gd name="T3" fmla="*/ 40952 h 40952"/>
              <a:gd name="T4" fmla="*/ 21600 w 43200"/>
              <a:gd name="T5" fmla="*/ 21600 h 40952"/>
            </a:gdLst>
            <a:ahLst/>
            <a:cxnLst>
              <a:cxn ang="0">
                <a:pos x="T0" y="T1"/>
              </a:cxn>
              <a:cxn ang="0">
                <a:pos x="T2" y="T3"/>
              </a:cxn>
              <a:cxn ang="0">
                <a:pos x="T4" y="T5"/>
              </a:cxn>
            </a:cxnLst>
            <a:rect l="0" t="0" r="r" b="b"/>
            <a:pathLst>
              <a:path w="43200" h="40952" fill="none" extrusionOk="0">
                <a:moveTo>
                  <a:pt x="11621" y="40757"/>
                </a:moveTo>
                <a:cubicBezTo>
                  <a:pt x="4479" y="37037"/>
                  <a:pt x="0" y="29652"/>
                  <a:pt x="0" y="21600"/>
                </a:cubicBezTo>
                <a:cubicBezTo>
                  <a:pt x="0" y="9670"/>
                  <a:pt x="9670" y="0"/>
                  <a:pt x="21600" y="0"/>
                </a:cubicBezTo>
                <a:cubicBezTo>
                  <a:pt x="33529" y="0"/>
                  <a:pt x="43200" y="9670"/>
                  <a:pt x="43200" y="21600"/>
                </a:cubicBezTo>
                <a:cubicBezTo>
                  <a:pt x="43200" y="29807"/>
                  <a:pt x="38548" y="37306"/>
                  <a:pt x="31194" y="40951"/>
                </a:cubicBezTo>
              </a:path>
              <a:path w="43200" h="40952" stroke="0" extrusionOk="0">
                <a:moveTo>
                  <a:pt x="11621" y="40757"/>
                </a:moveTo>
                <a:cubicBezTo>
                  <a:pt x="4479" y="37037"/>
                  <a:pt x="0" y="29652"/>
                  <a:pt x="0" y="21600"/>
                </a:cubicBezTo>
                <a:cubicBezTo>
                  <a:pt x="0" y="9670"/>
                  <a:pt x="9670" y="0"/>
                  <a:pt x="21600" y="0"/>
                </a:cubicBezTo>
                <a:cubicBezTo>
                  <a:pt x="33529" y="0"/>
                  <a:pt x="43200" y="9670"/>
                  <a:pt x="43200" y="21600"/>
                </a:cubicBezTo>
                <a:cubicBezTo>
                  <a:pt x="43200" y="29807"/>
                  <a:pt x="38548" y="37306"/>
                  <a:pt x="31194" y="40951"/>
                </a:cubicBezTo>
                <a:lnTo>
                  <a:pt x="21600" y="21600"/>
                </a:lnTo>
                <a:close/>
              </a:path>
            </a:pathLst>
          </a:custGeom>
          <a:noFill/>
          <a:ln w="9525">
            <a:solidFill>
              <a:srgbClr val="0000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14" name="Text Box 16"/>
          <p:cNvSpPr txBox="1">
            <a:spLocks noChangeArrowheads="1"/>
          </p:cNvSpPr>
          <p:nvPr/>
        </p:nvSpPr>
        <p:spPr bwMode="auto">
          <a:xfrm>
            <a:off x="3725721" y="3475856"/>
            <a:ext cx="99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ja-JP" altLang="en-US" sz="2400" dirty="0" smtClean="0">
                <a:solidFill>
                  <a:srgbClr val="000000"/>
                </a:solidFill>
                <a:latin typeface="Tahoma" pitchFamily="34" charset="0"/>
              </a:rPr>
              <a:t>進級</a:t>
            </a:r>
          </a:p>
        </p:txBody>
      </p:sp>
      <p:cxnSp>
        <p:nvCxnSpPr>
          <p:cNvPr id="16" name="直線矢印コネクタ 15"/>
          <p:cNvCxnSpPr>
            <a:stCxn id="12" idx="0"/>
          </p:cNvCxnSpPr>
          <p:nvPr/>
        </p:nvCxnSpPr>
        <p:spPr>
          <a:xfrm flipV="1">
            <a:off x="2626738" y="5354077"/>
            <a:ext cx="145062" cy="8436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Text Box 14"/>
          <p:cNvSpPr txBox="1">
            <a:spLocks noChangeArrowheads="1"/>
          </p:cNvSpPr>
          <p:nvPr/>
        </p:nvSpPr>
        <p:spPr bwMode="auto">
          <a:xfrm>
            <a:off x="5796136" y="3943365"/>
            <a:ext cx="144225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50000"/>
              </a:spcBef>
              <a:spcAft>
                <a:spcPct val="0"/>
              </a:spcAft>
            </a:pPr>
            <a:r>
              <a:rPr lang="ja-JP" altLang="en-US" sz="1600" dirty="0" smtClean="0">
                <a:solidFill>
                  <a:srgbClr val="000000"/>
                </a:solidFill>
                <a:latin typeface="Tahoma" pitchFamily="34" charset="0"/>
              </a:rPr>
              <a:t>自己遷移</a:t>
            </a:r>
          </a:p>
        </p:txBody>
      </p:sp>
      <p:cxnSp>
        <p:nvCxnSpPr>
          <p:cNvPr id="19" name="直線矢印コネクタ 18"/>
          <p:cNvCxnSpPr/>
          <p:nvPr/>
        </p:nvCxnSpPr>
        <p:spPr>
          <a:xfrm flipH="1">
            <a:off x="4860032" y="4111640"/>
            <a:ext cx="1224136" cy="3823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02278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ガード条件</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同じイベントが複数存在するなどの理由で、分岐が必要な場合、その分岐についての条件をガード条件という。</a:t>
            </a:r>
            <a:endParaRPr kumimoji="1" lang="en-US" altLang="ja-JP" dirty="0" smtClean="0"/>
          </a:p>
        </p:txBody>
      </p:sp>
      <p:sp>
        <p:nvSpPr>
          <p:cNvPr id="4" name="AutoShape 4"/>
          <p:cNvSpPr>
            <a:spLocks noChangeArrowheads="1"/>
          </p:cNvSpPr>
          <p:nvPr/>
        </p:nvSpPr>
        <p:spPr bwMode="auto">
          <a:xfrm>
            <a:off x="1115616" y="3644652"/>
            <a:ext cx="1371600" cy="5334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2400" smtClean="0">
                <a:solidFill>
                  <a:srgbClr val="000000"/>
                </a:solidFill>
                <a:latin typeface="Tahoma" pitchFamily="34" charset="0"/>
              </a:rPr>
              <a:t>高校生</a:t>
            </a:r>
          </a:p>
        </p:txBody>
      </p:sp>
      <p:sp>
        <p:nvSpPr>
          <p:cNvPr id="5" name="AutoShape 5"/>
          <p:cNvSpPr>
            <a:spLocks noChangeArrowheads="1"/>
          </p:cNvSpPr>
          <p:nvPr/>
        </p:nvSpPr>
        <p:spPr bwMode="auto">
          <a:xfrm>
            <a:off x="5076056" y="3601224"/>
            <a:ext cx="1371600" cy="5334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2400" smtClean="0">
                <a:solidFill>
                  <a:srgbClr val="000000"/>
                </a:solidFill>
                <a:latin typeface="Tahoma" pitchFamily="34" charset="0"/>
              </a:rPr>
              <a:t>大学生</a:t>
            </a:r>
          </a:p>
        </p:txBody>
      </p:sp>
      <p:sp>
        <p:nvSpPr>
          <p:cNvPr id="6" name="Line 6"/>
          <p:cNvSpPr>
            <a:spLocks noChangeShapeType="1"/>
          </p:cNvSpPr>
          <p:nvPr/>
        </p:nvSpPr>
        <p:spPr bwMode="auto">
          <a:xfrm>
            <a:off x="2487216" y="3911352"/>
            <a:ext cx="2588840" cy="0"/>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8" name="Line 8"/>
          <p:cNvSpPr>
            <a:spLocks noChangeShapeType="1"/>
          </p:cNvSpPr>
          <p:nvPr/>
        </p:nvSpPr>
        <p:spPr bwMode="auto">
          <a:xfrm flipH="1">
            <a:off x="1801415" y="4178052"/>
            <a:ext cx="1" cy="1195164"/>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10" name="AutoShape 10"/>
          <p:cNvSpPr>
            <a:spLocks noChangeArrowheads="1"/>
          </p:cNvSpPr>
          <p:nvPr/>
        </p:nvSpPr>
        <p:spPr bwMode="auto">
          <a:xfrm>
            <a:off x="1138476" y="5373216"/>
            <a:ext cx="1371600" cy="533400"/>
          </a:xfrm>
          <a:prstGeom prst="flowChartAlternateProcess">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ja-JP" altLang="en-US" sz="2400" smtClean="0">
                <a:solidFill>
                  <a:srgbClr val="000000"/>
                </a:solidFill>
                <a:latin typeface="Tahoma" pitchFamily="34" charset="0"/>
              </a:rPr>
              <a:t>浪人</a:t>
            </a:r>
          </a:p>
        </p:txBody>
      </p:sp>
      <p:sp>
        <p:nvSpPr>
          <p:cNvPr id="11" name="Arc 11"/>
          <p:cNvSpPr>
            <a:spLocks/>
          </p:cNvSpPr>
          <p:nvPr/>
        </p:nvSpPr>
        <p:spPr bwMode="auto">
          <a:xfrm rot="10800000">
            <a:off x="1377051" y="5909240"/>
            <a:ext cx="848727" cy="832128"/>
          </a:xfrm>
          <a:custGeom>
            <a:avLst/>
            <a:gdLst>
              <a:gd name="G0" fmla="+- 21600 0 0"/>
              <a:gd name="G1" fmla="+- 21600 0 0"/>
              <a:gd name="G2" fmla="+- 21600 0 0"/>
              <a:gd name="T0" fmla="*/ 11622 w 43200"/>
              <a:gd name="T1" fmla="*/ 40757 h 40952"/>
              <a:gd name="T2" fmla="*/ 31195 w 43200"/>
              <a:gd name="T3" fmla="*/ 40952 h 40952"/>
              <a:gd name="T4" fmla="*/ 21600 w 43200"/>
              <a:gd name="T5" fmla="*/ 21600 h 40952"/>
            </a:gdLst>
            <a:ahLst/>
            <a:cxnLst>
              <a:cxn ang="0">
                <a:pos x="T0" y="T1"/>
              </a:cxn>
              <a:cxn ang="0">
                <a:pos x="T2" y="T3"/>
              </a:cxn>
              <a:cxn ang="0">
                <a:pos x="T4" y="T5"/>
              </a:cxn>
            </a:cxnLst>
            <a:rect l="0" t="0" r="r" b="b"/>
            <a:pathLst>
              <a:path w="43200" h="40952" fill="none" extrusionOk="0">
                <a:moveTo>
                  <a:pt x="11621" y="40757"/>
                </a:moveTo>
                <a:cubicBezTo>
                  <a:pt x="4479" y="37037"/>
                  <a:pt x="0" y="29652"/>
                  <a:pt x="0" y="21600"/>
                </a:cubicBezTo>
                <a:cubicBezTo>
                  <a:pt x="0" y="9670"/>
                  <a:pt x="9670" y="0"/>
                  <a:pt x="21600" y="0"/>
                </a:cubicBezTo>
                <a:cubicBezTo>
                  <a:pt x="33529" y="0"/>
                  <a:pt x="43200" y="9670"/>
                  <a:pt x="43200" y="21600"/>
                </a:cubicBezTo>
                <a:cubicBezTo>
                  <a:pt x="43200" y="29807"/>
                  <a:pt x="38548" y="37306"/>
                  <a:pt x="31194" y="40951"/>
                </a:cubicBezTo>
              </a:path>
              <a:path w="43200" h="40952" stroke="0" extrusionOk="0">
                <a:moveTo>
                  <a:pt x="11621" y="40757"/>
                </a:moveTo>
                <a:cubicBezTo>
                  <a:pt x="4479" y="37037"/>
                  <a:pt x="0" y="29652"/>
                  <a:pt x="0" y="21600"/>
                </a:cubicBezTo>
                <a:cubicBezTo>
                  <a:pt x="0" y="9670"/>
                  <a:pt x="9670" y="0"/>
                  <a:pt x="21600" y="0"/>
                </a:cubicBezTo>
                <a:cubicBezTo>
                  <a:pt x="33529" y="0"/>
                  <a:pt x="43200" y="9670"/>
                  <a:pt x="43200" y="21600"/>
                </a:cubicBezTo>
                <a:cubicBezTo>
                  <a:pt x="43200" y="29807"/>
                  <a:pt x="38548" y="37306"/>
                  <a:pt x="31194" y="40951"/>
                </a:cubicBezTo>
                <a:lnTo>
                  <a:pt x="21600" y="21600"/>
                </a:lnTo>
                <a:close/>
              </a:path>
            </a:pathLst>
          </a:custGeom>
          <a:noFill/>
          <a:ln w="9525">
            <a:solidFill>
              <a:srgbClr val="0000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14" name="Line 14"/>
          <p:cNvSpPr>
            <a:spLocks noChangeShapeType="1"/>
          </p:cNvSpPr>
          <p:nvPr/>
        </p:nvSpPr>
        <p:spPr bwMode="auto">
          <a:xfrm flipV="1">
            <a:off x="2510076" y="4134624"/>
            <a:ext cx="2565980" cy="1567780"/>
          </a:xfrm>
          <a:prstGeom prst="line">
            <a:avLst/>
          </a:prstGeom>
          <a:noFill/>
          <a:ln w="9525">
            <a:solidFill>
              <a:srgbClr val="00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50000"/>
              </a:spcBef>
              <a:spcAft>
                <a:spcPct val="0"/>
              </a:spcAft>
            </a:pPr>
            <a:endParaRPr lang="ja-JP" altLang="en-US" sz="2400" smtClean="0">
              <a:solidFill>
                <a:srgbClr val="000000"/>
              </a:solidFill>
              <a:latin typeface="Tahoma" pitchFamily="34" charset="0"/>
            </a:endParaRPr>
          </a:p>
        </p:txBody>
      </p:sp>
      <p:sp>
        <p:nvSpPr>
          <p:cNvPr id="15" name="Text Box 15"/>
          <p:cNvSpPr txBox="1">
            <a:spLocks noChangeArrowheads="1"/>
          </p:cNvSpPr>
          <p:nvPr/>
        </p:nvSpPr>
        <p:spPr bwMode="auto">
          <a:xfrm>
            <a:off x="2987824" y="4673352"/>
            <a:ext cx="1828800" cy="400110"/>
          </a:xfrm>
          <a:prstGeom prst="rect">
            <a:avLst/>
          </a:prstGeom>
          <a:solidFill>
            <a:schemeClr val="bg1"/>
          </a:solidFill>
          <a:ln>
            <a:noFill/>
          </a:ln>
          <a:effectLst/>
        </p:spPr>
        <p:txBody>
          <a:bodyPr>
            <a:spAutoFit/>
          </a:bodyPr>
          <a:lstStyle/>
          <a:p>
            <a:pPr algn="ctr" fontAlgn="base">
              <a:spcBef>
                <a:spcPct val="50000"/>
              </a:spcBef>
              <a:spcAft>
                <a:spcPct val="0"/>
              </a:spcAft>
            </a:pPr>
            <a:r>
              <a:rPr lang="ja-JP" altLang="en-US" sz="2000" dirty="0" smtClean="0">
                <a:solidFill>
                  <a:srgbClr val="000000"/>
                </a:solidFill>
                <a:latin typeface="Tahoma" pitchFamily="34" charset="0"/>
              </a:rPr>
              <a:t>受験</a:t>
            </a:r>
            <a:r>
              <a:rPr lang="en-US" altLang="ja-JP" sz="2000" dirty="0" smtClean="0">
                <a:solidFill>
                  <a:srgbClr val="000000"/>
                </a:solidFill>
                <a:latin typeface="Tahoma" pitchFamily="34" charset="0"/>
              </a:rPr>
              <a:t>[</a:t>
            </a:r>
            <a:r>
              <a:rPr lang="ja-JP" altLang="en-US" sz="2000" dirty="0" smtClean="0">
                <a:solidFill>
                  <a:srgbClr val="000000"/>
                </a:solidFill>
                <a:latin typeface="Tahoma" pitchFamily="34" charset="0"/>
              </a:rPr>
              <a:t>合格</a:t>
            </a:r>
            <a:r>
              <a:rPr lang="en-US" altLang="ja-JP" sz="2000" dirty="0" smtClean="0">
                <a:solidFill>
                  <a:srgbClr val="000000"/>
                </a:solidFill>
                <a:latin typeface="Tahoma" pitchFamily="34" charset="0"/>
              </a:rPr>
              <a:t>]</a:t>
            </a:r>
          </a:p>
        </p:txBody>
      </p:sp>
      <p:sp>
        <p:nvSpPr>
          <p:cNvPr id="17" name="Text Box 15"/>
          <p:cNvSpPr txBox="1">
            <a:spLocks noChangeArrowheads="1"/>
          </p:cNvSpPr>
          <p:nvPr/>
        </p:nvSpPr>
        <p:spPr bwMode="auto">
          <a:xfrm>
            <a:off x="887014" y="4575579"/>
            <a:ext cx="1828800" cy="400110"/>
          </a:xfrm>
          <a:prstGeom prst="rect">
            <a:avLst/>
          </a:prstGeom>
          <a:solidFill>
            <a:schemeClr val="bg1"/>
          </a:solidFill>
          <a:ln>
            <a:noFill/>
          </a:ln>
          <a:effectLst/>
        </p:spPr>
        <p:txBody>
          <a:bodyPr>
            <a:spAutoFit/>
          </a:bodyPr>
          <a:lstStyle/>
          <a:p>
            <a:pPr algn="ctr" fontAlgn="base">
              <a:spcBef>
                <a:spcPct val="50000"/>
              </a:spcBef>
              <a:spcAft>
                <a:spcPct val="0"/>
              </a:spcAft>
            </a:pPr>
            <a:r>
              <a:rPr lang="ja-JP" altLang="en-US" sz="2000" dirty="0" smtClean="0">
                <a:solidFill>
                  <a:srgbClr val="000000"/>
                </a:solidFill>
                <a:latin typeface="Tahoma" pitchFamily="34" charset="0"/>
              </a:rPr>
              <a:t>受験</a:t>
            </a:r>
            <a:r>
              <a:rPr lang="en-US" altLang="ja-JP" sz="2000" dirty="0" smtClean="0">
                <a:solidFill>
                  <a:srgbClr val="000000"/>
                </a:solidFill>
                <a:latin typeface="Tahoma" pitchFamily="34" charset="0"/>
              </a:rPr>
              <a:t>[</a:t>
            </a:r>
            <a:r>
              <a:rPr lang="ja-JP" altLang="en-US" sz="2000" dirty="0" smtClean="0">
                <a:solidFill>
                  <a:srgbClr val="000000"/>
                </a:solidFill>
                <a:latin typeface="Tahoma" pitchFamily="34" charset="0"/>
              </a:rPr>
              <a:t>不合格</a:t>
            </a:r>
            <a:r>
              <a:rPr lang="en-US" altLang="ja-JP" sz="2000" dirty="0" smtClean="0">
                <a:solidFill>
                  <a:srgbClr val="000000"/>
                </a:solidFill>
                <a:latin typeface="Tahoma" pitchFamily="34" charset="0"/>
              </a:rPr>
              <a:t>]</a:t>
            </a:r>
          </a:p>
        </p:txBody>
      </p:sp>
      <p:sp>
        <p:nvSpPr>
          <p:cNvPr id="18" name="Text Box 15"/>
          <p:cNvSpPr txBox="1">
            <a:spLocks noChangeArrowheads="1"/>
          </p:cNvSpPr>
          <p:nvPr/>
        </p:nvSpPr>
        <p:spPr bwMode="auto">
          <a:xfrm>
            <a:off x="2987824" y="3719988"/>
            <a:ext cx="1416732" cy="400110"/>
          </a:xfrm>
          <a:prstGeom prst="rect">
            <a:avLst/>
          </a:prstGeom>
          <a:solidFill>
            <a:schemeClr val="bg1"/>
          </a:solidFill>
          <a:ln>
            <a:noFill/>
          </a:ln>
          <a:effectLst/>
        </p:spPr>
        <p:txBody>
          <a:bodyPr wrap="square">
            <a:spAutoFit/>
          </a:bodyPr>
          <a:lstStyle/>
          <a:p>
            <a:pPr algn="ctr" fontAlgn="base">
              <a:spcBef>
                <a:spcPct val="50000"/>
              </a:spcBef>
              <a:spcAft>
                <a:spcPct val="0"/>
              </a:spcAft>
            </a:pPr>
            <a:r>
              <a:rPr lang="ja-JP" altLang="en-US" sz="2000" dirty="0" smtClean="0">
                <a:solidFill>
                  <a:srgbClr val="000000"/>
                </a:solidFill>
                <a:latin typeface="Tahoma" pitchFamily="34" charset="0"/>
              </a:rPr>
              <a:t>受験</a:t>
            </a:r>
            <a:r>
              <a:rPr lang="en-US" altLang="ja-JP" sz="2000" dirty="0" smtClean="0">
                <a:solidFill>
                  <a:srgbClr val="000000"/>
                </a:solidFill>
                <a:latin typeface="Tahoma" pitchFamily="34" charset="0"/>
              </a:rPr>
              <a:t>[</a:t>
            </a:r>
            <a:r>
              <a:rPr lang="ja-JP" altLang="en-US" sz="2000" dirty="0" smtClean="0">
                <a:solidFill>
                  <a:srgbClr val="000000"/>
                </a:solidFill>
                <a:latin typeface="Tahoma" pitchFamily="34" charset="0"/>
              </a:rPr>
              <a:t>合格</a:t>
            </a:r>
            <a:r>
              <a:rPr lang="en-US" altLang="ja-JP" sz="2000" dirty="0" smtClean="0">
                <a:solidFill>
                  <a:srgbClr val="000000"/>
                </a:solidFill>
                <a:latin typeface="Tahoma" pitchFamily="34" charset="0"/>
              </a:rPr>
              <a:t>]</a:t>
            </a:r>
          </a:p>
        </p:txBody>
      </p:sp>
      <p:sp>
        <p:nvSpPr>
          <p:cNvPr id="20" name="Text Box 15"/>
          <p:cNvSpPr txBox="1">
            <a:spLocks noChangeArrowheads="1"/>
          </p:cNvSpPr>
          <p:nvPr/>
        </p:nvSpPr>
        <p:spPr bwMode="auto">
          <a:xfrm>
            <a:off x="909876" y="6446400"/>
            <a:ext cx="1828800" cy="400110"/>
          </a:xfrm>
          <a:prstGeom prst="rect">
            <a:avLst/>
          </a:prstGeom>
          <a:solidFill>
            <a:schemeClr val="bg1"/>
          </a:solidFill>
          <a:ln>
            <a:noFill/>
          </a:ln>
          <a:effectLst/>
        </p:spPr>
        <p:txBody>
          <a:bodyPr>
            <a:spAutoFit/>
          </a:bodyPr>
          <a:lstStyle/>
          <a:p>
            <a:pPr algn="ctr" fontAlgn="base">
              <a:spcBef>
                <a:spcPct val="50000"/>
              </a:spcBef>
              <a:spcAft>
                <a:spcPct val="0"/>
              </a:spcAft>
            </a:pPr>
            <a:r>
              <a:rPr lang="ja-JP" altLang="en-US" sz="2000" dirty="0" smtClean="0">
                <a:solidFill>
                  <a:srgbClr val="000000"/>
                </a:solidFill>
                <a:latin typeface="Tahoma" pitchFamily="34" charset="0"/>
              </a:rPr>
              <a:t>受験</a:t>
            </a:r>
            <a:r>
              <a:rPr lang="en-US" altLang="ja-JP" sz="2000" dirty="0" smtClean="0">
                <a:solidFill>
                  <a:srgbClr val="000000"/>
                </a:solidFill>
                <a:latin typeface="Tahoma" pitchFamily="34" charset="0"/>
              </a:rPr>
              <a:t>[</a:t>
            </a:r>
            <a:r>
              <a:rPr lang="ja-JP" altLang="en-US" sz="2000" dirty="0" smtClean="0">
                <a:solidFill>
                  <a:srgbClr val="000000"/>
                </a:solidFill>
                <a:latin typeface="Tahoma" pitchFamily="34" charset="0"/>
              </a:rPr>
              <a:t>不合格</a:t>
            </a:r>
            <a:r>
              <a:rPr lang="en-US" altLang="ja-JP" sz="2000" dirty="0" smtClean="0">
                <a:solidFill>
                  <a:srgbClr val="000000"/>
                </a:solidFill>
                <a:latin typeface="Tahoma" pitchFamily="34" charset="0"/>
              </a:rPr>
              <a:t>]</a:t>
            </a:r>
          </a:p>
        </p:txBody>
      </p:sp>
    </p:spTree>
    <p:extLst>
      <p:ext uri="{BB962C8B-B14F-4D97-AF65-F5344CB8AC3E}">
        <p14:creationId xmlns:p14="http://schemas.microsoft.com/office/powerpoint/2010/main" val="17916067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TotalTime>
  <Words>638</Words>
  <Application>Microsoft Office PowerPoint</Application>
  <PresentationFormat>画面に合わせる (4:3)</PresentationFormat>
  <Paragraphs>148</Paragraphs>
  <Slides>17</Slides>
  <Notes>0</Notes>
  <HiddenSlides>0</HiddenSlides>
  <MMClips>0</MMClips>
  <ScaleCrop>false</ScaleCrop>
  <HeadingPairs>
    <vt:vector size="4" baseType="variant">
      <vt:variant>
        <vt:lpstr>テーマ</vt:lpstr>
      </vt:variant>
      <vt:variant>
        <vt:i4>1</vt:i4>
      </vt:variant>
      <vt:variant>
        <vt:lpstr>スライド タイトル</vt:lpstr>
      </vt:variant>
      <vt:variant>
        <vt:i4>17</vt:i4>
      </vt:variant>
    </vt:vector>
  </HeadingPairs>
  <TitlesOfParts>
    <vt:vector size="18" baseType="lpstr">
      <vt:lpstr>Office テーマ</vt:lpstr>
      <vt:lpstr>ステートチャート図 前半</vt:lpstr>
      <vt:lpstr>ステートチャート図（ステートマシン）</vt:lpstr>
      <vt:lpstr>ステートチャート図の例</vt:lpstr>
      <vt:lpstr>状態</vt:lpstr>
      <vt:lpstr>開始状態</vt:lpstr>
      <vt:lpstr>終了状態</vt:lpstr>
      <vt:lpstr>イベント（トリガー）</vt:lpstr>
      <vt:lpstr>状態遷移</vt:lpstr>
      <vt:lpstr>ガード条件</vt:lpstr>
      <vt:lpstr>状態(∽アドバンス)</vt:lpstr>
      <vt:lpstr>アクション(エフェクト)</vt:lpstr>
      <vt:lpstr>入場アクション・退場アクション</vt:lpstr>
      <vt:lpstr>アクティビティ</vt:lpstr>
      <vt:lpstr>コンポジット状態</vt:lpstr>
      <vt:lpstr>コンポジット状態</vt:lpstr>
      <vt:lpstr>開始状態、終了状態補足</vt:lpstr>
      <vt:lpstr>開始状態、終了状態補足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ステートチャート図 前半</dc:title>
  <dc:creator>maedalab1303</dc:creator>
  <cp:lastModifiedBy>maedalab1303</cp:lastModifiedBy>
  <cp:revision>15</cp:revision>
  <dcterms:created xsi:type="dcterms:W3CDTF">2013-05-29T04:07:15Z</dcterms:created>
  <dcterms:modified xsi:type="dcterms:W3CDTF">2013-06-03T01:23:46Z</dcterms:modified>
</cp:coreProperties>
</file>