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9872663" cy="67421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82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82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41734-0DFF-4C19-B25D-98F9C686FC5A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03837"/>
            <a:ext cx="4278154" cy="338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2224" y="6403837"/>
            <a:ext cx="4278154" cy="338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FCEF-0BFE-457F-A3EB-ECAC53AF7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484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82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82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E7C8F-4607-41C9-8564-093679D1E0D3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42963"/>
            <a:ext cx="40433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267" y="3244642"/>
            <a:ext cx="7898130" cy="26547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03837"/>
            <a:ext cx="4278154" cy="338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224" y="6403837"/>
            <a:ext cx="4278154" cy="338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B6ECF-4A41-4096-A960-3CB69DAF0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71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Chapter6</a:t>
            </a:r>
            <a:r>
              <a:rPr kumimoji="1" lang="ja-JP" altLang="en-US" dirty="0" smtClean="0"/>
              <a:t>　物理的側面を表現する図について徐研究室の大楠が発表します。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420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次に</a:t>
            </a:r>
            <a:r>
              <a:rPr kumimoji="1" lang="en-US" altLang="ja-JP" dirty="0" smtClean="0"/>
              <a:t>UML2.x</a:t>
            </a:r>
            <a:r>
              <a:rPr kumimoji="1" lang="ja-JP" altLang="en-US" dirty="0" smtClean="0"/>
              <a:t>の時のインタフェースについて説明します。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601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右のこれは表記方法とその例です。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下の図は例です。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857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次に</a:t>
            </a:r>
            <a:r>
              <a:rPr kumimoji="1" lang="en-US" altLang="ja-JP" dirty="0" smtClean="0"/>
              <a:t>UML2.x</a:t>
            </a:r>
            <a:r>
              <a:rPr kumimoji="1" lang="ja-JP" altLang="en-US" dirty="0" smtClean="0"/>
              <a:t>のノードについてです。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456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77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この図は</a:t>
            </a:r>
            <a:r>
              <a:rPr kumimoji="1" lang="en-US" altLang="ja-JP" dirty="0" smtClean="0"/>
              <a:t>UML1.x</a:t>
            </a:r>
            <a:r>
              <a:rPr kumimoji="1" lang="ja-JP" altLang="en-US" dirty="0" smtClean="0"/>
              <a:t>の配置図のコンポーネントを</a:t>
            </a:r>
            <a:r>
              <a:rPr kumimoji="1" lang="en-US" altLang="ja-JP" dirty="0" smtClean="0"/>
              <a:t>UML2.x</a:t>
            </a:r>
            <a:r>
              <a:rPr kumimoji="1" lang="ja-JP" altLang="en-US" dirty="0" smtClean="0"/>
              <a:t>へ適応したものです。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3073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最後にまとめです。・・・。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以上で発表を終わります。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927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まず、はじめに・・・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645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・・・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コンポーネント図とは・・・します。このソフトウェアコンポーネントとは・・・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11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36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946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7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成果物については後ほど紹介します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747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上がコンポーネントの例です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下がサブシステムの例です。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443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050" dirty="0" smtClean="0"/>
              <a:t>この</a:t>
            </a:r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１は複数のコンピュータの各々に同じ実行ファイルが配置された時、その各々に配置された実行ファイルという意味です。</a:t>
            </a:r>
            <a:endParaRPr kumimoji="1" lang="en-US" altLang="ja-JP" sz="1050" dirty="0" smtClean="0"/>
          </a:p>
          <a:p>
            <a:endParaRPr kumimoji="1" lang="ja-JP" altLang="en-US" sz="105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B6ECF-4A41-4096-A960-3CB69DAF02F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166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2DD4C-5824-4681-8DD2-2CB8A6BA63B9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0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D00-AC48-4476-9C2E-763BF4F0F27E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754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BF0B-FD09-443B-9194-3A15F875F43E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51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B17-8EA6-490B-AFCB-63F16EBDDA95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52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E61-DBD1-4B8B-B7CA-6E7A95E7C3B0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44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CD0B-E30C-4B9B-A6EF-F0AAAFD3C350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6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1479-2D3D-4932-9F8A-9088D4F8E5F7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14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E837-2AC4-46BF-89AD-7A4B60103842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18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F274-5946-4266-8BC9-407FEE8A7A20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99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DB0-19C2-4208-B192-548B661218A5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66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964D-F463-4FF5-AB85-139C8C39D949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61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E7C7-C82F-4988-906B-697EC8317686}" type="datetime1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1166D-D162-49B9-BB61-6B8B3F3D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55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物理的側面を表現する図</a:t>
            </a:r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58098" y="3906838"/>
            <a:ext cx="9144000" cy="1655762"/>
          </a:xfrm>
        </p:spPr>
        <p:txBody>
          <a:bodyPr/>
          <a:lstStyle/>
          <a:p>
            <a:r>
              <a:rPr kumimoji="1" lang="en-US" altLang="ja-JP" dirty="0" smtClean="0"/>
              <a:t>FM13005  </a:t>
            </a:r>
            <a:r>
              <a:rPr kumimoji="1" lang="ja-JP" altLang="en-US" dirty="0" smtClean="0"/>
              <a:t>大楠拓也　徐研究室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55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コンポーネントの依存関係</a:t>
            </a:r>
            <a:r>
              <a:rPr kumimoji="1" lang="en-US" altLang="ja-JP" dirty="0" smtClean="0"/>
              <a:t>(UML1.x)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コンポーネントは１つ１つ物理的に独立しているが、　　　　　　　　　　コンポーネントの間には関係が存在する</a:t>
            </a:r>
            <a:endParaRPr kumimoji="1" lang="en-US" altLang="ja-JP" dirty="0" smtClean="0"/>
          </a:p>
          <a:p>
            <a:r>
              <a:rPr lang="ja-JP" altLang="en-US" dirty="0" smtClean="0"/>
              <a:t>この関係は</a:t>
            </a:r>
            <a:r>
              <a:rPr lang="ja-JP" altLang="en-US" dirty="0" smtClean="0">
                <a:solidFill>
                  <a:srgbClr val="FF0000"/>
                </a:solidFill>
              </a:rPr>
              <a:t>依存関係</a:t>
            </a:r>
            <a:r>
              <a:rPr lang="ja-JP" altLang="en-US" dirty="0" smtClean="0"/>
              <a:t>で表現する</a:t>
            </a:r>
            <a:endParaRPr lang="en-US" altLang="ja-JP" dirty="0" smtClean="0"/>
          </a:p>
          <a:p>
            <a:endParaRPr lang="en-US" altLang="ja-JP" sz="1800" dirty="0" smtClean="0"/>
          </a:p>
          <a:p>
            <a:r>
              <a:rPr kumimoji="1" lang="ja-JP" altLang="en-US" dirty="0" smtClean="0"/>
              <a:t>コンポーネント図は、以下の２面を表現する</a:t>
            </a:r>
            <a:endParaRPr kumimoji="1" lang="en-US" altLang="ja-JP" dirty="0" smtClean="0"/>
          </a:p>
          <a:p>
            <a:pPr lvl="1"/>
            <a:r>
              <a:rPr lang="ja-JP" altLang="en-US" dirty="0">
                <a:solidFill>
                  <a:srgbClr val="00B050"/>
                </a:solidFill>
              </a:rPr>
              <a:t>コンパイル</a:t>
            </a:r>
            <a:r>
              <a:rPr lang="ja-JP" altLang="en-US" dirty="0" smtClean="0">
                <a:solidFill>
                  <a:srgbClr val="00B050"/>
                </a:solidFill>
              </a:rPr>
              <a:t>の依存関係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rgbClr val="00B050"/>
                </a:solidFill>
              </a:rPr>
              <a:t>実行</a:t>
            </a:r>
            <a:r>
              <a:rPr kumimoji="1" lang="ja-JP" altLang="en-US" dirty="0">
                <a:solidFill>
                  <a:srgbClr val="00B050"/>
                </a:solidFill>
              </a:rPr>
              <a:t>ファイル</a:t>
            </a:r>
            <a:r>
              <a:rPr kumimoji="1" lang="ja-JP" altLang="en-US" dirty="0" smtClean="0">
                <a:solidFill>
                  <a:srgbClr val="00B050"/>
                </a:solidFill>
              </a:rPr>
              <a:t>の依存関係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32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66850"/>
            <a:ext cx="10896600" cy="4710113"/>
          </a:xfrm>
        </p:spPr>
        <p:txBody>
          <a:bodyPr/>
          <a:lstStyle/>
          <a:p>
            <a:r>
              <a:rPr kumimoji="1" lang="ja-JP" altLang="en-US" dirty="0" smtClean="0"/>
              <a:t>コンパイルの依存関係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１つのソースファイルは１つのコンポーネントで表現する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コンパイル時点であるソースファイルは他のソースファイルを必要とする</a:t>
            </a:r>
            <a:endParaRPr lang="en-US" altLang="ja-JP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ja-JP" altLang="en-US" sz="2400" dirty="0" smtClean="0"/>
              <a:t>この</a:t>
            </a:r>
            <a:r>
              <a:rPr lang="ja-JP" altLang="en-US" sz="2400" dirty="0" smtClean="0">
                <a:solidFill>
                  <a:srgbClr val="FF0000"/>
                </a:solidFill>
              </a:rPr>
              <a:t>コンパイル時の関係を依存関係</a:t>
            </a:r>
            <a:r>
              <a:rPr lang="ja-JP" altLang="en-US" sz="2400" dirty="0" smtClean="0"/>
              <a:t>で表現する</a:t>
            </a:r>
            <a:endParaRPr lang="en-US" altLang="ja-JP" sz="2400" dirty="0" smtClean="0"/>
          </a:p>
          <a:p>
            <a:endParaRPr lang="en-US" altLang="ja-JP" sz="800" dirty="0"/>
          </a:p>
          <a:p>
            <a:r>
              <a:rPr kumimoji="1" lang="ja-JP" altLang="en-US" dirty="0" smtClean="0"/>
              <a:t>実行ファイルの依存関係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分散</a:t>
            </a:r>
            <a:r>
              <a:rPr lang="ja-JP" altLang="en-US" dirty="0"/>
              <a:t>システム</a:t>
            </a:r>
            <a:r>
              <a:rPr lang="ja-JP" altLang="en-US" dirty="0" smtClean="0"/>
              <a:t>や並行処理を行うシステムには、複数の実行ファイルが存在する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実行ファイル間でも呼び出しやデータのやり取りが行われている</a:t>
            </a:r>
            <a:endParaRPr lang="en-US" altLang="ja-JP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ja-JP" altLang="en-US" sz="2400" dirty="0" smtClean="0"/>
              <a:t>この</a:t>
            </a:r>
            <a:r>
              <a:rPr lang="ja-JP" altLang="en-US" sz="2400" dirty="0" smtClean="0">
                <a:solidFill>
                  <a:srgbClr val="FF0000"/>
                </a:solidFill>
              </a:rPr>
              <a:t>実行ファイル間の関係を依存関係</a:t>
            </a:r>
            <a:r>
              <a:rPr lang="ja-JP" altLang="en-US" sz="2400" dirty="0" smtClean="0"/>
              <a:t>で表現する</a:t>
            </a:r>
            <a:endParaRPr lang="en-US" altLang="ja-JP" sz="2400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5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603581"/>
            <a:ext cx="10515600" cy="7302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 smtClean="0"/>
              <a:t>コンパイルの依存関係の例</a:t>
            </a:r>
            <a:r>
              <a:rPr kumimoji="1" lang="en-US" altLang="ja-JP" sz="3200" dirty="0" smtClean="0"/>
              <a:t>(UML1.x)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87707"/>
            <a:ext cx="10515600" cy="478925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ショッピングシステムの会員登録のソースファイルの依存関係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1323975" y="2551907"/>
            <a:ext cx="315156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988889" y="2764303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988889" y="3122500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66847" y="2909193"/>
            <a:ext cx="2583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memberRegistrationForm.html</a:t>
            </a:r>
            <a:endParaRPr kumimoji="1" lang="ja-JP" altLang="en-US" sz="1400" dirty="0"/>
          </a:p>
        </p:txBody>
      </p:sp>
      <p:sp>
        <p:nvSpPr>
          <p:cNvPr id="9" name="フリーフォーム 8"/>
          <p:cNvSpPr/>
          <p:nvPr/>
        </p:nvSpPr>
        <p:spPr>
          <a:xfrm>
            <a:off x="2319895" y="4413927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1984808" y="4612385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1984808" y="5039069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05802" y="4733010"/>
            <a:ext cx="182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blackList.java</a:t>
            </a:r>
            <a:endParaRPr kumimoji="1" lang="ja-JP" altLang="en-US" dirty="0"/>
          </a:p>
        </p:txBody>
      </p:sp>
      <p:sp>
        <p:nvSpPr>
          <p:cNvPr id="13" name="フリーフォーム 12"/>
          <p:cNvSpPr/>
          <p:nvPr/>
        </p:nvSpPr>
        <p:spPr>
          <a:xfrm>
            <a:off x="7609404" y="4413927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7274317" y="4612385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5" name="フリーフォーム 14"/>
          <p:cNvSpPr/>
          <p:nvPr/>
        </p:nvSpPr>
        <p:spPr>
          <a:xfrm>
            <a:off x="7274317" y="5039069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842849" y="4740437"/>
            <a:ext cx="182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memberList.java</a:t>
            </a:r>
            <a:endParaRPr kumimoji="1" lang="ja-JP" altLang="en-US" dirty="0"/>
          </a:p>
        </p:txBody>
      </p:sp>
      <p:sp>
        <p:nvSpPr>
          <p:cNvPr id="17" name="フリーフォーム 16"/>
          <p:cNvSpPr/>
          <p:nvPr/>
        </p:nvSpPr>
        <p:spPr>
          <a:xfrm>
            <a:off x="7609404" y="2551907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8" name="フリーフォーム 17"/>
          <p:cNvSpPr/>
          <p:nvPr/>
        </p:nvSpPr>
        <p:spPr>
          <a:xfrm>
            <a:off x="7274317" y="2750365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9" name="フリーフォーム 18"/>
          <p:cNvSpPr/>
          <p:nvPr/>
        </p:nvSpPr>
        <p:spPr>
          <a:xfrm>
            <a:off x="7274317" y="3177049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842849" y="2878417"/>
            <a:ext cx="182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member.java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09034" y="2138741"/>
            <a:ext cx="398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「会員登録画面」クラスのコンポーネント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09034" y="5579694"/>
            <a:ext cx="398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「ブラックリスト」クラスのコンポーネント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96503" y="5570862"/>
            <a:ext cx="398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「会員リスト」クラスのコンポーネント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067205" y="2145864"/>
            <a:ext cx="398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「会員」クラスのコンポーネント</a:t>
            </a:r>
            <a:endParaRPr kumimoji="1" lang="ja-JP" altLang="en-US" dirty="0"/>
          </a:p>
        </p:txBody>
      </p:sp>
      <p:cxnSp>
        <p:nvCxnSpPr>
          <p:cNvPr id="26" name="直線矢印コネクタ 25"/>
          <p:cNvCxnSpPr>
            <a:endCxn id="9" idx="0"/>
          </p:cNvCxnSpPr>
          <p:nvPr/>
        </p:nvCxnSpPr>
        <p:spPr>
          <a:xfrm>
            <a:off x="3397719" y="3574257"/>
            <a:ext cx="0" cy="839670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カギ線コネクタ 27"/>
          <p:cNvCxnSpPr>
            <a:stCxn id="5" idx="1"/>
            <a:endCxn id="14" idx="3"/>
          </p:cNvCxnSpPr>
          <p:nvPr/>
        </p:nvCxnSpPr>
        <p:spPr>
          <a:xfrm>
            <a:off x="4475543" y="3063082"/>
            <a:ext cx="2798774" cy="1663417"/>
          </a:xfrm>
          <a:prstGeom prst="bentConnector3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8702799" y="3574257"/>
            <a:ext cx="0" cy="839670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5279689" y="4963221"/>
            <a:ext cx="1139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依存関係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 flipH="1" flipV="1">
            <a:off x="3397719" y="3771900"/>
            <a:ext cx="2269656" cy="126716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5685503" y="4405484"/>
            <a:ext cx="160332" cy="62377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5705352" y="3975238"/>
            <a:ext cx="2953345" cy="104258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64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838200" y="848656"/>
            <a:ext cx="10515600" cy="730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200" dirty="0" smtClean="0"/>
              <a:t>実行</a:t>
            </a:r>
            <a:r>
              <a:rPr lang="ja-JP" altLang="en-US" sz="3200" dirty="0"/>
              <a:t>ファイル</a:t>
            </a:r>
            <a:r>
              <a:rPr lang="ja-JP" altLang="en-US" sz="3200" dirty="0" smtClean="0"/>
              <a:t>の依存関係の例</a:t>
            </a:r>
            <a:r>
              <a:rPr lang="en-US" altLang="ja-JP" sz="3200" dirty="0" smtClean="0"/>
              <a:t>(UML1.x)</a:t>
            </a:r>
            <a:endParaRPr lang="ja-JP" altLang="en-US" sz="32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838200" y="1571624"/>
            <a:ext cx="10515600" cy="47847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dirty="0" smtClean="0"/>
              <a:t>Web</a:t>
            </a:r>
            <a:r>
              <a:rPr lang="ja-JP" altLang="en-US" dirty="0" smtClean="0"/>
              <a:t>ショッピングシステムの実行ファイルの依存関係</a:t>
            </a:r>
            <a:endParaRPr lang="ja-JP" altLang="en-US" dirty="0"/>
          </a:p>
        </p:txBody>
      </p:sp>
      <p:sp>
        <p:nvSpPr>
          <p:cNvPr id="5" name="フリーフォーム 4"/>
          <p:cNvSpPr/>
          <p:nvPr/>
        </p:nvSpPr>
        <p:spPr>
          <a:xfrm>
            <a:off x="2319895" y="2731294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1883168" y="2943690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1880099" y="3331497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05802" y="2971613"/>
            <a:ext cx="1563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&lt;&lt;executable&gt;&gt;</a:t>
            </a:r>
          </a:p>
          <a:p>
            <a:pPr algn="ctr"/>
            <a:r>
              <a:rPr lang="en-US" altLang="ja-JP" sz="1600" dirty="0"/>
              <a:t>m</a:t>
            </a:r>
            <a:r>
              <a:rPr kumimoji="1" lang="en-US" altLang="ja-JP" sz="1600" dirty="0" smtClean="0"/>
              <a:t>ain.exe</a:t>
            </a:r>
            <a:endParaRPr kumimoji="1" lang="ja-JP" altLang="en-US" sz="1600" dirty="0"/>
          </a:p>
        </p:txBody>
      </p:sp>
      <p:sp>
        <p:nvSpPr>
          <p:cNvPr id="9" name="フリーフォーム 8"/>
          <p:cNvSpPr/>
          <p:nvPr/>
        </p:nvSpPr>
        <p:spPr>
          <a:xfrm>
            <a:off x="2319895" y="4593314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1984808" y="4791772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1984808" y="5218456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86795" y="4760136"/>
            <a:ext cx="1820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&lt;&lt;table&gt;&gt;</a:t>
            </a:r>
          </a:p>
          <a:p>
            <a:r>
              <a:rPr kumimoji="1" lang="ja-JP" altLang="en-US" dirty="0" smtClean="0"/>
              <a:t>会員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tbl</a:t>
            </a:r>
            <a:endParaRPr kumimoji="1" lang="ja-JP" altLang="en-US" dirty="0"/>
          </a:p>
        </p:txBody>
      </p:sp>
      <p:sp>
        <p:nvSpPr>
          <p:cNvPr id="13" name="フリーフォーム 12"/>
          <p:cNvSpPr/>
          <p:nvPr/>
        </p:nvSpPr>
        <p:spPr>
          <a:xfrm>
            <a:off x="7609404" y="4593314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7274317" y="4791772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5" name="フリーフォーム 14"/>
          <p:cNvSpPr/>
          <p:nvPr/>
        </p:nvSpPr>
        <p:spPr>
          <a:xfrm>
            <a:off x="7274317" y="5218456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842849" y="4796062"/>
            <a:ext cx="1820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&lt;&lt;file&gt;&gt;</a:t>
            </a:r>
          </a:p>
          <a:p>
            <a:pPr algn="ctr"/>
            <a:r>
              <a:rPr kumimoji="1" lang="ja-JP" altLang="en-US" dirty="0" smtClean="0"/>
              <a:t>ヘルプ</a:t>
            </a:r>
            <a:r>
              <a:rPr kumimoji="1" lang="ja-JP" altLang="en-US" dirty="0"/>
              <a:t>ファイル</a:t>
            </a:r>
          </a:p>
        </p:txBody>
      </p:sp>
      <p:sp>
        <p:nvSpPr>
          <p:cNvPr id="17" name="フリーフォーム 16"/>
          <p:cNvSpPr/>
          <p:nvPr/>
        </p:nvSpPr>
        <p:spPr>
          <a:xfrm>
            <a:off x="7609404" y="2731294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8" name="フリーフォーム 17"/>
          <p:cNvSpPr/>
          <p:nvPr/>
        </p:nvSpPr>
        <p:spPr>
          <a:xfrm>
            <a:off x="7274317" y="2929752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9" name="フリーフォーム 18"/>
          <p:cNvSpPr/>
          <p:nvPr/>
        </p:nvSpPr>
        <p:spPr>
          <a:xfrm>
            <a:off x="7274317" y="3356436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842849" y="2943690"/>
            <a:ext cx="1820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&lt;&lt;executable&gt;&gt;</a:t>
            </a:r>
          </a:p>
          <a:p>
            <a:pPr algn="ctr"/>
            <a:r>
              <a:rPr lang="en-US" altLang="ja-JP" dirty="0"/>
              <a:t>c</a:t>
            </a:r>
            <a:r>
              <a:rPr kumimoji="1" lang="en-US" altLang="ja-JP" dirty="0" smtClean="0"/>
              <a:t>lient.exe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42561" y="2329062"/>
            <a:ext cx="151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実行ファイル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859832" y="5721273"/>
            <a:ext cx="1075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テーブル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991475" y="5719333"/>
            <a:ext cx="398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ソースファイル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076855" y="2352023"/>
            <a:ext cx="398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実行ファイル</a:t>
            </a:r>
            <a:endParaRPr kumimoji="1" lang="ja-JP" altLang="en-US" dirty="0"/>
          </a:p>
        </p:txBody>
      </p:sp>
      <p:cxnSp>
        <p:nvCxnSpPr>
          <p:cNvPr id="25" name="直線矢印コネクタ 24"/>
          <p:cNvCxnSpPr>
            <a:endCxn id="9" idx="0"/>
          </p:cNvCxnSpPr>
          <p:nvPr/>
        </p:nvCxnSpPr>
        <p:spPr>
          <a:xfrm>
            <a:off x="3397719" y="3753644"/>
            <a:ext cx="0" cy="839670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>
            <a:stCxn id="18" idx="3"/>
            <a:endCxn id="5" idx="1"/>
          </p:cNvCxnSpPr>
          <p:nvPr/>
        </p:nvCxnSpPr>
        <p:spPr>
          <a:xfrm rot="10800000" flipV="1">
            <a:off x="4475543" y="3043865"/>
            <a:ext cx="2798774" cy="198603"/>
          </a:xfrm>
          <a:prstGeom prst="bentConnector3">
            <a:avLst>
              <a:gd name="adj1" fmla="val 50000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8702799" y="3753644"/>
            <a:ext cx="0" cy="839670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9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インタフェース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コンポーネントにインタフェースをつけて、インタフェースを通してアクセスすることができる</a:t>
            </a:r>
            <a:endParaRPr kumimoji="1" lang="en-US" altLang="ja-JP" dirty="0" smtClean="0"/>
          </a:p>
          <a:p>
            <a:r>
              <a:rPr lang="ja-JP" altLang="en-US" dirty="0" smtClean="0"/>
              <a:t>外部の他のモデル要素から見える操作の名前</a:t>
            </a:r>
            <a:r>
              <a:rPr lang="en-US" altLang="ja-JP" dirty="0" smtClean="0"/>
              <a:t>(</a:t>
            </a:r>
            <a:r>
              <a:rPr lang="ja-JP" altLang="en-US" dirty="0">
                <a:solidFill>
                  <a:srgbClr val="FF0000"/>
                </a:solidFill>
              </a:rPr>
              <a:t>仕様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のみを記述</a:t>
            </a:r>
            <a:endParaRPr lang="en-US" altLang="ja-JP" dirty="0" smtClean="0"/>
          </a:p>
          <a:p>
            <a:r>
              <a:rPr kumimoji="1" lang="ja-JP" altLang="en-US" dirty="0"/>
              <a:t>操作</a:t>
            </a:r>
            <a:r>
              <a:rPr kumimoji="1" lang="ja-JP" altLang="en-US" dirty="0" smtClean="0"/>
              <a:t>の内部の手続き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>
                <a:solidFill>
                  <a:srgbClr val="FF0000"/>
                </a:solidFill>
              </a:rPr>
              <a:t>実装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は記述しない</a:t>
            </a:r>
            <a:endParaRPr kumimoji="1" lang="en-US" altLang="ja-JP" dirty="0" smtClean="0"/>
          </a:p>
          <a:p>
            <a:r>
              <a:rPr lang="ja-JP" altLang="en-US" dirty="0" smtClean="0"/>
              <a:t>同じインタフェースを持つコンポーネント同士は入れ替え可能なので、汎用性があるコンポーネントを複数作成すると</a:t>
            </a:r>
            <a:r>
              <a:rPr lang="ja-JP" altLang="en-US" dirty="0" smtClean="0">
                <a:solidFill>
                  <a:srgbClr val="FF0000"/>
                </a:solidFill>
              </a:rPr>
              <a:t>再利用性が向上</a:t>
            </a:r>
            <a:r>
              <a:rPr lang="ja-JP" altLang="en-US" dirty="0" smtClean="0"/>
              <a:t>する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2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インタフェース</a:t>
            </a:r>
            <a:r>
              <a:rPr kumimoji="1" lang="en-US" altLang="ja-JP" dirty="0" smtClean="0"/>
              <a:t>(UML1.x)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2300845" y="4507589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1965758" y="4706047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1965758" y="5132731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40680" y="4714627"/>
            <a:ext cx="1820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&lt;&lt;executable&gt;&gt;</a:t>
            </a:r>
          </a:p>
          <a:p>
            <a:pPr algn="ctr"/>
            <a:r>
              <a:rPr lang="en-US" altLang="ja-JP" dirty="0"/>
              <a:t>m</a:t>
            </a:r>
            <a:r>
              <a:rPr lang="en-US" altLang="ja-JP" dirty="0" smtClean="0"/>
              <a:t>ember.exe</a:t>
            </a:r>
            <a:endParaRPr kumimoji="1" lang="ja-JP" altLang="en-US" dirty="0"/>
          </a:p>
        </p:txBody>
      </p:sp>
      <p:sp>
        <p:nvSpPr>
          <p:cNvPr id="9" name="フリーフォーム 8"/>
          <p:cNvSpPr/>
          <p:nvPr/>
        </p:nvSpPr>
        <p:spPr>
          <a:xfrm>
            <a:off x="2300845" y="2421614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1965758" y="2620072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1965758" y="3046756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58220" y="2748123"/>
            <a:ext cx="182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会員ＤＢ</a:t>
            </a:r>
            <a:endParaRPr kumimoji="1" lang="ja-JP" altLang="en-US" dirty="0"/>
          </a:p>
        </p:txBody>
      </p:sp>
      <p:sp>
        <p:nvSpPr>
          <p:cNvPr id="13" name="フリーフォーム 12"/>
          <p:cNvSpPr/>
          <p:nvPr/>
        </p:nvSpPr>
        <p:spPr>
          <a:xfrm>
            <a:off x="5236157" y="2788420"/>
            <a:ext cx="335968" cy="34523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4" name="直線コネクタ 13"/>
          <p:cNvSpPr/>
          <p:nvPr/>
        </p:nvSpPr>
        <p:spPr>
          <a:xfrm>
            <a:off x="4456493" y="2961038"/>
            <a:ext cx="779664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cxnSp>
        <p:nvCxnSpPr>
          <p:cNvPr id="16" name="カギ線コネクタ 15"/>
          <p:cNvCxnSpPr>
            <a:stCxn id="5" idx="1"/>
            <a:endCxn id="13" idx="2"/>
          </p:cNvCxnSpPr>
          <p:nvPr/>
        </p:nvCxnSpPr>
        <p:spPr>
          <a:xfrm flipV="1">
            <a:off x="4456493" y="3133655"/>
            <a:ext cx="947648" cy="1885109"/>
          </a:xfrm>
          <a:prstGeom prst="bentConnector2">
            <a:avLst/>
          </a:prstGeom>
          <a:ln>
            <a:solidFill>
              <a:srgbClr val="00B0F0"/>
            </a:solidFill>
            <a:prstDash val="sysDot"/>
            <a:tailEnd type="triangle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705130" y="2039499"/>
            <a:ext cx="3981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</a:rPr>
              <a:t>インタフェース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5534025" y="2362059"/>
            <a:ext cx="619125" cy="4266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572125" y="2776371"/>
            <a:ext cx="398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 smtClean="0"/>
              <a:t>updateMembers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224704" y="4323514"/>
            <a:ext cx="3941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/>
              <a:t>“member.exe”</a:t>
            </a:r>
            <a:r>
              <a:rPr lang="ja-JP" altLang="en-US" sz="2000" dirty="0" smtClean="0"/>
              <a:t>は</a:t>
            </a:r>
            <a:endParaRPr lang="en-US" altLang="ja-JP" sz="2000" dirty="0" smtClean="0"/>
          </a:p>
          <a:p>
            <a:r>
              <a:rPr lang="en-US" altLang="ja-JP" sz="2000" dirty="0" smtClean="0"/>
              <a:t>“</a:t>
            </a:r>
            <a:r>
              <a:rPr lang="en-US" altLang="ja-JP" sz="2000" dirty="0" err="1" smtClean="0"/>
              <a:t>updateMenmers</a:t>
            </a:r>
            <a:r>
              <a:rPr lang="en-US" altLang="ja-JP" sz="2000" dirty="0" smtClean="0"/>
              <a:t>”</a:t>
            </a:r>
            <a:r>
              <a:rPr lang="ja-JP" altLang="en-US" sz="2000" dirty="0" smtClean="0"/>
              <a:t>インタフェース</a:t>
            </a:r>
            <a:endParaRPr lang="en-US" altLang="ja-JP" sz="2000" dirty="0" smtClean="0"/>
          </a:p>
          <a:p>
            <a:r>
              <a:rPr lang="ja-JP" altLang="en-US" sz="2000" dirty="0" smtClean="0"/>
              <a:t>で決められた呼び出しのみを使用</a:t>
            </a:r>
            <a:endParaRPr kumimoji="1" lang="ja-JP" altLang="en-US" sz="2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58055" y="1801437"/>
            <a:ext cx="4129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/>
              <a:t>“</a:t>
            </a:r>
            <a:r>
              <a:rPr lang="ja-JP" altLang="en-US" sz="2000" dirty="0" smtClean="0"/>
              <a:t>会員</a:t>
            </a:r>
            <a:r>
              <a:rPr lang="en-US" altLang="ja-JP" sz="2000" dirty="0" smtClean="0"/>
              <a:t>DB”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”</a:t>
            </a:r>
            <a:r>
              <a:rPr lang="en-US" altLang="ja-JP" sz="2000" dirty="0" err="1" smtClean="0"/>
              <a:t>updateMembers</a:t>
            </a:r>
            <a:r>
              <a:rPr lang="en-US" altLang="ja-JP" sz="2000" dirty="0" smtClean="0"/>
              <a:t>”</a:t>
            </a:r>
            <a:r>
              <a:rPr lang="ja-JP" altLang="en-US" sz="2000" dirty="0" smtClean="0"/>
              <a:t>というインタフェースが定義されている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968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インタフェース</a:t>
            </a:r>
            <a:r>
              <a:rPr kumimoji="1" lang="en-US" altLang="ja-JP" dirty="0" smtClean="0"/>
              <a:t>(UML2.x)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1842497" y="2101336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10040" y="2360844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&lt;&lt;component&gt;&gt;</a:t>
            </a:r>
          </a:p>
          <a:p>
            <a:pPr algn="ctr"/>
            <a:r>
              <a:rPr lang="en-US" altLang="ja-JP" sz="1400" dirty="0" smtClean="0"/>
              <a:t>: Order(</a:t>
            </a:r>
            <a:r>
              <a:rPr lang="ja-JP" altLang="en-US" sz="1400" dirty="0" smtClean="0"/>
              <a:t>注文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sp>
        <p:nvSpPr>
          <p:cNvPr id="8" name="フリーフォーム 7"/>
          <p:cNvSpPr/>
          <p:nvPr/>
        </p:nvSpPr>
        <p:spPr>
          <a:xfrm>
            <a:off x="1842497" y="4739761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10040" y="4999269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&lt;&lt;component&gt;&gt;</a:t>
            </a:r>
          </a:p>
          <a:p>
            <a:pPr algn="ctr"/>
            <a:r>
              <a:rPr lang="ja-JP" altLang="en-US" sz="1400" dirty="0" smtClean="0"/>
              <a:t>：</a:t>
            </a:r>
            <a:r>
              <a:rPr lang="en-US" altLang="ja-JP" sz="1400" dirty="0" smtClean="0"/>
              <a:t>Product(</a:t>
            </a:r>
            <a:r>
              <a:rPr lang="ja-JP" altLang="en-US" sz="1400" dirty="0" smtClean="0"/>
              <a:t>製品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sp>
        <p:nvSpPr>
          <p:cNvPr id="12" name="直線コネクタ 11"/>
          <p:cNvSpPr/>
          <p:nvPr/>
        </p:nvSpPr>
        <p:spPr>
          <a:xfrm rot="16200000">
            <a:off x="2623886" y="3452555"/>
            <a:ext cx="65773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7" name="フリーフォーム 16"/>
          <p:cNvSpPr/>
          <p:nvPr/>
        </p:nvSpPr>
        <p:spPr>
          <a:xfrm rot="16200000">
            <a:off x="2735237" y="3804583"/>
            <a:ext cx="435032" cy="40852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624140" y="4008845"/>
            <a:ext cx="657225" cy="257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 rot="16200000">
            <a:off x="2812976" y="3879485"/>
            <a:ext cx="279555" cy="26252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1" name="直線コネクタ 10"/>
          <p:cNvSpPr/>
          <p:nvPr/>
        </p:nvSpPr>
        <p:spPr>
          <a:xfrm rot="16200000" flipV="1">
            <a:off x="2658136" y="4445142"/>
            <a:ext cx="58923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0007" y="3238689"/>
            <a:ext cx="1877619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/>
              <a:t>要求インターフェース</a:t>
            </a:r>
            <a:endParaRPr lang="en-US" altLang="ja-JP" sz="1400" b="1" dirty="0" smtClean="0"/>
          </a:p>
          <a:p>
            <a:pPr algn="ctr"/>
            <a:r>
              <a:rPr kumimoji="1" lang="en-US" altLang="ja-JP" sz="1400" b="1" dirty="0" smtClean="0"/>
              <a:t>(required interface)</a:t>
            </a:r>
            <a:endParaRPr kumimoji="1" lang="ja-JP" altLang="en-US" sz="1400" b="1" dirty="0"/>
          </a:p>
        </p:txBody>
      </p:sp>
      <p:cxnSp>
        <p:nvCxnSpPr>
          <p:cNvPr id="20" name="直線矢印コネクタ 19"/>
          <p:cNvCxnSpPr>
            <a:stCxn id="19" idx="3"/>
            <a:endCxn id="17" idx="11"/>
          </p:cNvCxnSpPr>
          <p:nvPr/>
        </p:nvCxnSpPr>
        <p:spPr>
          <a:xfrm>
            <a:off x="2397626" y="3500299"/>
            <a:ext cx="410687" cy="3547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481449" y="4135313"/>
            <a:ext cx="1877619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提供</a:t>
            </a:r>
            <a:r>
              <a:rPr lang="ja-JP" altLang="en-US" sz="1400" b="1" dirty="0" smtClean="0"/>
              <a:t>インターフェース</a:t>
            </a:r>
            <a:endParaRPr lang="en-US" altLang="ja-JP" sz="1400" b="1" dirty="0" smtClean="0"/>
          </a:p>
          <a:p>
            <a:pPr algn="ctr"/>
            <a:r>
              <a:rPr kumimoji="1" lang="en-US" altLang="ja-JP" sz="1400" b="1" dirty="0" smtClean="0"/>
              <a:t>(provided interface)</a:t>
            </a:r>
            <a:endParaRPr kumimoji="1" lang="ja-JP" altLang="en-US" sz="1400" b="1" dirty="0"/>
          </a:p>
        </p:txBody>
      </p:sp>
      <p:cxnSp>
        <p:nvCxnSpPr>
          <p:cNvPr id="26" name="直線矢印コネクタ 25"/>
          <p:cNvCxnSpPr/>
          <p:nvPr/>
        </p:nvCxnSpPr>
        <p:spPr>
          <a:xfrm rot="10800000">
            <a:off x="3070762" y="4081049"/>
            <a:ext cx="410687" cy="3547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634030" y="1832120"/>
            <a:ext cx="5853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“:Product(</a:t>
            </a:r>
            <a:r>
              <a:rPr lang="ja-JP" altLang="en-US" sz="2000" dirty="0" smtClean="0"/>
              <a:t>製品</a:t>
            </a:r>
            <a:r>
              <a:rPr lang="en-US" altLang="ja-JP" sz="2000" dirty="0" smtClean="0"/>
              <a:t>)”</a:t>
            </a:r>
            <a:r>
              <a:rPr lang="ja-JP" altLang="en-US" sz="2000" dirty="0" err="1" smtClean="0"/>
              <a:t>に提</a:t>
            </a:r>
            <a:r>
              <a:rPr lang="ja-JP" altLang="en-US" sz="2000" dirty="0" smtClean="0"/>
              <a:t>供するインタフェースを　　　コンポーネント</a:t>
            </a:r>
            <a:r>
              <a:rPr lang="en-US" altLang="ja-JP" sz="2000" dirty="0" smtClean="0"/>
              <a:t>”:Order(</a:t>
            </a:r>
            <a:r>
              <a:rPr lang="ja-JP" altLang="en-US" sz="2000" dirty="0" smtClean="0"/>
              <a:t>注文</a:t>
            </a:r>
            <a:r>
              <a:rPr lang="en-US" altLang="ja-JP" sz="2000" dirty="0" smtClean="0"/>
              <a:t>)”</a:t>
            </a:r>
            <a:r>
              <a:rPr lang="ja-JP" altLang="en-US" sz="2000" dirty="0" smtClean="0"/>
              <a:t>が利用している</a:t>
            </a:r>
            <a:endParaRPr lang="en-US" altLang="ja-JP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”:Order(</a:t>
            </a:r>
            <a:r>
              <a:rPr lang="ja-JP" altLang="en-US" sz="2000" dirty="0" smtClean="0"/>
              <a:t>注文</a:t>
            </a:r>
            <a:r>
              <a:rPr lang="en-US" altLang="ja-JP" sz="2000" dirty="0" smtClean="0"/>
              <a:t>)”</a:t>
            </a:r>
            <a:r>
              <a:rPr lang="ja-JP" altLang="en-US" sz="2000" dirty="0" err="1" smtClean="0"/>
              <a:t>には</a:t>
            </a:r>
            <a:r>
              <a:rPr lang="ja-JP" altLang="en-US" sz="2000" dirty="0" smtClean="0"/>
              <a:t>利用するインタフェースを明確にするために、要求インタフェースがついている</a:t>
            </a:r>
            <a:endParaRPr kumimoji="1" lang="ja-JP" altLang="en-US" sz="2000" dirty="0"/>
          </a:p>
        </p:txBody>
      </p:sp>
      <p:sp>
        <p:nvSpPr>
          <p:cNvPr id="28" name="正方形/長方形 27"/>
          <p:cNvSpPr/>
          <p:nvPr/>
        </p:nvSpPr>
        <p:spPr>
          <a:xfrm>
            <a:off x="5800725" y="3761909"/>
            <a:ext cx="6219825" cy="2457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87761" y="3870968"/>
            <a:ext cx="566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要求インタフェースと提供インタフェースが接続されているコネクタを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アセンブリコネクタ</a:t>
            </a:r>
            <a:r>
              <a:rPr kumimoji="1" lang="ja-JP" altLang="en-US" dirty="0" smtClean="0"/>
              <a:t>という</a:t>
            </a:r>
            <a:endParaRPr kumimoji="1" lang="ja-JP" altLang="en-US" dirty="0"/>
          </a:p>
        </p:txBody>
      </p:sp>
      <p:sp>
        <p:nvSpPr>
          <p:cNvPr id="30" name="直線コネクタ 29"/>
          <p:cNvSpPr/>
          <p:nvPr/>
        </p:nvSpPr>
        <p:spPr>
          <a:xfrm rot="10800000">
            <a:off x="7604086" y="5362116"/>
            <a:ext cx="65773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1" name="フリーフォーム 30"/>
          <p:cNvSpPr/>
          <p:nvPr/>
        </p:nvSpPr>
        <p:spPr>
          <a:xfrm rot="10800000">
            <a:off x="8261826" y="5157854"/>
            <a:ext cx="435032" cy="40852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2" name="正方形/長方形 31"/>
          <p:cNvSpPr/>
          <p:nvPr/>
        </p:nvSpPr>
        <p:spPr>
          <a:xfrm rot="5400000">
            <a:off x="8277186" y="5157952"/>
            <a:ext cx="657225" cy="257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直線コネクタ 32"/>
          <p:cNvSpPr/>
          <p:nvPr/>
        </p:nvSpPr>
        <p:spPr>
          <a:xfrm rot="10800000" flipV="1">
            <a:off x="8619754" y="5362115"/>
            <a:ext cx="58923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4" name="フリーフォーム 33"/>
          <p:cNvSpPr/>
          <p:nvPr/>
        </p:nvSpPr>
        <p:spPr>
          <a:xfrm rot="16200000">
            <a:off x="8339562" y="5230855"/>
            <a:ext cx="279555" cy="26252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362356" y="4699118"/>
            <a:ext cx="1877619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アセンブリコネクタ</a:t>
            </a:r>
            <a:endParaRPr kumimoji="1" lang="ja-JP" altLang="en-US" sz="1400" b="1" dirty="0"/>
          </a:p>
        </p:txBody>
      </p:sp>
      <p:cxnSp>
        <p:nvCxnSpPr>
          <p:cNvPr id="36" name="直線矢印コネクタ 35"/>
          <p:cNvCxnSpPr>
            <a:stCxn id="35" idx="1"/>
          </p:cNvCxnSpPr>
          <p:nvPr/>
        </p:nvCxnSpPr>
        <p:spPr>
          <a:xfrm flipH="1">
            <a:off x="8560590" y="4853007"/>
            <a:ext cx="801766" cy="2799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45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インタフェースの別表記</a:t>
            </a:r>
            <a:r>
              <a:rPr kumimoji="1" lang="en-US" altLang="ja-JP" dirty="0" smtClean="0"/>
              <a:t>(UML2.x)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1004297" y="3529831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71840" y="3789339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&lt;&lt;component&gt;&gt;</a:t>
            </a:r>
          </a:p>
          <a:p>
            <a:pPr algn="ctr"/>
            <a:r>
              <a:rPr lang="en-US" altLang="ja-JP" sz="1400" dirty="0" smtClean="0"/>
              <a:t>: Order(</a:t>
            </a:r>
            <a:r>
              <a:rPr lang="ja-JP" altLang="en-US" sz="1400" dirty="0" smtClean="0"/>
              <a:t>注文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sp>
        <p:nvSpPr>
          <p:cNvPr id="7" name="フリーフォーム 6"/>
          <p:cNvSpPr/>
          <p:nvPr/>
        </p:nvSpPr>
        <p:spPr>
          <a:xfrm rot="16200000">
            <a:off x="1946201" y="2678896"/>
            <a:ext cx="279555" cy="26252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8" name="直線コネクタ 7"/>
          <p:cNvSpPr/>
          <p:nvPr/>
        </p:nvSpPr>
        <p:spPr>
          <a:xfrm rot="16200000" flipV="1">
            <a:off x="1791361" y="3244553"/>
            <a:ext cx="58923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9" name="直線コネクタ 8"/>
          <p:cNvSpPr/>
          <p:nvPr/>
        </p:nvSpPr>
        <p:spPr>
          <a:xfrm rot="16200000">
            <a:off x="1757109" y="4900937"/>
            <a:ext cx="65773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0" name="フリーフォーム 9"/>
          <p:cNvSpPr/>
          <p:nvPr/>
        </p:nvSpPr>
        <p:spPr>
          <a:xfrm rot="16200000">
            <a:off x="1868460" y="5252965"/>
            <a:ext cx="435032" cy="40852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53508" y="5417053"/>
            <a:ext cx="657225" cy="373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718881"/>
              </p:ext>
            </p:extLst>
          </p:nvPr>
        </p:nvGraphicFramePr>
        <p:xfrm>
          <a:off x="5599652" y="3175837"/>
          <a:ext cx="2002346" cy="168737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02346"/>
              </a:tblGrid>
              <a:tr h="52913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</a:rPr>
                        <a:t>&lt;&lt;component&gt;&gt;</a:t>
                      </a:r>
                    </a:p>
                    <a:p>
                      <a:pPr algn="ctr"/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</a:rPr>
                        <a:t>: Order(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注文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810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&lt;&lt;</a:t>
                      </a:r>
                      <a:r>
                        <a:rPr kumimoji="1" lang="en-US" altLang="ja-JP" sz="1400" b="1" dirty="0" smtClean="0"/>
                        <a:t>provided interfaces</a:t>
                      </a:r>
                      <a:r>
                        <a:rPr kumimoji="1" lang="en-US" altLang="ja-JP" sz="1400" dirty="0" smtClean="0"/>
                        <a:t>&gt;&gt;</a:t>
                      </a:r>
                    </a:p>
                    <a:p>
                      <a:r>
                        <a:rPr kumimoji="1" lang="ja-JP" altLang="en-US" sz="1400" dirty="0" smtClean="0"/>
                        <a:t>受注</a:t>
                      </a:r>
                      <a:endParaRPr kumimoji="1" lang="en-US" altLang="ja-JP" sz="1400" dirty="0" smtClean="0"/>
                    </a:p>
                    <a:p>
                      <a:endParaRPr kumimoji="1" lang="en-US" altLang="ja-JP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&lt;&lt;</a:t>
                      </a:r>
                      <a:r>
                        <a:rPr kumimoji="1" lang="en-US" altLang="ja-JP" sz="1400" b="1" dirty="0" smtClean="0"/>
                        <a:t>required interfaces</a:t>
                      </a:r>
                      <a:r>
                        <a:rPr kumimoji="1" lang="en-US" altLang="ja-JP" sz="1400" dirty="0" smtClean="0"/>
                        <a:t>&gt;&gt;</a:t>
                      </a:r>
                    </a:p>
                    <a:p>
                      <a:r>
                        <a:rPr kumimoji="1" lang="ja-JP" altLang="en-US" sz="1400" dirty="0" smtClean="0"/>
                        <a:t>注文可能商品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416617" y="1994483"/>
            <a:ext cx="1877619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提供</a:t>
            </a:r>
            <a:r>
              <a:rPr lang="ja-JP" altLang="en-US" sz="1400" b="1" dirty="0" smtClean="0"/>
              <a:t>インターフェース</a:t>
            </a:r>
            <a:endParaRPr lang="en-US" altLang="ja-JP" sz="1400" b="1" dirty="0" smtClean="0"/>
          </a:p>
          <a:p>
            <a:pPr algn="ctr"/>
            <a:r>
              <a:rPr kumimoji="1" lang="en-US" altLang="ja-JP" sz="1400" b="1" dirty="0" smtClean="0"/>
              <a:t>(provided interface)</a:t>
            </a:r>
            <a:endParaRPr kumimoji="1" lang="ja-JP" altLang="en-US" sz="14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07931" y="5529335"/>
            <a:ext cx="1877619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/>
              <a:t>要求インターフェース</a:t>
            </a:r>
            <a:endParaRPr lang="en-US" altLang="ja-JP" sz="1400" b="1" dirty="0" smtClean="0"/>
          </a:p>
          <a:p>
            <a:pPr algn="ctr"/>
            <a:r>
              <a:rPr kumimoji="1" lang="en-US" altLang="ja-JP" sz="1400" b="1" dirty="0" smtClean="0"/>
              <a:t>(required interface)</a:t>
            </a:r>
            <a:endParaRPr kumimoji="1" lang="ja-JP" altLang="en-US" sz="1400" b="1" dirty="0"/>
          </a:p>
        </p:txBody>
      </p:sp>
      <p:cxnSp>
        <p:nvCxnSpPr>
          <p:cNvPr id="15" name="直線矢印コネクタ 14"/>
          <p:cNvCxnSpPr>
            <a:stCxn id="13" idx="2"/>
          </p:cNvCxnSpPr>
          <p:nvPr/>
        </p:nvCxnSpPr>
        <p:spPr>
          <a:xfrm>
            <a:off x="4355427" y="2517703"/>
            <a:ext cx="1292898" cy="13110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14" idx="0"/>
          </p:cNvCxnSpPr>
          <p:nvPr/>
        </p:nvCxnSpPr>
        <p:spPr>
          <a:xfrm flipV="1">
            <a:off x="4346741" y="4552181"/>
            <a:ext cx="1301584" cy="9771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13" idx="2"/>
            <a:endCxn id="7" idx="8"/>
          </p:cNvCxnSpPr>
          <p:nvPr/>
        </p:nvCxnSpPr>
        <p:spPr>
          <a:xfrm flipH="1">
            <a:off x="2217239" y="2517703"/>
            <a:ext cx="2138188" cy="2924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endCxn id="10" idx="9"/>
          </p:cNvCxnSpPr>
          <p:nvPr/>
        </p:nvCxnSpPr>
        <p:spPr>
          <a:xfrm flipH="1" flipV="1">
            <a:off x="2230416" y="5303415"/>
            <a:ext cx="2116324" cy="216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6338880" y="1594373"/>
            <a:ext cx="5853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提供インターフェースと要求インターフェースは、　　　コンポーネントを上下に区切って、　　　　　　　　　　　その下の段に記述することも可能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6005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95263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000" dirty="0" smtClean="0"/>
              <a:t>配置図∽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854846"/>
            <a:ext cx="10515600" cy="4872038"/>
          </a:xfrm>
        </p:spPr>
        <p:txBody>
          <a:bodyPr>
            <a:normAutofit/>
          </a:bodyPr>
          <a:lstStyle/>
          <a:p>
            <a:r>
              <a:rPr lang="ja-JP" altLang="en-US" dirty="0"/>
              <a:t>システム</a:t>
            </a:r>
            <a:r>
              <a:rPr lang="ja-JP" altLang="en-US" dirty="0" smtClean="0"/>
              <a:t>を構成するコンピュータやプリンタなどの通信接続関係といった</a:t>
            </a:r>
            <a:r>
              <a:rPr lang="ja-JP" altLang="en-US" dirty="0" smtClean="0">
                <a:solidFill>
                  <a:srgbClr val="FF0000"/>
                </a:solidFill>
              </a:rPr>
              <a:t>ハードウェア構成を</a:t>
            </a:r>
            <a:r>
              <a:rPr lang="en-US" altLang="ja-JP" dirty="0" smtClean="0">
                <a:solidFill>
                  <a:srgbClr val="FF0000"/>
                </a:solidFill>
              </a:rPr>
              <a:t>UML</a:t>
            </a:r>
            <a:r>
              <a:rPr lang="ja-JP" altLang="en-US" dirty="0" smtClean="0">
                <a:solidFill>
                  <a:srgbClr val="FF0000"/>
                </a:solidFill>
              </a:rPr>
              <a:t>では配置図</a:t>
            </a:r>
            <a:r>
              <a:rPr lang="ja-JP" altLang="en-US" dirty="0" smtClean="0"/>
              <a:t>で表現する</a:t>
            </a:r>
            <a:endParaRPr lang="en-US" altLang="ja-JP" dirty="0" smtClean="0"/>
          </a:p>
          <a:p>
            <a:r>
              <a:rPr lang="ja-JP" altLang="en-US" dirty="0" smtClean="0"/>
              <a:t>システム実行に必要なハードウェア以外にソフトウェアコンポーネントやプロセス、インスタンスなどの構成も表現する</a:t>
            </a:r>
            <a:endParaRPr lang="en-US" altLang="ja-JP" dirty="0" smtClean="0"/>
          </a:p>
          <a:p>
            <a:r>
              <a:rPr kumimoji="1" lang="ja-JP" altLang="en-US" dirty="0" smtClean="0"/>
              <a:t>ソフトウェアコンポーネントは実行時に存在するもののみ</a:t>
            </a:r>
            <a:r>
              <a:rPr lang="ja-JP" altLang="en-US" dirty="0"/>
              <a:t>表現する</a:t>
            </a:r>
            <a:endParaRPr kumimoji="1" lang="en-US" altLang="ja-JP" dirty="0" smtClean="0"/>
          </a:p>
          <a:p>
            <a:r>
              <a:rPr lang="ja-JP" altLang="en-US" dirty="0" smtClean="0"/>
              <a:t>ソース</a:t>
            </a:r>
            <a:r>
              <a:rPr lang="ja-JP" altLang="en-US" dirty="0"/>
              <a:t>ファイル</a:t>
            </a:r>
            <a:r>
              <a:rPr lang="ja-JP" altLang="en-US" dirty="0" smtClean="0"/>
              <a:t>は表現できない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コンポーネント図でのみ表現可能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18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600" y="5279981"/>
            <a:ext cx="1008050" cy="125893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100" y="5279979"/>
            <a:ext cx="1008050" cy="125893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350" y="5279980"/>
            <a:ext cx="1008050" cy="125893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600" y="4109741"/>
            <a:ext cx="1229388" cy="56029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604" y="3786917"/>
            <a:ext cx="795796" cy="116327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100" y="3819278"/>
            <a:ext cx="1130911" cy="1130911"/>
          </a:xfrm>
          <a:prstGeom prst="rect">
            <a:avLst/>
          </a:prstGeom>
        </p:spPr>
      </p:pic>
      <p:cxnSp>
        <p:nvCxnSpPr>
          <p:cNvPr id="16" name="直線コネクタ 15"/>
          <p:cNvCxnSpPr>
            <a:stCxn id="8" idx="1"/>
          </p:cNvCxnSpPr>
          <p:nvPr/>
        </p:nvCxnSpPr>
        <p:spPr>
          <a:xfrm flipH="1" flipV="1">
            <a:off x="2819400" y="4384733"/>
            <a:ext cx="611200" cy="51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4061524" y="4587262"/>
            <a:ext cx="926" cy="742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5970365" y="4950189"/>
            <a:ext cx="30995" cy="4600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7819331" y="4703615"/>
            <a:ext cx="2539" cy="626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 flipV="1">
            <a:off x="4048788" y="5126364"/>
            <a:ext cx="3764212" cy="211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36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ノード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演算を実行する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リソース</a:t>
            </a:r>
            <a:r>
              <a:rPr kumimoji="1" lang="ja-JP" altLang="en-US" sz="2400" dirty="0" smtClean="0"/>
              <a:t>を表す</a:t>
            </a:r>
            <a:r>
              <a:rPr lang="en-US" altLang="ja-JP" sz="2400" dirty="0"/>
              <a:t>(</a:t>
            </a:r>
            <a:r>
              <a:rPr kumimoji="1" lang="ja-JP" altLang="en-US" sz="2400" dirty="0" smtClean="0"/>
              <a:t>一般にはメモリや処理機能を持つものを指す</a:t>
            </a:r>
            <a:r>
              <a:rPr kumimoji="1" lang="en-US" altLang="ja-JP" sz="2400" dirty="0" smtClean="0"/>
              <a:t>)</a:t>
            </a:r>
          </a:p>
          <a:p>
            <a:r>
              <a:rPr lang="ja-JP" altLang="en-US" sz="2400" dirty="0" smtClean="0"/>
              <a:t> </a:t>
            </a:r>
            <a:r>
              <a:rPr lang="ja-JP" altLang="en-US" sz="2400" dirty="0" smtClean="0">
                <a:solidFill>
                  <a:srgbClr val="FF0000"/>
                </a:solidFill>
              </a:rPr>
              <a:t>型</a:t>
            </a:r>
            <a:r>
              <a:rPr lang="ja-JP" altLang="en-US" sz="2400" dirty="0" smtClean="0"/>
              <a:t>と</a:t>
            </a:r>
            <a:r>
              <a:rPr lang="ja-JP" altLang="en-US" sz="2400" dirty="0" smtClean="0">
                <a:solidFill>
                  <a:srgbClr val="FF0000"/>
                </a:solidFill>
              </a:rPr>
              <a:t>インスタンス</a:t>
            </a:r>
            <a:r>
              <a:rPr lang="ja-JP" altLang="en-US" sz="2400" dirty="0" smtClean="0"/>
              <a:t>がある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ノード型では、表現しようとしているコンピュータなどを一般的に表現</a:t>
            </a:r>
            <a:r>
              <a:rPr lang="ja-JP" altLang="en-US" sz="2400" dirty="0" smtClean="0"/>
              <a:t>す</a:t>
            </a:r>
            <a:r>
              <a:rPr lang="ja-JP" altLang="en-US" sz="2400" dirty="0"/>
              <a:t>る</a:t>
            </a:r>
            <a:endParaRPr kumimoji="1" lang="en-US" altLang="ja-JP" sz="2400" dirty="0" smtClean="0"/>
          </a:p>
          <a:p>
            <a:r>
              <a:rPr lang="ja-JP" altLang="en-US" sz="2400" dirty="0"/>
              <a:t>ノード</a:t>
            </a:r>
            <a:r>
              <a:rPr lang="ja-JP" altLang="en-US" sz="2400" dirty="0" smtClean="0"/>
              <a:t>型は立方体の形で表現し、ノード名を記述する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3411910" y="4122442"/>
            <a:ext cx="1619250" cy="1439862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26210" y="4396742"/>
            <a:ext cx="182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PC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65396" y="5869186"/>
            <a:ext cx="100156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/>
              <a:t>ノード</a:t>
            </a:r>
            <a:endParaRPr kumimoji="1" lang="ja-JP" altLang="en-US" sz="14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65397" y="3868738"/>
            <a:ext cx="1001565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/>
              <a:t>ノード名</a:t>
            </a:r>
            <a:endParaRPr kumimoji="1" lang="ja-JP" altLang="en-US" sz="1400" b="1" dirty="0"/>
          </a:p>
        </p:txBody>
      </p:sp>
      <p:cxnSp>
        <p:nvCxnSpPr>
          <p:cNvPr id="12" name="直線矢印コネクタ 11"/>
          <p:cNvCxnSpPr>
            <a:stCxn id="10" idx="3"/>
          </p:cNvCxnSpPr>
          <p:nvPr/>
        </p:nvCxnSpPr>
        <p:spPr>
          <a:xfrm>
            <a:off x="2966962" y="4022627"/>
            <a:ext cx="681113" cy="4644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2966962" y="5571134"/>
            <a:ext cx="559248" cy="451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722" y="4075611"/>
            <a:ext cx="1493025" cy="1646897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7996998" y="4712028"/>
            <a:ext cx="204462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/>
              <a:t>PC</a:t>
            </a:r>
          </a:p>
          <a:p>
            <a:pPr algn="ctr"/>
            <a:r>
              <a:rPr kumimoji="1" lang="en-US" altLang="ja-JP" sz="1400" b="1" dirty="0" smtClean="0"/>
              <a:t>(Personal Computer)</a:t>
            </a:r>
            <a:endParaRPr kumimoji="1" lang="ja-JP" altLang="en-US" sz="1400" b="1" dirty="0"/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7532673" y="4973638"/>
            <a:ext cx="46432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6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775987"/>
            <a:ext cx="10515600" cy="656367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/>
              <a:t>物理的側面を表現する図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58983"/>
            <a:ext cx="10515600" cy="4438779"/>
          </a:xfrm>
        </p:spPr>
        <p:txBody>
          <a:bodyPr/>
          <a:lstStyle/>
          <a:p>
            <a:r>
              <a:rPr lang="ja-JP" altLang="en-US" dirty="0" smtClean="0"/>
              <a:t>システムを開発する上では、分析と共に設計も行われる</a:t>
            </a:r>
            <a:endParaRPr lang="en-US" altLang="ja-JP" dirty="0" smtClean="0"/>
          </a:p>
          <a:p>
            <a:r>
              <a:rPr lang="ja-JP" altLang="en-US" dirty="0" smtClean="0"/>
              <a:t>今まで見てきた図は</a:t>
            </a:r>
            <a:r>
              <a:rPr lang="ja-JP" altLang="en-US" dirty="0" smtClean="0">
                <a:solidFill>
                  <a:srgbClr val="FF0000"/>
                </a:solidFill>
              </a:rPr>
              <a:t>分析・設計段階双方</a:t>
            </a:r>
            <a:r>
              <a:rPr lang="ja-JP" altLang="en-US" dirty="0" smtClean="0"/>
              <a:t>で使用される</a:t>
            </a:r>
            <a:endParaRPr lang="en-US" altLang="ja-JP" dirty="0" smtClean="0"/>
          </a:p>
          <a:p>
            <a:r>
              <a:rPr kumimoji="1" lang="ja-JP" altLang="en-US" dirty="0" smtClean="0"/>
              <a:t>しかし、今から出てくる図は</a:t>
            </a:r>
            <a:r>
              <a:rPr kumimoji="1" lang="ja-JP" altLang="en-US" dirty="0" smtClean="0">
                <a:solidFill>
                  <a:srgbClr val="FF0000"/>
                </a:solidFill>
              </a:rPr>
              <a:t>設計段階のみ</a:t>
            </a:r>
            <a:r>
              <a:rPr kumimoji="1" lang="ja-JP" altLang="en-US" dirty="0" smtClean="0"/>
              <a:t>で使用される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24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ノードインスタンス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17700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あるノード型のコンピュータを何台か実際に配置する場合の表現に用いる</a:t>
            </a:r>
            <a:endParaRPr kumimoji="1" lang="en-US" altLang="ja-JP" sz="2400" dirty="0" smtClean="0"/>
          </a:p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下線付きの名前</a:t>
            </a:r>
            <a:r>
              <a:rPr kumimoji="1" lang="ja-JP" altLang="en-US" sz="2400" dirty="0" smtClean="0"/>
              <a:t>と、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ノード型名</a:t>
            </a:r>
            <a:r>
              <a:rPr kumimoji="1" lang="ja-JP" altLang="en-US" sz="2400" dirty="0" smtClean="0"/>
              <a:t>を持つ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名前、ノード型名とも省略可能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ノード型名がない場合は</a:t>
            </a:r>
            <a:r>
              <a:rPr kumimoji="1" lang="en-US" altLang="ja-JP" sz="2400" dirty="0" smtClean="0"/>
              <a:t>”</a:t>
            </a:r>
            <a:r>
              <a:rPr kumimoji="1" lang="ja-JP" altLang="en-US" sz="2400" dirty="0" smtClean="0"/>
              <a:t>：</a:t>
            </a:r>
            <a:r>
              <a:rPr kumimoji="1" lang="en-US" altLang="ja-JP" sz="2400" dirty="0" smtClean="0"/>
              <a:t>”</a:t>
            </a:r>
            <a:r>
              <a:rPr kumimoji="1" lang="ja-JP" altLang="en-US" sz="2400" dirty="0" smtClean="0"/>
              <a:t>をつけない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20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2378" y="2409237"/>
            <a:ext cx="3457575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u="sng" dirty="0" smtClean="0"/>
              <a:t>名前　  ： ノード型名</a:t>
            </a:r>
            <a:endParaRPr kumimoji="1" lang="en-US" altLang="ja-JP" sz="2400" u="sng" dirty="0" smtClean="0"/>
          </a:p>
          <a:p>
            <a:r>
              <a:rPr lang="ja-JP" altLang="en-US" sz="2400" u="sng" dirty="0" smtClean="0"/>
              <a:t>受付</a:t>
            </a:r>
            <a:r>
              <a:rPr lang="en-US" altLang="ja-JP" sz="2400" u="sng" dirty="0" smtClean="0"/>
              <a:t>PC </a:t>
            </a:r>
            <a:r>
              <a:rPr lang="ja-JP" altLang="en-US" sz="2400" u="sng" dirty="0" smtClean="0"/>
              <a:t>：        </a:t>
            </a:r>
            <a:r>
              <a:rPr lang="en-US" altLang="ja-JP" sz="2400" u="sng" dirty="0" smtClean="0"/>
              <a:t>PC           </a:t>
            </a:r>
            <a:endParaRPr kumimoji="1" lang="ja-JP" altLang="en-US" sz="2400" u="sng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162" y="3876417"/>
            <a:ext cx="1194301" cy="120967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58" y="3805898"/>
            <a:ext cx="1377730" cy="1183516"/>
          </a:xfrm>
          <a:prstGeom prst="rect">
            <a:avLst/>
          </a:prstGeom>
        </p:spPr>
      </p:pic>
      <p:sp>
        <p:nvSpPr>
          <p:cNvPr id="10" name="フリーフォーム 9"/>
          <p:cNvSpPr/>
          <p:nvPr/>
        </p:nvSpPr>
        <p:spPr>
          <a:xfrm>
            <a:off x="2394657" y="5281613"/>
            <a:ext cx="1482017" cy="928687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1333" y="5451138"/>
            <a:ext cx="1205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/>
              <a:t>経理部</a:t>
            </a:r>
            <a:r>
              <a:rPr lang="en-US" altLang="ja-JP" sz="1400" u="sng" dirty="0" smtClean="0"/>
              <a:t>PC:PC</a:t>
            </a:r>
            <a:endParaRPr kumimoji="1" lang="ja-JP" altLang="en-US" sz="1400" u="sng" dirty="0"/>
          </a:p>
        </p:txBody>
      </p:sp>
      <p:sp>
        <p:nvSpPr>
          <p:cNvPr id="12" name="フリーフォーム 11"/>
          <p:cNvSpPr/>
          <p:nvPr/>
        </p:nvSpPr>
        <p:spPr>
          <a:xfrm>
            <a:off x="5018909" y="5281613"/>
            <a:ext cx="1471391" cy="928687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85585" y="5451138"/>
            <a:ext cx="1205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/>
              <a:t>受付</a:t>
            </a:r>
            <a:r>
              <a:rPr lang="en-US" altLang="ja-JP" sz="1400" u="sng" dirty="0" smtClean="0"/>
              <a:t>PC:PC</a:t>
            </a:r>
            <a:endParaRPr kumimoji="1" lang="ja-JP" altLang="en-US" sz="1400" u="sng" dirty="0"/>
          </a:p>
        </p:txBody>
      </p:sp>
      <p:sp>
        <p:nvSpPr>
          <p:cNvPr id="14" name="フリーフォーム 13"/>
          <p:cNvSpPr/>
          <p:nvPr/>
        </p:nvSpPr>
        <p:spPr>
          <a:xfrm>
            <a:off x="7643161" y="5294571"/>
            <a:ext cx="1434163" cy="928687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709837" y="5464096"/>
            <a:ext cx="1205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/>
              <a:t>営業部</a:t>
            </a:r>
            <a:r>
              <a:rPr lang="en-US" altLang="ja-JP" sz="1400" u="sng" dirty="0" smtClean="0"/>
              <a:t>PC:PC</a:t>
            </a:r>
            <a:endParaRPr kumimoji="1" lang="ja-JP" altLang="en-US" sz="1400" u="sng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910" y="3913813"/>
            <a:ext cx="1471391" cy="1210269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838200" y="4397656"/>
            <a:ext cx="100156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/>
              <a:t>経理部</a:t>
            </a:r>
            <a:r>
              <a:rPr lang="en-US" altLang="ja-JP" sz="1400" dirty="0" smtClean="0"/>
              <a:t>PC</a:t>
            </a:r>
            <a:endParaRPr lang="ja-JP" altLang="en-US" sz="1400" dirty="0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1835409" y="4557397"/>
            <a:ext cx="559248" cy="681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866049" y="4302833"/>
            <a:ext cx="1001565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/>
              <a:t>受</a:t>
            </a:r>
            <a:r>
              <a:rPr lang="ja-JP" altLang="en-US" sz="1400" dirty="0"/>
              <a:t>付</a:t>
            </a:r>
            <a:r>
              <a:rPr lang="en-US" altLang="ja-JP" sz="1400" dirty="0" smtClean="0"/>
              <a:t>PC</a:t>
            </a:r>
            <a:endParaRPr lang="ja-JP" altLang="en-US" sz="1400" dirty="0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4728378" y="4618109"/>
            <a:ext cx="327867" cy="1629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641596" y="4317786"/>
            <a:ext cx="1001565" cy="30777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/>
              <a:t>営業</a:t>
            </a:r>
            <a:r>
              <a:rPr lang="ja-JP" altLang="en-US" sz="1400" dirty="0" smtClean="0"/>
              <a:t>部</a:t>
            </a:r>
            <a:r>
              <a:rPr lang="en-US" altLang="ja-JP" sz="1400" dirty="0" smtClean="0"/>
              <a:t>PC</a:t>
            </a:r>
            <a:endParaRPr lang="ja-JP" altLang="en-US" sz="140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7503925" y="4633062"/>
            <a:ext cx="327867" cy="1629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4600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528638"/>
            <a:ext cx="10515600" cy="663575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/>
              <a:t>ノード</a:t>
            </a:r>
            <a:r>
              <a:rPr kumimoji="1" lang="en-US" altLang="ja-JP" dirty="0" smtClean="0"/>
              <a:t>(UML2.x)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kumimoji="1" lang="ja-JP" altLang="en-US" dirty="0" smtClean="0"/>
              <a:t>ノードでコンピュータなどの装置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ハードウェア</a:t>
            </a:r>
            <a:r>
              <a:rPr kumimoji="1" lang="en-US" altLang="ja-JP" dirty="0" smtClean="0"/>
              <a:t>)</a:t>
            </a:r>
            <a:r>
              <a:rPr kumimoji="1" lang="ja-JP" altLang="en-US" dirty="0" err="1" smtClean="0"/>
              <a:t>だけで</a:t>
            </a:r>
            <a:r>
              <a:rPr kumimoji="1" lang="ja-JP" altLang="en-US" dirty="0" smtClean="0"/>
              <a:t>なく、　　　　　　　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などの実行環境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ソフトウェア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も表現できる</a:t>
            </a:r>
            <a:endParaRPr kumimoji="1" lang="en-US" altLang="ja-JP" dirty="0" smtClean="0"/>
          </a:p>
          <a:p>
            <a:r>
              <a:rPr lang="ja-JP" altLang="en-US" dirty="0"/>
              <a:t>装置</a:t>
            </a:r>
            <a:r>
              <a:rPr lang="ja-JP" altLang="en-US" dirty="0" smtClean="0"/>
              <a:t>を表現するノードにはステレオタイプ</a:t>
            </a:r>
            <a:r>
              <a:rPr lang="en-US" altLang="ja-JP" dirty="0" smtClean="0">
                <a:solidFill>
                  <a:srgbClr val="FF0000"/>
                </a:solidFill>
              </a:rPr>
              <a:t>&lt;&lt;device&gt;&gt;</a:t>
            </a:r>
            <a:r>
              <a:rPr lang="ja-JP" altLang="en-US" dirty="0" smtClean="0"/>
              <a:t>をつける</a:t>
            </a:r>
            <a:endParaRPr lang="en-US" altLang="ja-JP" dirty="0" smtClean="0"/>
          </a:p>
          <a:p>
            <a:r>
              <a:rPr kumimoji="1" lang="ja-JP" altLang="en-US" smtClean="0"/>
              <a:t>実行環境</a:t>
            </a:r>
            <a:r>
              <a:rPr lang="ja-JP" altLang="en-US" smtClean="0"/>
              <a:t>を表現する</a:t>
            </a:r>
            <a:r>
              <a:rPr kumimoji="1" lang="ja-JP" altLang="en-US" smtClean="0"/>
              <a:t>ノード</a:t>
            </a:r>
            <a:r>
              <a:rPr kumimoji="1" lang="ja-JP" altLang="en-US" dirty="0" smtClean="0"/>
              <a:t>には</a:t>
            </a:r>
            <a:r>
              <a:rPr kumimoji="1" lang="en-US" altLang="ja-JP" dirty="0" smtClean="0">
                <a:solidFill>
                  <a:srgbClr val="FF0000"/>
                </a:solidFill>
              </a:rPr>
              <a:t>&lt;&lt;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executionEnvironment</a:t>
            </a:r>
            <a:r>
              <a:rPr kumimoji="1" lang="en-US" altLang="ja-JP" dirty="0" smtClean="0">
                <a:solidFill>
                  <a:srgbClr val="FF0000"/>
                </a:solidFill>
              </a:rPr>
              <a:t>&gt;&gt;</a:t>
            </a:r>
            <a:r>
              <a:rPr kumimoji="1" lang="ja-JP" altLang="en-US" dirty="0" smtClean="0"/>
              <a:t>をつける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2373684" y="3538537"/>
            <a:ext cx="4065215" cy="2361904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2771776" y="4497372"/>
            <a:ext cx="3200399" cy="1114394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64335" y="3851041"/>
            <a:ext cx="1820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&lt;&lt;device&gt;&gt;</a:t>
            </a:r>
          </a:p>
          <a:p>
            <a:r>
              <a:rPr kumimoji="1" lang="en-US" altLang="ja-JP" u="sng" dirty="0" smtClean="0"/>
              <a:t>: </a:t>
            </a:r>
            <a:r>
              <a:rPr kumimoji="1" lang="en-US" altLang="ja-JP" u="sng" dirty="0" err="1" smtClean="0"/>
              <a:t>AppServer</a:t>
            </a:r>
            <a:endParaRPr kumimoji="1" lang="ja-JP" altLang="en-US" u="sng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35028" y="4731963"/>
            <a:ext cx="2773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&lt;&lt;</a:t>
            </a:r>
            <a:r>
              <a:rPr lang="en-US" altLang="ja-JP" dirty="0" err="1" smtClean="0"/>
              <a:t>executionEnvironment</a:t>
            </a:r>
            <a:r>
              <a:rPr lang="en-US" altLang="ja-JP" dirty="0" smtClean="0"/>
              <a:t>&gt;&gt;</a:t>
            </a:r>
          </a:p>
          <a:p>
            <a:pPr algn="ctr"/>
            <a:r>
              <a:rPr kumimoji="1" lang="en-US" altLang="ja-JP" u="sng" dirty="0" smtClean="0"/>
              <a:t>: J2EEServer</a:t>
            </a:r>
            <a:endParaRPr kumimoji="1" lang="ja-JP" altLang="en-US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8200" y="3697152"/>
            <a:ext cx="100156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ノード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(</a:t>
            </a:r>
            <a:r>
              <a:rPr lang="ja-JP" altLang="en-US" sz="1400" dirty="0" smtClean="0"/>
              <a:t>装置</a:t>
            </a:r>
            <a:r>
              <a:rPr lang="en-US" altLang="ja-JP" sz="1400" dirty="0" smtClean="0"/>
              <a:t>)</a:t>
            </a:r>
            <a:endParaRPr lang="ja-JP" altLang="en-US" sz="1400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1835409" y="3856893"/>
            <a:ext cx="1928926" cy="191232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771525" y="4651140"/>
            <a:ext cx="1090397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ノード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(</a:t>
            </a:r>
            <a:r>
              <a:rPr lang="ja-JP" altLang="en-US" sz="1400" dirty="0" smtClean="0"/>
              <a:t>実行環境</a:t>
            </a:r>
            <a:r>
              <a:rPr lang="en-US" altLang="ja-JP" sz="1400" dirty="0" smtClean="0"/>
              <a:t>)</a:t>
            </a:r>
            <a:endParaRPr lang="ja-JP" altLang="en-US" sz="1400" dirty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1857566" y="4810881"/>
            <a:ext cx="1177462" cy="9449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117777" y="4174206"/>
            <a:ext cx="3835973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400" b="1" dirty="0" smtClean="0"/>
              <a:t>“:</a:t>
            </a:r>
            <a:r>
              <a:rPr lang="en-US" altLang="ja-JP" sz="1400" b="1" dirty="0" err="1" smtClean="0"/>
              <a:t>AppServer</a:t>
            </a:r>
            <a:r>
              <a:rPr lang="en-US" altLang="ja-JP" sz="1400" b="1" dirty="0" smtClean="0"/>
              <a:t>”</a:t>
            </a:r>
            <a:r>
              <a:rPr lang="ja-JP" altLang="en-US" sz="1400" b="1" dirty="0" smtClean="0"/>
              <a:t>の中に、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実行環境である</a:t>
            </a:r>
            <a:r>
              <a:rPr lang="en-US" altLang="ja-JP" sz="1400" b="1" dirty="0" smtClean="0"/>
              <a:t>”:J2EEServer”</a:t>
            </a:r>
            <a:r>
              <a:rPr lang="ja-JP" altLang="en-US" sz="1400" b="1" dirty="0" smtClean="0"/>
              <a:t>が配置されている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5776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配置図のコンポーネント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コンポーネント図では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コンポーネント型のみ</a:t>
            </a:r>
            <a:r>
              <a:rPr kumimoji="1" lang="ja-JP" altLang="en-US" dirty="0" smtClean="0"/>
              <a:t>使用できた</a:t>
            </a:r>
            <a:endParaRPr kumimoji="1" lang="en-US" altLang="ja-JP" dirty="0" smtClean="0"/>
          </a:p>
          <a:p>
            <a:endParaRPr kumimoji="1" lang="en-US" altLang="ja-JP" sz="800" dirty="0" smtClean="0"/>
          </a:p>
          <a:p>
            <a:r>
              <a:rPr lang="ja-JP" altLang="en-US" dirty="0" smtClean="0"/>
              <a:t>配置</a:t>
            </a:r>
            <a:r>
              <a:rPr lang="ja-JP" altLang="en-US" dirty="0"/>
              <a:t>図</a:t>
            </a:r>
            <a:r>
              <a:rPr lang="ja-JP" altLang="en-US" dirty="0" smtClean="0"/>
              <a:t>では</a:t>
            </a:r>
            <a:r>
              <a:rPr lang="ja-JP" altLang="en-US" dirty="0" smtClean="0">
                <a:solidFill>
                  <a:srgbClr val="FF0000"/>
                </a:solidFill>
              </a:rPr>
              <a:t>コンポーネントの型とインスタンスの両方</a:t>
            </a:r>
            <a:r>
              <a:rPr lang="ja-JP" altLang="en-US" dirty="0" smtClean="0"/>
              <a:t>を使用できる</a:t>
            </a:r>
            <a:endParaRPr lang="en-US" altLang="ja-JP" dirty="0" smtClean="0"/>
          </a:p>
          <a:p>
            <a:endParaRPr lang="en-US" altLang="ja-JP" sz="800" dirty="0" smtClean="0"/>
          </a:p>
          <a:p>
            <a:r>
              <a:rPr kumimoji="1" lang="ja-JP" altLang="en-US" dirty="0" smtClean="0"/>
              <a:t>配置</a:t>
            </a:r>
            <a:r>
              <a:rPr kumimoji="1" lang="ja-JP" altLang="en-US" dirty="0"/>
              <a:t>図</a:t>
            </a:r>
            <a:r>
              <a:rPr kumimoji="1" lang="ja-JP" altLang="en-US" dirty="0" smtClean="0"/>
              <a:t>のコンポーネントは実行時に実体を持つもののみ使用する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48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84700"/>
            <a:ext cx="10515600" cy="434975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 smtClean="0"/>
              <a:t>配置図 のコンポーネント</a:t>
            </a:r>
            <a:r>
              <a:rPr lang="en-US" altLang="ja-JP" dirty="0" smtClean="0"/>
              <a:t>(</a:t>
            </a:r>
            <a:r>
              <a:rPr lang="en-US" altLang="ja-JP" dirty="0"/>
              <a:t>UML1.x)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1525941" y="1246445"/>
            <a:ext cx="9140118" cy="2039679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02141" y="1583988"/>
            <a:ext cx="3120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u="sng" dirty="0" smtClean="0">
                <a:solidFill>
                  <a:schemeClr val="bg1"/>
                </a:solidFill>
              </a:rPr>
              <a:t>サーバ１号機 </a:t>
            </a:r>
            <a:r>
              <a:rPr lang="en-US" altLang="ja-JP" sz="2000" u="sng" dirty="0" smtClean="0">
                <a:solidFill>
                  <a:schemeClr val="bg1"/>
                </a:solidFill>
              </a:rPr>
              <a:t>: Server</a:t>
            </a:r>
            <a:endParaRPr kumimoji="1" lang="ja-JP" altLang="en-US" sz="2000" u="sng" dirty="0">
              <a:solidFill>
                <a:schemeClr val="bg1"/>
              </a:solidFill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2566810" y="2006332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2231723" y="2204790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2231723" y="2631474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19385" y="2220674"/>
            <a:ext cx="18205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&lt;&lt;executable&gt;&gt;</a:t>
            </a:r>
          </a:p>
          <a:p>
            <a:pPr algn="ctr"/>
            <a:r>
              <a:rPr lang="en-US" altLang="ja-JP" dirty="0"/>
              <a:t>m</a:t>
            </a:r>
            <a:r>
              <a:rPr lang="en-US" altLang="ja-JP" dirty="0" smtClean="0"/>
              <a:t>ember.exe</a:t>
            </a:r>
            <a:endParaRPr kumimoji="1" lang="ja-JP" altLang="en-US" dirty="0"/>
          </a:p>
        </p:txBody>
      </p:sp>
      <p:sp>
        <p:nvSpPr>
          <p:cNvPr id="11" name="フリーフォーム 10"/>
          <p:cNvSpPr/>
          <p:nvPr/>
        </p:nvSpPr>
        <p:spPr>
          <a:xfrm>
            <a:off x="7265044" y="2006332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6929957" y="2204790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6929957" y="2631474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22419" y="2332841"/>
            <a:ext cx="18205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u="sng" dirty="0"/>
              <a:t>：</a:t>
            </a:r>
            <a:r>
              <a:rPr lang="ja-JP" altLang="en-US" u="sng" dirty="0" smtClean="0"/>
              <a:t>会員ＤＢ</a:t>
            </a:r>
            <a:endParaRPr kumimoji="1" lang="ja-JP" altLang="en-US" u="sng" dirty="0"/>
          </a:p>
        </p:txBody>
      </p:sp>
      <p:sp>
        <p:nvSpPr>
          <p:cNvPr id="15" name="フリーフォーム 14"/>
          <p:cNvSpPr/>
          <p:nvPr/>
        </p:nvSpPr>
        <p:spPr>
          <a:xfrm>
            <a:off x="5772076" y="2160223"/>
            <a:ext cx="335968" cy="34523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6" name="直線コネクタ 15"/>
          <p:cNvSpPr/>
          <p:nvPr/>
        </p:nvSpPr>
        <p:spPr>
          <a:xfrm>
            <a:off x="6108044" y="2332841"/>
            <a:ext cx="821913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cxnSp>
        <p:nvCxnSpPr>
          <p:cNvPr id="23" name="カギ線コネクタ 22"/>
          <p:cNvCxnSpPr>
            <a:endCxn id="15" idx="2"/>
          </p:cNvCxnSpPr>
          <p:nvPr/>
        </p:nvCxnSpPr>
        <p:spPr>
          <a:xfrm flipV="1">
            <a:off x="4700980" y="2505458"/>
            <a:ext cx="1239080" cy="364122"/>
          </a:xfrm>
          <a:prstGeom prst="bentConnector2">
            <a:avLst/>
          </a:prstGeom>
          <a:ln w="3810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フリーフォーム 30"/>
          <p:cNvSpPr/>
          <p:nvPr/>
        </p:nvSpPr>
        <p:spPr>
          <a:xfrm>
            <a:off x="1525941" y="4069002"/>
            <a:ext cx="9140118" cy="2039679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602141" y="4406545"/>
            <a:ext cx="3120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u="sng" dirty="0">
                <a:solidFill>
                  <a:schemeClr val="bg1"/>
                </a:solidFill>
              </a:rPr>
              <a:t>田中</a:t>
            </a:r>
            <a:r>
              <a:rPr lang="ja-JP" altLang="en-US" sz="2000" u="sng" dirty="0" smtClean="0">
                <a:solidFill>
                  <a:schemeClr val="bg1"/>
                </a:solidFill>
              </a:rPr>
              <a:t>さんのマシン </a:t>
            </a:r>
            <a:r>
              <a:rPr lang="en-US" altLang="ja-JP" sz="2000" u="sng" dirty="0" smtClean="0">
                <a:solidFill>
                  <a:schemeClr val="bg1"/>
                </a:solidFill>
              </a:rPr>
              <a:t>: </a:t>
            </a:r>
            <a:r>
              <a:rPr lang="ja-JP" altLang="en-US" sz="2000" u="sng" dirty="0" smtClean="0">
                <a:solidFill>
                  <a:schemeClr val="bg1"/>
                </a:solidFill>
              </a:rPr>
              <a:t>ＰＣ</a:t>
            </a:r>
            <a:endParaRPr kumimoji="1" lang="ja-JP" altLang="en-US" sz="2000" u="sng" dirty="0">
              <a:solidFill>
                <a:schemeClr val="bg1"/>
              </a:solidFill>
            </a:endParaRPr>
          </a:p>
        </p:txBody>
      </p:sp>
      <p:sp>
        <p:nvSpPr>
          <p:cNvPr id="33" name="フリーフォーム 32"/>
          <p:cNvSpPr/>
          <p:nvPr/>
        </p:nvSpPr>
        <p:spPr>
          <a:xfrm>
            <a:off x="2566810" y="4828889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4" name="フリーフォーム 33"/>
          <p:cNvSpPr/>
          <p:nvPr/>
        </p:nvSpPr>
        <p:spPr>
          <a:xfrm>
            <a:off x="2231723" y="5027347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5" name="フリーフォーム 34"/>
          <p:cNvSpPr/>
          <p:nvPr/>
        </p:nvSpPr>
        <p:spPr>
          <a:xfrm>
            <a:off x="2231723" y="5454031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819385" y="5043231"/>
            <a:ext cx="18205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&lt;&lt;executable&gt;&gt;</a:t>
            </a:r>
          </a:p>
          <a:p>
            <a:pPr algn="ctr"/>
            <a:r>
              <a:rPr lang="en-US" altLang="ja-JP" u="sng" dirty="0" smtClean="0"/>
              <a:t>: client.exe</a:t>
            </a:r>
            <a:endParaRPr kumimoji="1" lang="ja-JP" altLang="en-US" u="sng" dirty="0"/>
          </a:p>
        </p:txBody>
      </p:sp>
      <p:sp>
        <p:nvSpPr>
          <p:cNvPr id="37" name="フリーフォーム 36"/>
          <p:cNvSpPr/>
          <p:nvPr/>
        </p:nvSpPr>
        <p:spPr>
          <a:xfrm>
            <a:off x="7265044" y="4828889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8" name="フリーフォーム 37"/>
          <p:cNvSpPr/>
          <p:nvPr/>
        </p:nvSpPr>
        <p:spPr>
          <a:xfrm>
            <a:off x="6929957" y="5027347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39" name="フリーフォーム 38"/>
          <p:cNvSpPr/>
          <p:nvPr/>
        </p:nvSpPr>
        <p:spPr>
          <a:xfrm>
            <a:off x="6929957" y="5454031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cxnSp>
        <p:nvCxnSpPr>
          <p:cNvPr id="43" name="カギ線コネクタ 42"/>
          <p:cNvCxnSpPr/>
          <p:nvPr/>
        </p:nvCxnSpPr>
        <p:spPr>
          <a:xfrm flipV="1">
            <a:off x="4730384" y="5141460"/>
            <a:ext cx="2199573" cy="236481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511761" y="5013819"/>
            <a:ext cx="18205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&lt;&lt;file&gt;&gt;</a:t>
            </a:r>
          </a:p>
          <a:p>
            <a:pPr algn="ctr"/>
            <a:r>
              <a:rPr lang="en-US" altLang="ja-JP" u="sng" dirty="0" smtClean="0"/>
              <a:t>: </a:t>
            </a:r>
            <a:r>
              <a:rPr lang="ja-JP" altLang="en-US" u="sng" dirty="0" smtClean="0"/>
              <a:t>ヘルプファイル</a:t>
            </a:r>
            <a:endParaRPr kumimoji="1" lang="ja-JP" altLang="en-US" u="sng" dirty="0"/>
          </a:p>
        </p:txBody>
      </p:sp>
      <p:cxnSp>
        <p:nvCxnSpPr>
          <p:cNvPr id="47" name="直線矢印コネクタ 46"/>
          <p:cNvCxnSpPr/>
          <p:nvPr/>
        </p:nvCxnSpPr>
        <p:spPr>
          <a:xfrm flipV="1">
            <a:off x="4379559" y="3028682"/>
            <a:ext cx="0" cy="1777973"/>
          </a:xfrm>
          <a:prstGeom prst="straightConnector1">
            <a:avLst/>
          </a:prstGeom>
          <a:ln w="3810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4938795" y="1795389"/>
            <a:ext cx="204462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err="1" smtClean="0">
                <a:solidFill>
                  <a:schemeClr val="bg1"/>
                </a:solidFill>
              </a:rPr>
              <a:t>updateMembers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85407" y="3548683"/>
            <a:ext cx="1090397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ノード</a:t>
            </a:r>
            <a:endParaRPr lang="en-US" altLang="ja-JP" sz="1400" dirty="0" smtClean="0"/>
          </a:p>
        </p:txBody>
      </p:sp>
      <p:cxnSp>
        <p:nvCxnSpPr>
          <p:cNvPr id="50" name="直線矢印コネクタ 49"/>
          <p:cNvCxnSpPr>
            <a:stCxn id="49" idx="2"/>
          </p:cNvCxnSpPr>
          <p:nvPr/>
        </p:nvCxnSpPr>
        <p:spPr>
          <a:xfrm>
            <a:off x="930606" y="3856460"/>
            <a:ext cx="563469" cy="55008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52" name="直線矢印コネクタ 51"/>
          <p:cNvCxnSpPr>
            <a:stCxn id="49" idx="0"/>
          </p:cNvCxnSpPr>
          <p:nvPr/>
        </p:nvCxnSpPr>
        <p:spPr>
          <a:xfrm flipV="1">
            <a:off x="930606" y="3028682"/>
            <a:ext cx="563469" cy="520001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1862353" y="3562768"/>
            <a:ext cx="1640906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コンポーネント型</a:t>
            </a:r>
            <a:endParaRPr lang="en-US" altLang="ja-JP" sz="1400" dirty="0" smtClean="0"/>
          </a:p>
        </p:txBody>
      </p:sp>
      <p:cxnSp>
        <p:nvCxnSpPr>
          <p:cNvPr id="57" name="直線矢印コネクタ 56"/>
          <p:cNvCxnSpPr/>
          <p:nvPr/>
        </p:nvCxnSpPr>
        <p:spPr>
          <a:xfrm flipV="1">
            <a:off x="2754250" y="3048357"/>
            <a:ext cx="563469" cy="52000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5140656" y="3458742"/>
            <a:ext cx="1640906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コンポーネント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インスタンス</a:t>
            </a:r>
            <a:endParaRPr lang="en-US" altLang="ja-JP" sz="1400" dirty="0" smtClean="0"/>
          </a:p>
        </p:txBody>
      </p:sp>
      <p:cxnSp>
        <p:nvCxnSpPr>
          <p:cNvPr id="59" name="直線矢印コネクタ 58"/>
          <p:cNvCxnSpPr/>
          <p:nvPr/>
        </p:nvCxnSpPr>
        <p:spPr>
          <a:xfrm flipV="1">
            <a:off x="6735109" y="2973814"/>
            <a:ext cx="673400" cy="5280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6764536" y="3976759"/>
            <a:ext cx="747225" cy="963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63" name="直線矢印コネクタ 62"/>
          <p:cNvCxnSpPr/>
          <p:nvPr/>
        </p:nvCxnSpPr>
        <p:spPr>
          <a:xfrm flipH="1">
            <a:off x="4513709" y="3985482"/>
            <a:ext cx="643061" cy="9548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56749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成果物</a:t>
            </a:r>
            <a:r>
              <a:rPr kumimoji="1" lang="en-US" altLang="ja-JP" dirty="0" smtClean="0"/>
              <a:t>(UML2.x)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配置</a:t>
            </a:r>
            <a:r>
              <a:rPr lang="ja-JP" altLang="en-US" dirty="0"/>
              <a:t>図</a:t>
            </a:r>
            <a:r>
              <a:rPr lang="ja-JP" altLang="en-US" dirty="0" smtClean="0"/>
              <a:t>で物理的なファイルを表現する場合、コンポーネントの代わりに配置する</a:t>
            </a:r>
            <a:endParaRPr lang="en-US" altLang="ja-JP" dirty="0" smtClean="0"/>
          </a:p>
          <a:p>
            <a:r>
              <a:rPr lang="ja-JP" altLang="en-US" dirty="0" smtClean="0"/>
              <a:t>ソフトウェアを構成する物理的な実体であるファイルを表す</a:t>
            </a:r>
            <a:endParaRPr lang="en-US" altLang="ja-JP" dirty="0" smtClean="0"/>
          </a:p>
          <a:p>
            <a:r>
              <a:rPr lang="ja-JP" altLang="en-US" dirty="0" smtClean="0"/>
              <a:t>以下の２つの方法で表記できる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長方形のアイコンに成果物名を記し、ステレオタイプ</a:t>
            </a:r>
            <a:r>
              <a:rPr lang="en-US" altLang="ja-JP" dirty="0" smtClean="0">
                <a:solidFill>
                  <a:srgbClr val="FF0000"/>
                </a:solidFill>
              </a:rPr>
              <a:t>&lt;&lt;artifact&gt;&gt;</a:t>
            </a:r>
            <a:r>
              <a:rPr lang="ja-JP" altLang="en-US" dirty="0" smtClean="0"/>
              <a:t>をつける</a:t>
            </a:r>
            <a:endParaRPr lang="en-US" altLang="ja-JP" dirty="0" smtClean="0"/>
          </a:p>
          <a:p>
            <a:pPr lvl="1"/>
            <a:r>
              <a:rPr lang="ja-JP" altLang="en-US" dirty="0"/>
              <a:t>右上</a:t>
            </a:r>
            <a:r>
              <a:rPr lang="ja-JP" altLang="en-US" dirty="0" smtClean="0"/>
              <a:t>の角を折ったやや縦長の小さな長方形の</a:t>
            </a:r>
            <a:r>
              <a:rPr lang="ja-JP" altLang="en-US" dirty="0" smtClean="0">
                <a:solidFill>
                  <a:srgbClr val="FF0000"/>
                </a:solidFill>
              </a:rPr>
              <a:t>アイコンを右上に配置</a:t>
            </a:r>
            <a:r>
              <a:rPr lang="ja-JP" altLang="en-US" dirty="0" smtClean="0"/>
              <a:t>する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2679786" y="4926525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12160" y="5176091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&lt;&lt;artifact&gt;&gt;</a:t>
            </a:r>
          </a:p>
          <a:p>
            <a:pPr algn="ctr"/>
            <a:r>
              <a:rPr lang="en-US" altLang="ja-JP" sz="1400" dirty="0" smtClean="0"/>
              <a:t>member.exe</a:t>
            </a:r>
            <a:endParaRPr kumimoji="1" lang="ja-JP" altLang="en-US" sz="1400" dirty="0"/>
          </a:p>
        </p:txBody>
      </p:sp>
      <p:sp>
        <p:nvSpPr>
          <p:cNvPr id="8" name="フリーフォーム 7"/>
          <p:cNvSpPr/>
          <p:nvPr/>
        </p:nvSpPr>
        <p:spPr>
          <a:xfrm>
            <a:off x="6276970" y="4926525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44513" y="5339702"/>
            <a:ext cx="182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member.exe</a:t>
            </a:r>
            <a:endParaRPr kumimoji="1" lang="ja-JP" altLang="en-US" sz="1400" dirty="0"/>
          </a:p>
        </p:txBody>
      </p:sp>
      <p:sp>
        <p:nvSpPr>
          <p:cNvPr id="12" name="フリーフォーム 11"/>
          <p:cNvSpPr/>
          <p:nvPr/>
        </p:nvSpPr>
        <p:spPr>
          <a:xfrm flipV="1">
            <a:off x="7907338" y="5082476"/>
            <a:ext cx="255587" cy="321421"/>
          </a:xfrm>
          <a:custGeom>
            <a:avLst>
              <a:gd name="f0" fmla="val 16291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pin 10800 f0 21600"/>
              <a:gd name="f15" fmla="*/ f11 f1 1"/>
              <a:gd name="f16" fmla="val f14"/>
              <a:gd name="f17" fmla="*/ f14 f12 1"/>
              <a:gd name="f18" fmla="*/ f7 f13 1"/>
              <a:gd name="f19" fmla="*/ 0 f12 1"/>
              <a:gd name="f20" fmla="*/ 21600 f12 1"/>
              <a:gd name="f21" fmla="*/ 0 f13 1"/>
              <a:gd name="f22" fmla="*/ 10800 f12 1"/>
              <a:gd name="f23" fmla="*/ f15 1 f3"/>
              <a:gd name="f24" fmla="*/ 10800 f13 1"/>
              <a:gd name="f25" fmla="*/ 21600 f13 1"/>
              <a:gd name="f26" fmla="+- 21600 0 f16"/>
              <a:gd name="f27" fmla="+- f23 0 f2"/>
              <a:gd name="f28" fmla="*/ f26 8000 1"/>
              <a:gd name="f29" fmla="*/ f26 1 2"/>
              <a:gd name="f30" fmla="*/ f26 1 4"/>
              <a:gd name="f31" fmla="*/ f26 1 7"/>
              <a:gd name="f32" fmla="*/ f26 1 16"/>
              <a:gd name="f33" fmla="*/ f28 1 10800"/>
              <a:gd name="f34" fmla="+- f16 f31 0"/>
              <a:gd name="f35" fmla="+- 21600 0 f29"/>
              <a:gd name="f36" fmla="+- f16 f32 0"/>
              <a:gd name="f37" fmla="+- 21600 0 f33"/>
              <a:gd name="f38" fmla="*/ f36 f13 1"/>
              <a:gd name="f39" fmla="+- f37 f30 0"/>
            </a:gdLst>
            <a:ahLst>
              <a:ahXY gdRefX="f0" minX="f8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2" y="f21"/>
              </a:cxn>
              <a:cxn ang="f27">
                <a:pos x="f19" y="f24"/>
              </a:cxn>
              <a:cxn ang="f27">
                <a:pos x="f22" y="f25"/>
              </a:cxn>
              <a:cxn ang="f27">
                <a:pos x="f20" y="f24"/>
              </a:cxn>
            </a:cxnLst>
            <a:rect l="f19" t="f21" r="f20" b="f38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7" y="f16"/>
                </a:lnTo>
                <a:lnTo>
                  <a:pt x="f16" y="f7"/>
                </a:lnTo>
                <a:lnTo>
                  <a:pt x="f6" y="f7"/>
                </a:lnTo>
                <a:close/>
              </a:path>
              <a:path w="21600" h="21600">
                <a:moveTo>
                  <a:pt x="f16" y="f7"/>
                </a:moveTo>
                <a:lnTo>
                  <a:pt x="f37" y="f16"/>
                </a:lnTo>
                <a:cubicBezTo>
                  <a:pt x="f39" y="f34"/>
                  <a:pt x="f35" y="f36"/>
                  <a:pt x="f7" y="f16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</a:ln>
        </p:spPr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34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フリーフォーム 48"/>
          <p:cNvSpPr/>
          <p:nvPr/>
        </p:nvSpPr>
        <p:spPr>
          <a:xfrm>
            <a:off x="2231748" y="3657855"/>
            <a:ext cx="8683902" cy="2881057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50" name="フリーフォーム 49"/>
          <p:cNvSpPr/>
          <p:nvPr/>
        </p:nvSpPr>
        <p:spPr>
          <a:xfrm>
            <a:off x="2622274" y="4660947"/>
            <a:ext cx="7524750" cy="1753509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67364" y="3987520"/>
            <a:ext cx="3120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&lt;&lt;device&gt;&gt;</a:t>
            </a:r>
          </a:p>
          <a:p>
            <a:pPr algn="ctr"/>
            <a:r>
              <a:rPr lang="ja-JP" altLang="en-US" sz="2000" u="sng" dirty="0" smtClean="0">
                <a:solidFill>
                  <a:schemeClr val="bg1"/>
                </a:solidFill>
              </a:rPr>
              <a:t>田中さんのマシン </a:t>
            </a:r>
            <a:r>
              <a:rPr lang="en-US" altLang="ja-JP" sz="2000" u="sng" dirty="0" smtClean="0">
                <a:solidFill>
                  <a:schemeClr val="bg1"/>
                </a:solidFill>
              </a:rPr>
              <a:t>: </a:t>
            </a:r>
            <a:r>
              <a:rPr lang="ja-JP" altLang="en-US" sz="2000" u="sng" dirty="0" smtClean="0">
                <a:solidFill>
                  <a:schemeClr val="bg1"/>
                </a:solidFill>
              </a:rPr>
              <a:t>ＰＣ</a:t>
            </a:r>
            <a:endParaRPr lang="ja-JP" altLang="en-US" sz="2000" u="sng" dirty="0">
              <a:solidFill>
                <a:schemeClr val="bg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762192" y="4944359"/>
            <a:ext cx="3120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&lt;&lt;</a:t>
            </a:r>
            <a:r>
              <a:rPr lang="en-US" altLang="ja-JP" sz="2000" dirty="0" err="1" smtClean="0">
                <a:solidFill>
                  <a:schemeClr val="bg1"/>
                </a:solidFill>
              </a:rPr>
              <a:t>executionEnvironment</a:t>
            </a:r>
            <a:r>
              <a:rPr lang="en-US" altLang="ja-JP" sz="2000" dirty="0" smtClean="0">
                <a:solidFill>
                  <a:schemeClr val="bg1"/>
                </a:solidFill>
              </a:rPr>
              <a:t>&gt;&gt;</a:t>
            </a:r>
          </a:p>
          <a:p>
            <a:pPr algn="ctr"/>
            <a:r>
              <a:rPr lang="en-US" altLang="ja-JP" sz="2000" u="sng" dirty="0" smtClean="0">
                <a:solidFill>
                  <a:schemeClr val="bg1"/>
                </a:solidFill>
              </a:rPr>
              <a:t>: Windows</a:t>
            </a:r>
            <a:endParaRPr kumimoji="1" lang="ja-JP" altLang="en-US" sz="2000" u="sng" dirty="0">
              <a:solidFill>
                <a:schemeClr val="bg1"/>
              </a:solidFill>
            </a:endParaRPr>
          </a:p>
        </p:txBody>
      </p:sp>
      <p:sp>
        <p:nvSpPr>
          <p:cNvPr id="45" name="フリーフォーム 44"/>
          <p:cNvSpPr/>
          <p:nvPr/>
        </p:nvSpPr>
        <p:spPr>
          <a:xfrm>
            <a:off x="2324099" y="359032"/>
            <a:ext cx="8591551" cy="2828925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42" y="139612"/>
            <a:ext cx="2105025" cy="1215619"/>
          </a:xfrm>
          <a:ln w="41275" cmpd="sng">
            <a:solidFill>
              <a:srgbClr val="7030A0"/>
            </a:solidFill>
            <a:prstDash val="lgDashDotDot"/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 smtClean="0"/>
              <a:t>配置図の　　　コンポーネント</a:t>
            </a:r>
            <a:r>
              <a:rPr kumimoji="1" lang="en-US" altLang="ja-JP" sz="2400" dirty="0" smtClean="0"/>
              <a:t>(UML2.x)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2714625" y="1309992"/>
            <a:ext cx="7524750" cy="1753509"/>
          </a:xfrm>
          <a:custGeom>
            <a:avLst>
              <a:gd name="f0" fmla="val 240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-2147483647"/>
              <a:gd name="f9" fmla="val 2147483647"/>
              <a:gd name="f10" fmla="val 21600"/>
              <a:gd name="f11" fmla="+- 0 0 0"/>
              <a:gd name="f12" fmla="abs f4"/>
              <a:gd name="f13" fmla="abs f5"/>
              <a:gd name="f14" fmla="abs f6"/>
              <a:gd name="f15" fmla="pin 0 f0 21600"/>
              <a:gd name="f16" fmla="*/ f11 f1 1"/>
              <a:gd name="f17" fmla="?: f12 f4 1"/>
              <a:gd name="f18" fmla="?: f13 f5 1"/>
              <a:gd name="f19" fmla="?: f14 f6 1"/>
              <a:gd name="f20" fmla="val f15"/>
              <a:gd name="f21" fmla="*/ f16 1 f3"/>
              <a:gd name="f22" fmla="*/ f17 1 21600"/>
              <a:gd name="f23" fmla="*/ f18 1 21600"/>
              <a:gd name="f24" fmla="*/ 21600 f17 1"/>
              <a:gd name="f25" fmla="*/ 21600 f18 1"/>
              <a:gd name="f26" fmla="+- f7 f20 0"/>
              <a:gd name="f27" fmla="+- f21 0 f2"/>
              <a:gd name="f28" fmla="min f23 f22"/>
              <a:gd name="f29" fmla="*/ f24 1 f19"/>
              <a:gd name="f30" fmla="*/ f25 1 f19"/>
              <a:gd name="f31" fmla="+- f30 0 f20"/>
              <a:gd name="f32" fmla="+- f29 0 f20"/>
              <a:gd name="f33" fmla="+- f29 0 f26"/>
              <a:gd name="f34" fmla="+- f30 0 f26"/>
              <a:gd name="f35" fmla="val f29"/>
              <a:gd name="f36" fmla="val f30"/>
              <a:gd name="f37" fmla="*/ f7 f28 1"/>
              <a:gd name="f38" fmla="*/ f15 f28 1"/>
              <a:gd name="f39" fmla="*/ f26 f28 1"/>
              <a:gd name="f40" fmla="*/ f30 f28 1"/>
              <a:gd name="f41" fmla="*/ f29 f28 1"/>
              <a:gd name="f42" fmla="*/ f33 1 2"/>
              <a:gd name="f43" fmla="*/ f34 1 2"/>
              <a:gd name="f44" fmla="*/ f32 f28 1"/>
              <a:gd name="f45" fmla="*/ f36 f28 1"/>
              <a:gd name="f46" fmla="*/ f35 f28 1"/>
              <a:gd name="f47" fmla="*/ f31 f28 1"/>
              <a:gd name="f48" fmla="+- f26 f42 0"/>
              <a:gd name="f49" fmla="+- f26 f43 0"/>
              <a:gd name="f50" fmla="*/ f42 f28 1"/>
              <a:gd name="f51" fmla="*/ f43 f28 1"/>
              <a:gd name="f52" fmla="*/ f48 f28 1"/>
              <a:gd name="f53" fmla="*/ f49 f28 1"/>
            </a:gdLst>
            <a:ahLst>
              <a:ahXY gdRefY="f0" minY="f7" maxY="f10">
                <a:pos x="f37" y="f3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2" y="f37"/>
              </a:cxn>
              <a:cxn ang="f27">
                <a:pos x="f50" y="f39"/>
              </a:cxn>
              <a:cxn ang="f27">
                <a:pos x="f37" y="f53"/>
              </a:cxn>
              <a:cxn ang="f27">
                <a:pos x="f50" y="f40"/>
              </a:cxn>
              <a:cxn ang="f27">
                <a:pos x="f44" y="f53"/>
              </a:cxn>
              <a:cxn ang="f27">
                <a:pos x="f41" y="f51"/>
              </a:cxn>
            </a:cxnLst>
            <a:rect l="f37" t="f39" r="f44" b="f45"/>
            <a:pathLst>
              <a:path>
                <a:moveTo>
                  <a:pt x="f37" y="f45"/>
                </a:moveTo>
                <a:lnTo>
                  <a:pt x="f37" y="f39"/>
                </a:lnTo>
                <a:lnTo>
                  <a:pt x="f39" y="f37"/>
                </a:lnTo>
                <a:lnTo>
                  <a:pt x="f46" y="f37"/>
                </a:lnTo>
                <a:lnTo>
                  <a:pt x="f46" y="f47"/>
                </a:lnTo>
                <a:lnTo>
                  <a:pt x="f44" y="f45"/>
                </a:lnTo>
                <a:close/>
              </a:path>
              <a:path>
                <a:moveTo>
                  <a:pt x="f37" y="f39"/>
                </a:moveTo>
                <a:lnTo>
                  <a:pt x="f39" y="f37"/>
                </a:lnTo>
                <a:lnTo>
                  <a:pt x="f46" y="f37"/>
                </a:lnTo>
                <a:lnTo>
                  <a:pt x="f44" y="f39"/>
                </a:lnTo>
                <a:close/>
              </a:path>
              <a:path>
                <a:moveTo>
                  <a:pt x="f44" y="f45"/>
                </a:moveTo>
                <a:lnTo>
                  <a:pt x="f44" y="f39"/>
                </a:lnTo>
                <a:lnTo>
                  <a:pt x="f46" y="f37"/>
                </a:lnTo>
                <a:lnTo>
                  <a:pt x="f46" y="f47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59715" y="646763"/>
            <a:ext cx="3120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&lt;&lt;device&gt;&gt;</a:t>
            </a:r>
          </a:p>
          <a:p>
            <a:pPr algn="ctr"/>
            <a:r>
              <a:rPr lang="ja-JP" altLang="en-US" sz="2000" u="sng" dirty="0" smtClean="0">
                <a:solidFill>
                  <a:schemeClr val="bg1"/>
                </a:solidFill>
              </a:rPr>
              <a:t>サーバ１号機 </a:t>
            </a:r>
            <a:r>
              <a:rPr lang="en-US" altLang="ja-JP" sz="2000" u="sng" dirty="0" smtClean="0">
                <a:solidFill>
                  <a:schemeClr val="bg1"/>
                </a:solidFill>
              </a:rPr>
              <a:t>: Server</a:t>
            </a:r>
            <a:endParaRPr kumimoji="1" lang="ja-JP" altLang="en-US" sz="2000" u="sng" dirty="0">
              <a:solidFill>
                <a:schemeClr val="bg1"/>
              </a:solidFill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3043060" y="2147614"/>
            <a:ext cx="1812749" cy="8597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55769" y="2254310"/>
            <a:ext cx="18205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&lt;&lt;artifact&gt;&gt;</a:t>
            </a:r>
          </a:p>
          <a:p>
            <a:pPr algn="ctr"/>
            <a:r>
              <a:rPr lang="en-US" altLang="ja-JP" dirty="0"/>
              <a:t>m</a:t>
            </a:r>
            <a:r>
              <a:rPr lang="en-US" altLang="ja-JP" dirty="0" smtClean="0"/>
              <a:t>ember.exe</a:t>
            </a:r>
            <a:endParaRPr kumimoji="1" lang="ja-JP" altLang="en-US" dirty="0"/>
          </a:p>
        </p:txBody>
      </p:sp>
      <p:cxnSp>
        <p:nvCxnSpPr>
          <p:cNvPr id="29" name="直線矢印コネクタ 28"/>
          <p:cNvCxnSpPr>
            <a:stCxn id="53" idx="0"/>
          </p:cNvCxnSpPr>
          <p:nvPr/>
        </p:nvCxnSpPr>
        <p:spPr>
          <a:xfrm flipH="1" flipV="1">
            <a:off x="3947494" y="3007340"/>
            <a:ext cx="22463" cy="2432507"/>
          </a:xfrm>
          <a:prstGeom prst="straightConnector1">
            <a:avLst/>
          </a:prstGeom>
          <a:ln w="3810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5361579" y="2230502"/>
            <a:ext cx="204462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err="1" smtClean="0">
                <a:solidFill>
                  <a:schemeClr val="bg1"/>
                </a:solidFill>
              </a:rPr>
              <a:t>updateMembers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cxnSp>
        <p:nvCxnSpPr>
          <p:cNvPr id="40" name="直線矢印コネクタ 39"/>
          <p:cNvCxnSpPr>
            <a:stCxn id="10" idx="3"/>
            <a:endCxn id="43" idx="3"/>
          </p:cNvCxnSpPr>
          <p:nvPr/>
        </p:nvCxnSpPr>
        <p:spPr>
          <a:xfrm>
            <a:off x="4876331" y="2577476"/>
            <a:ext cx="2892040" cy="1"/>
          </a:xfrm>
          <a:prstGeom prst="straightConnector1">
            <a:avLst/>
          </a:prstGeom>
          <a:ln w="3810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フリーフォーム 42"/>
          <p:cNvSpPr/>
          <p:nvPr/>
        </p:nvSpPr>
        <p:spPr>
          <a:xfrm>
            <a:off x="7768371" y="2147614"/>
            <a:ext cx="1812749" cy="8597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011" y="2262936"/>
            <a:ext cx="131791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&lt;&lt;artifact&gt;&gt;</a:t>
            </a:r>
            <a:r>
              <a:rPr lang="ja-JP" altLang="en-US" u="sng" dirty="0" smtClean="0"/>
              <a:t>会員ＤＢ</a:t>
            </a:r>
            <a:endParaRPr kumimoji="1" lang="ja-JP" altLang="en-US" u="sng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855809" y="1479105"/>
            <a:ext cx="3120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&lt;&lt;</a:t>
            </a:r>
            <a:r>
              <a:rPr lang="en-US" altLang="ja-JP" sz="2000" dirty="0" err="1" smtClean="0">
                <a:solidFill>
                  <a:schemeClr val="bg1"/>
                </a:solidFill>
              </a:rPr>
              <a:t>executionEnvironment</a:t>
            </a:r>
            <a:r>
              <a:rPr lang="en-US" altLang="ja-JP" sz="2000" dirty="0" smtClean="0">
                <a:solidFill>
                  <a:schemeClr val="bg1"/>
                </a:solidFill>
              </a:rPr>
              <a:t>&gt;&gt;</a:t>
            </a:r>
          </a:p>
          <a:p>
            <a:pPr algn="ctr"/>
            <a:r>
              <a:rPr lang="en-US" altLang="ja-JP" sz="2000" u="sng" dirty="0" smtClean="0">
                <a:solidFill>
                  <a:schemeClr val="bg1"/>
                </a:solidFill>
              </a:rPr>
              <a:t>: </a:t>
            </a:r>
            <a:r>
              <a:rPr lang="en-US" altLang="ja-JP" sz="2000" u="sng" dirty="0" err="1" smtClean="0">
                <a:solidFill>
                  <a:schemeClr val="bg1"/>
                </a:solidFill>
              </a:rPr>
              <a:t>UnixOS</a:t>
            </a:r>
            <a:endParaRPr kumimoji="1" lang="ja-JP" altLang="en-US" sz="2000" u="sng" dirty="0">
              <a:solidFill>
                <a:schemeClr val="bg1"/>
              </a:solidFill>
            </a:endParaRPr>
          </a:p>
        </p:txBody>
      </p:sp>
      <p:sp>
        <p:nvSpPr>
          <p:cNvPr id="48" name="フリーフォーム 47"/>
          <p:cNvSpPr/>
          <p:nvPr/>
        </p:nvSpPr>
        <p:spPr>
          <a:xfrm flipV="1">
            <a:off x="9251673" y="2223677"/>
            <a:ext cx="178078" cy="230853"/>
          </a:xfrm>
          <a:custGeom>
            <a:avLst>
              <a:gd name="f0" fmla="val 16291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pin 10800 f0 21600"/>
              <a:gd name="f15" fmla="*/ f11 f1 1"/>
              <a:gd name="f16" fmla="val f14"/>
              <a:gd name="f17" fmla="*/ f14 f12 1"/>
              <a:gd name="f18" fmla="*/ f7 f13 1"/>
              <a:gd name="f19" fmla="*/ 0 f12 1"/>
              <a:gd name="f20" fmla="*/ 21600 f12 1"/>
              <a:gd name="f21" fmla="*/ 0 f13 1"/>
              <a:gd name="f22" fmla="*/ 10800 f12 1"/>
              <a:gd name="f23" fmla="*/ f15 1 f3"/>
              <a:gd name="f24" fmla="*/ 10800 f13 1"/>
              <a:gd name="f25" fmla="*/ 21600 f13 1"/>
              <a:gd name="f26" fmla="+- 21600 0 f16"/>
              <a:gd name="f27" fmla="+- f23 0 f2"/>
              <a:gd name="f28" fmla="*/ f26 8000 1"/>
              <a:gd name="f29" fmla="*/ f26 1 2"/>
              <a:gd name="f30" fmla="*/ f26 1 4"/>
              <a:gd name="f31" fmla="*/ f26 1 7"/>
              <a:gd name="f32" fmla="*/ f26 1 16"/>
              <a:gd name="f33" fmla="*/ f28 1 10800"/>
              <a:gd name="f34" fmla="+- f16 f31 0"/>
              <a:gd name="f35" fmla="+- 21600 0 f29"/>
              <a:gd name="f36" fmla="+- f16 f32 0"/>
              <a:gd name="f37" fmla="+- 21600 0 f33"/>
              <a:gd name="f38" fmla="*/ f36 f13 1"/>
              <a:gd name="f39" fmla="+- f37 f30 0"/>
            </a:gdLst>
            <a:ahLst>
              <a:ahXY gdRefX="f0" minX="f8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2" y="f21"/>
              </a:cxn>
              <a:cxn ang="f27">
                <a:pos x="f19" y="f24"/>
              </a:cxn>
              <a:cxn ang="f27">
                <a:pos x="f22" y="f25"/>
              </a:cxn>
              <a:cxn ang="f27">
                <a:pos x="f20" y="f24"/>
              </a:cxn>
            </a:cxnLst>
            <a:rect l="f19" t="f21" r="f20" b="f38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7" y="f16"/>
                </a:lnTo>
                <a:lnTo>
                  <a:pt x="f16" y="f7"/>
                </a:lnTo>
                <a:lnTo>
                  <a:pt x="f6" y="f7"/>
                </a:lnTo>
                <a:close/>
              </a:path>
              <a:path w="21600" h="21600">
                <a:moveTo>
                  <a:pt x="f16" y="f7"/>
                </a:moveTo>
                <a:lnTo>
                  <a:pt x="f37" y="f16"/>
                </a:lnTo>
                <a:cubicBezTo>
                  <a:pt x="f39" y="f34"/>
                  <a:pt x="f35" y="f36"/>
                  <a:pt x="f7" y="f16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</a:ln>
        </p:spPr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53" name="フリーフォーム 52"/>
          <p:cNvSpPr/>
          <p:nvPr/>
        </p:nvSpPr>
        <p:spPr>
          <a:xfrm>
            <a:off x="3063582" y="5439847"/>
            <a:ext cx="1812749" cy="8597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63582" y="5583493"/>
            <a:ext cx="18205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&lt;&lt;artifact&gt;&gt;</a:t>
            </a:r>
          </a:p>
          <a:p>
            <a:pPr algn="ctr"/>
            <a:r>
              <a:rPr lang="en-US" altLang="ja-JP" u="sng" dirty="0" smtClean="0"/>
              <a:t>client.exe</a:t>
            </a:r>
            <a:endParaRPr kumimoji="1" lang="ja-JP" altLang="en-US" u="sng" dirty="0"/>
          </a:p>
        </p:txBody>
      </p:sp>
      <p:sp>
        <p:nvSpPr>
          <p:cNvPr id="54" name="フリーフォーム 53"/>
          <p:cNvSpPr/>
          <p:nvPr/>
        </p:nvSpPr>
        <p:spPr>
          <a:xfrm>
            <a:off x="7766038" y="5453098"/>
            <a:ext cx="1812749" cy="8597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753444" y="5581903"/>
            <a:ext cx="18205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&lt;&lt;artifact&gt;&gt;</a:t>
            </a:r>
          </a:p>
          <a:p>
            <a:pPr algn="ctr"/>
            <a:r>
              <a:rPr lang="ja-JP" altLang="en-US" u="sng" dirty="0" smtClean="0"/>
              <a:t>ヘルプファイル</a:t>
            </a:r>
            <a:endParaRPr kumimoji="1" lang="ja-JP" altLang="en-US" u="sng" dirty="0"/>
          </a:p>
        </p:txBody>
      </p:sp>
      <p:sp>
        <p:nvSpPr>
          <p:cNvPr id="56" name="フリーフォーム 55"/>
          <p:cNvSpPr/>
          <p:nvPr/>
        </p:nvSpPr>
        <p:spPr>
          <a:xfrm flipV="1">
            <a:off x="4614285" y="2230502"/>
            <a:ext cx="178078" cy="230853"/>
          </a:xfrm>
          <a:custGeom>
            <a:avLst>
              <a:gd name="f0" fmla="val 16291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pin 10800 f0 21600"/>
              <a:gd name="f15" fmla="*/ f11 f1 1"/>
              <a:gd name="f16" fmla="val f14"/>
              <a:gd name="f17" fmla="*/ f14 f12 1"/>
              <a:gd name="f18" fmla="*/ f7 f13 1"/>
              <a:gd name="f19" fmla="*/ 0 f12 1"/>
              <a:gd name="f20" fmla="*/ 21600 f12 1"/>
              <a:gd name="f21" fmla="*/ 0 f13 1"/>
              <a:gd name="f22" fmla="*/ 10800 f12 1"/>
              <a:gd name="f23" fmla="*/ f15 1 f3"/>
              <a:gd name="f24" fmla="*/ 10800 f13 1"/>
              <a:gd name="f25" fmla="*/ 21600 f13 1"/>
              <a:gd name="f26" fmla="+- 21600 0 f16"/>
              <a:gd name="f27" fmla="+- f23 0 f2"/>
              <a:gd name="f28" fmla="*/ f26 8000 1"/>
              <a:gd name="f29" fmla="*/ f26 1 2"/>
              <a:gd name="f30" fmla="*/ f26 1 4"/>
              <a:gd name="f31" fmla="*/ f26 1 7"/>
              <a:gd name="f32" fmla="*/ f26 1 16"/>
              <a:gd name="f33" fmla="*/ f28 1 10800"/>
              <a:gd name="f34" fmla="+- f16 f31 0"/>
              <a:gd name="f35" fmla="+- 21600 0 f29"/>
              <a:gd name="f36" fmla="+- f16 f32 0"/>
              <a:gd name="f37" fmla="+- 21600 0 f33"/>
              <a:gd name="f38" fmla="*/ f36 f13 1"/>
              <a:gd name="f39" fmla="+- f37 f30 0"/>
            </a:gdLst>
            <a:ahLst>
              <a:ahXY gdRefX="f0" minX="f8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2" y="f21"/>
              </a:cxn>
              <a:cxn ang="f27">
                <a:pos x="f19" y="f24"/>
              </a:cxn>
              <a:cxn ang="f27">
                <a:pos x="f22" y="f25"/>
              </a:cxn>
              <a:cxn ang="f27">
                <a:pos x="f20" y="f24"/>
              </a:cxn>
            </a:cxnLst>
            <a:rect l="f19" t="f21" r="f20" b="f38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7" y="f16"/>
                </a:lnTo>
                <a:lnTo>
                  <a:pt x="f16" y="f7"/>
                </a:lnTo>
                <a:lnTo>
                  <a:pt x="f6" y="f7"/>
                </a:lnTo>
                <a:close/>
              </a:path>
              <a:path w="21600" h="21600">
                <a:moveTo>
                  <a:pt x="f16" y="f7"/>
                </a:moveTo>
                <a:lnTo>
                  <a:pt x="f37" y="f16"/>
                </a:lnTo>
                <a:cubicBezTo>
                  <a:pt x="f39" y="f34"/>
                  <a:pt x="f35" y="f36"/>
                  <a:pt x="f7" y="f16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</a:ln>
        </p:spPr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58" name="フリーフォーム 57"/>
          <p:cNvSpPr/>
          <p:nvPr/>
        </p:nvSpPr>
        <p:spPr>
          <a:xfrm flipV="1">
            <a:off x="4576301" y="5538163"/>
            <a:ext cx="178078" cy="230853"/>
          </a:xfrm>
          <a:custGeom>
            <a:avLst>
              <a:gd name="f0" fmla="val 16291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pin 10800 f0 21600"/>
              <a:gd name="f15" fmla="*/ f11 f1 1"/>
              <a:gd name="f16" fmla="val f14"/>
              <a:gd name="f17" fmla="*/ f14 f12 1"/>
              <a:gd name="f18" fmla="*/ f7 f13 1"/>
              <a:gd name="f19" fmla="*/ 0 f12 1"/>
              <a:gd name="f20" fmla="*/ 21600 f12 1"/>
              <a:gd name="f21" fmla="*/ 0 f13 1"/>
              <a:gd name="f22" fmla="*/ 10800 f12 1"/>
              <a:gd name="f23" fmla="*/ f15 1 f3"/>
              <a:gd name="f24" fmla="*/ 10800 f13 1"/>
              <a:gd name="f25" fmla="*/ 21600 f13 1"/>
              <a:gd name="f26" fmla="+- 21600 0 f16"/>
              <a:gd name="f27" fmla="+- f23 0 f2"/>
              <a:gd name="f28" fmla="*/ f26 8000 1"/>
              <a:gd name="f29" fmla="*/ f26 1 2"/>
              <a:gd name="f30" fmla="*/ f26 1 4"/>
              <a:gd name="f31" fmla="*/ f26 1 7"/>
              <a:gd name="f32" fmla="*/ f26 1 16"/>
              <a:gd name="f33" fmla="*/ f28 1 10800"/>
              <a:gd name="f34" fmla="+- f16 f31 0"/>
              <a:gd name="f35" fmla="+- 21600 0 f29"/>
              <a:gd name="f36" fmla="+- f16 f32 0"/>
              <a:gd name="f37" fmla="+- 21600 0 f33"/>
              <a:gd name="f38" fmla="*/ f36 f13 1"/>
              <a:gd name="f39" fmla="+- f37 f30 0"/>
            </a:gdLst>
            <a:ahLst>
              <a:ahXY gdRefX="f0" minX="f8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2" y="f21"/>
              </a:cxn>
              <a:cxn ang="f27">
                <a:pos x="f19" y="f24"/>
              </a:cxn>
              <a:cxn ang="f27">
                <a:pos x="f22" y="f25"/>
              </a:cxn>
              <a:cxn ang="f27">
                <a:pos x="f20" y="f24"/>
              </a:cxn>
            </a:cxnLst>
            <a:rect l="f19" t="f21" r="f20" b="f38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7" y="f16"/>
                </a:lnTo>
                <a:lnTo>
                  <a:pt x="f16" y="f7"/>
                </a:lnTo>
                <a:lnTo>
                  <a:pt x="f6" y="f7"/>
                </a:lnTo>
                <a:close/>
              </a:path>
              <a:path w="21600" h="21600">
                <a:moveTo>
                  <a:pt x="f16" y="f7"/>
                </a:moveTo>
                <a:lnTo>
                  <a:pt x="f37" y="f16"/>
                </a:lnTo>
                <a:cubicBezTo>
                  <a:pt x="f39" y="f34"/>
                  <a:pt x="f35" y="f36"/>
                  <a:pt x="f7" y="f16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</a:ln>
        </p:spPr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0" name="フリーフォーム 59"/>
          <p:cNvSpPr/>
          <p:nvPr/>
        </p:nvSpPr>
        <p:spPr>
          <a:xfrm flipV="1">
            <a:off x="9309280" y="5605551"/>
            <a:ext cx="178078" cy="230853"/>
          </a:xfrm>
          <a:custGeom>
            <a:avLst>
              <a:gd name="f0" fmla="val 16291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pin 10800 f0 21600"/>
              <a:gd name="f15" fmla="*/ f11 f1 1"/>
              <a:gd name="f16" fmla="val f14"/>
              <a:gd name="f17" fmla="*/ f14 f12 1"/>
              <a:gd name="f18" fmla="*/ f7 f13 1"/>
              <a:gd name="f19" fmla="*/ 0 f12 1"/>
              <a:gd name="f20" fmla="*/ 21600 f12 1"/>
              <a:gd name="f21" fmla="*/ 0 f13 1"/>
              <a:gd name="f22" fmla="*/ 10800 f12 1"/>
              <a:gd name="f23" fmla="*/ f15 1 f3"/>
              <a:gd name="f24" fmla="*/ 10800 f13 1"/>
              <a:gd name="f25" fmla="*/ 21600 f13 1"/>
              <a:gd name="f26" fmla="+- 21600 0 f16"/>
              <a:gd name="f27" fmla="+- f23 0 f2"/>
              <a:gd name="f28" fmla="*/ f26 8000 1"/>
              <a:gd name="f29" fmla="*/ f26 1 2"/>
              <a:gd name="f30" fmla="*/ f26 1 4"/>
              <a:gd name="f31" fmla="*/ f26 1 7"/>
              <a:gd name="f32" fmla="*/ f26 1 16"/>
              <a:gd name="f33" fmla="*/ f28 1 10800"/>
              <a:gd name="f34" fmla="+- f16 f31 0"/>
              <a:gd name="f35" fmla="+- 21600 0 f29"/>
              <a:gd name="f36" fmla="+- f16 f32 0"/>
              <a:gd name="f37" fmla="+- 21600 0 f33"/>
              <a:gd name="f38" fmla="*/ f36 f13 1"/>
              <a:gd name="f39" fmla="+- f37 f30 0"/>
            </a:gdLst>
            <a:ahLst>
              <a:ahXY gdRefX="f0" minX="f8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2" y="f21"/>
              </a:cxn>
              <a:cxn ang="f27">
                <a:pos x="f19" y="f24"/>
              </a:cxn>
              <a:cxn ang="f27">
                <a:pos x="f22" y="f25"/>
              </a:cxn>
              <a:cxn ang="f27">
                <a:pos x="f20" y="f24"/>
              </a:cxn>
            </a:cxnLst>
            <a:rect l="f19" t="f21" r="f20" b="f38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7" y="f16"/>
                </a:lnTo>
                <a:lnTo>
                  <a:pt x="f16" y="f7"/>
                </a:lnTo>
                <a:lnTo>
                  <a:pt x="f6" y="f7"/>
                </a:lnTo>
                <a:close/>
              </a:path>
              <a:path w="21600" h="21600">
                <a:moveTo>
                  <a:pt x="f16" y="f7"/>
                </a:moveTo>
                <a:lnTo>
                  <a:pt x="f37" y="f16"/>
                </a:lnTo>
                <a:cubicBezTo>
                  <a:pt x="f39" y="f34"/>
                  <a:pt x="f35" y="f36"/>
                  <a:pt x="f7" y="f16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</a:ln>
        </p:spPr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cxnSp>
        <p:nvCxnSpPr>
          <p:cNvPr id="62" name="直線矢印コネクタ 61"/>
          <p:cNvCxnSpPr/>
          <p:nvPr/>
        </p:nvCxnSpPr>
        <p:spPr>
          <a:xfrm>
            <a:off x="4896738" y="5935657"/>
            <a:ext cx="2892040" cy="1"/>
          </a:xfrm>
          <a:prstGeom prst="straightConnector1">
            <a:avLst/>
          </a:prstGeom>
          <a:ln w="3810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5706785" y="3291294"/>
            <a:ext cx="1640906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成果物</a:t>
            </a:r>
            <a:endParaRPr lang="en-US" altLang="ja-JP" sz="1400" dirty="0" smtClean="0"/>
          </a:p>
        </p:txBody>
      </p:sp>
      <p:cxnSp>
        <p:nvCxnSpPr>
          <p:cNvPr id="64" name="直線矢印コネクタ 63"/>
          <p:cNvCxnSpPr/>
          <p:nvPr/>
        </p:nvCxnSpPr>
        <p:spPr>
          <a:xfrm flipV="1">
            <a:off x="7329756" y="2795768"/>
            <a:ext cx="563469" cy="52000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65" name="直線矢印コネクタ 64"/>
          <p:cNvCxnSpPr/>
          <p:nvPr/>
        </p:nvCxnSpPr>
        <p:spPr>
          <a:xfrm flipH="1" flipV="1">
            <a:off x="4711672" y="2889588"/>
            <a:ext cx="989094" cy="4075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67" name="直線矢印コネクタ 66"/>
          <p:cNvCxnSpPr/>
          <p:nvPr/>
        </p:nvCxnSpPr>
        <p:spPr>
          <a:xfrm flipH="1">
            <a:off x="4333562" y="3601442"/>
            <a:ext cx="1367204" cy="19362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7355504" y="3601441"/>
            <a:ext cx="1160807" cy="19361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501090" y="1657080"/>
            <a:ext cx="1090397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ノード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(</a:t>
            </a:r>
            <a:r>
              <a:rPr lang="ja-JP" altLang="en-US" sz="1400" dirty="0" smtClean="0"/>
              <a:t>装置</a:t>
            </a:r>
            <a:r>
              <a:rPr lang="en-US" altLang="ja-JP" sz="1400" dirty="0" smtClean="0"/>
              <a:t>)</a:t>
            </a:r>
          </a:p>
        </p:txBody>
      </p:sp>
      <p:cxnSp>
        <p:nvCxnSpPr>
          <p:cNvPr id="72" name="直線矢印コネクタ 71"/>
          <p:cNvCxnSpPr>
            <a:stCxn id="71" idx="3"/>
            <a:endCxn id="45" idx="3"/>
          </p:cNvCxnSpPr>
          <p:nvPr/>
        </p:nvCxnSpPr>
        <p:spPr>
          <a:xfrm flipV="1">
            <a:off x="1591487" y="1773495"/>
            <a:ext cx="732612" cy="14519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510946" y="2612995"/>
            <a:ext cx="1090397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ノード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(</a:t>
            </a:r>
            <a:r>
              <a:rPr lang="ja-JP" altLang="en-US" sz="1400" dirty="0" smtClean="0"/>
              <a:t>実行</a:t>
            </a:r>
            <a:r>
              <a:rPr lang="ja-JP" altLang="en-US" sz="1400" dirty="0"/>
              <a:t>環境</a:t>
            </a:r>
            <a:r>
              <a:rPr lang="en-US" altLang="ja-JP" sz="1400" dirty="0" smtClean="0"/>
              <a:t>)</a:t>
            </a:r>
          </a:p>
        </p:txBody>
      </p:sp>
      <p:cxnSp>
        <p:nvCxnSpPr>
          <p:cNvPr id="76" name="直線矢印コネクタ 75"/>
          <p:cNvCxnSpPr>
            <a:stCxn id="75" idx="3"/>
          </p:cNvCxnSpPr>
          <p:nvPr/>
        </p:nvCxnSpPr>
        <p:spPr>
          <a:xfrm flipV="1">
            <a:off x="1601343" y="2522387"/>
            <a:ext cx="1247991" cy="3522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83417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5488" y="1825625"/>
            <a:ext cx="11411712" cy="4351338"/>
          </a:xfrm>
        </p:spPr>
        <p:txBody>
          <a:bodyPr/>
          <a:lstStyle/>
          <a:p>
            <a:r>
              <a:rPr kumimoji="1" lang="ja-JP" altLang="en-US" dirty="0" smtClean="0"/>
              <a:t>設計段階においては、システムの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物理的側面</a:t>
            </a:r>
            <a:r>
              <a:rPr kumimoji="1" lang="ja-JP" altLang="en-US" dirty="0" smtClean="0"/>
              <a:t>も設計する必要があるので、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コンポーネント図と配置図</a:t>
            </a:r>
            <a:r>
              <a:rPr kumimoji="1" lang="ja-JP" altLang="en-US" dirty="0" smtClean="0"/>
              <a:t>を利用する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00B0F0"/>
                </a:solidFill>
              </a:rPr>
              <a:t>コンポーネント</a:t>
            </a:r>
            <a:r>
              <a:rPr lang="ja-JP" altLang="en-US" dirty="0">
                <a:solidFill>
                  <a:srgbClr val="00B0F0"/>
                </a:solidFill>
              </a:rPr>
              <a:t>図</a:t>
            </a:r>
            <a:r>
              <a:rPr lang="ja-JP" altLang="en-US" dirty="0" smtClean="0">
                <a:solidFill>
                  <a:srgbClr val="00B0F0"/>
                </a:solidFill>
              </a:rPr>
              <a:t>は、ソフトウェアコンポーネントの構成</a:t>
            </a:r>
            <a:r>
              <a:rPr lang="ja-JP" altLang="en-US" dirty="0" smtClean="0"/>
              <a:t>を表現する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ソフトウェアコンポーネント：環境開発や運用環境に配置する再利用部品のこと</a:t>
            </a:r>
            <a:endParaRPr kumimoji="1" lang="en-US" altLang="ja-JP" dirty="0"/>
          </a:p>
          <a:p>
            <a:r>
              <a:rPr lang="ja-JP" altLang="en-US" dirty="0" smtClean="0">
                <a:solidFill>
                  <a:srgbClr val="00B0F0"/>
                </a:solidFill>
              </a:rPr>
              <a:t>配置</a:t>
            </a:r>
            <a:r>
              <a:rPr lang="ja-JP" altLang="en-US" dirty="0">
                <a:solidFill>
                  <a:srgbClr val="00B0F0"/>
                </a:solidFill>
              </a:rPr>
              <a:t>図</a:t>
            </a:r>
            <a:r>
              <a:rPr lang="ja-JP" altLang="en-US" dirty="0" smtClean="0">
                <a:solidFill>
                  <a:srgbClr val="00B0F0"/>
                </a:solidFill>
              </a:rPr>
              <a:t>はハードウェア構成</a:t>
            </a:r>
            <a:r>
              <a:rPr lang="ja-JP" altLang="en-US" dirty="0" smtClean="0"/>
              <a:t>を表現する</a:t>
            </a:r>
            <a:endParaRPr lang="en-US" altLang="ja-JP" dirty="0" smtClean="0"/>
          </a:p>
          <a:p>
            <a:r>
              <a:rPr kumimoji="1" lang="ja-JP" altLang="en-US" dirty="0"/>
              <a:t>ノード</a:t>
            </a:r>
            <a:r>
              <a:rPr kumimoji="1" lang="ja-JP" altLang="en-US" dirty="0" smtClean="0"/>
              <a:t>は通常、コンピュータを表現する</a:t>
            </a:r>
            <a:endParaRPr kumimoji="1" lang="en-US" altLang="ja-JP" dirty="0" smtClean="0"/>
          </a:p>
          <a:p>
            <a:r>
              <a:rPr lang="ja-JP" altLang="en-US" dirty="0"/>
              <a:t>ノード</a:t>
            </a:r>
            <a:r>
              <a:rPr lang="ja-JP" altLang="en-US" dirty="0" smtClean="0"/>
              <a:t>に</a:t>
            </a:r>
            <a:r>
              <a:rPr lang="en-US" altLang="ja-JP" dirty="0" smtClean="0">
                <a:solidFill>
                  <a:srgbClr val="00B050"/>
                </a:solidFill>
              </a:rPr>
              <a:t>UML1.x</a:t>
            </a:r>
            <a:r>
              <a:rPr lang="ja-JP" altLang="en-US" dirty="0" smtClean="0">
                <a:solidFill>
                  <a:srgbClr val="00B050"/>
                </a:solidFill>
              </a:rPr>
              <a:t>ではコンポーネント</a:t>
            </a:r>
            <a:r>
              <a:rPr lang="ja-JP" altLang="en-US" dirty="0" smtClean="0"/>
              <a:t>を、</a:t>
            </a:r>
            <a:r>
              <a:rPr lang="en-US" altLang="ja-JP" dirty="0" smtClean="0">
                <a:solidFill>
                  <a:srgbClr val="00B050"/>
                </a:solidFill>
              </a:rPr>
              <a:t>UML2.x</a:t>
            </a:r>
            <a:r>
              <a:rPr lang="ja-JP" altLang="en-US" dirty="0" smtClean="0">
                <a:solidFill>
                  <a:srgbClr val="00B050"/>
                </a:solidFill>
              </a:rPr>
              <a:t>では成果物</a:t>
            </a:r>
            <a:r>
              <a:rPr lang="ja-JP" altLang="en-US" dirty="0" smtClean="0"/>
              <a:t>を置くことで、　</a:t>
            </a:r>
            <a:r>
              <a:rPr lang="ja-JP" altLang="en-US" dirty="0" smtClean="0">
                <a:solidFill>
                  <a:srgbClr val="00B050"/>
                </a:solidFill>
              </a:rPr>
              <a:t>物理的なファイルの配置を表現</a:t>
            </a:r>
            <a:r>
              <a:rPr lang="ja-JP" altLang="en-US" dirty="0" smtClean="0"/>
              <a:t>することができる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26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515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物理的側面を表現する図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80689"/>
          </a:xfrm>
        </p:spPr>
        <p:txBody>
          <a:bodyPr/>
          <a:lstStyle/>
          <a:p>
            <a:r>
              <a:rPr kumimoji="1" lang="ja-JP" altLang="en-US" dirty="0" smtClean="0"/>
              <a:t>クラス図・オブジェクト図は</a:t>
            </a:r>
            <a:r>
              <a:rPr kumimoji="1" lang="ja-JP" altLang="en-US" dirty="0" smtClean="0">
                <a:solidFill>
                  <a:srgbClr val="FF0000"/>
                </a:solidFill>
              </a:rPr>
              <a:t>論理的な側面を表現する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endParaRPr kumimoji="1" lang="en-US" altLang="ja-JP" sz="1050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物理的</a:t>
            </a:r>
            <a:r>
              <a:rPr lang="ja-JP" altLang="en-US" dirty="0" smtClean="0"/>
              <a:t>な側面はシステム開発や運用に</a:t>
            </a:r>
            <a:r>
              <a:rPr lang="ja-JP" altLang="en-US" dirty="0" smtClean="0">
                <a:solidFill>
                  <a:srgbClr val="FF0000"/>
                </a:solidFill>
              </a:rPr>
              <a:t>使用されるファイル</a:t>
            </a:r>
            <a:r>
              <a:rPr lang="ja-JP" altLang="en-US" dirty="0" smtClean="0"/>
              <a:t>や、　　</a:t>
            </a:r>
            <a:r>
              <a:rPr lang="ja-JP" altLang="en-US" dirty="0" smtClean="0">
                <a:solidFill>
                  <a:srgbClr val="FF0000"/>
                </a:solidFill>
              </a:rPr>
              <a:t>実行環境</a:t>
            </a:r>
            <a:r>
              <a:rPr lang="ja-JP" altLang="en-US" dirty="0" smtClean="0"/>
              <a:t>を表現する必要がある</a:t>
            </a:r>
            <a:endParaRPr kumimoji="1" lang="en-US" altLang="ja-JP" dirty="0" smtClean="0"/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dirty="0" smtClean="0"/>
              <a:t>コンポーネント図</a:t>
            </a:r>
            <a:endParaRPr kumimoji="1" lang="en-US" altLang="ja-JP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ja-JP" altLang="en-US" dirty="0"/>
              <a:t>システム</a:t>
            </a:r>
            <a:r>
              <a:rPr lang="ja-JP" altLang="en-US" dirty="0" smtClean="0"/>
              <a:t>を開発、運用する上で必要なソフトウェアコンポーネントの構成を表現</a:t>
            </a:r>
            <a:endParaRPr kumimoji="1" lang="en-US" altLang="ja-JP" dirty="0" smtClean="0"/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 smtClean="0"/>
              <a:t>配置図</a:t>
            </a:r>
            <a:endParaRPr lang="en-US" altLang="ja-JP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実行</a:t>
            </a:r>
            <a:r>
              <a:rPr kumimoji="1" lang="ja-JP" altLang="en-US" dirty="0"/>
              <a:t>時</a:t>
            </a:r>
            <a:r>
              <a:rPr kumimoji="1" lang="ja-JP" altLang="en-US" dirty="0" smtClean="0"/>
              <a:t>におけるシステム構成を表現</a:t>
            </a:r>
            <a:endParaRPr kumimoji="1" lang="en-US" altLang="ja-JP" dirty="0" smtClean="0"/>
          </a:p>
          <a:p>
            <a:pPr lvl="2">
              <a:buFont typeface="Wingdings" panose="05000000000000000000" pitchFamily="2" charset="2"/>
              <a:buChar char="Ø"/>
            </a:pPr>
            <a:endParaRPr lang="en-US" altLang="ja-JP" dirty="0" smtClean="0"/>
          </a:p>
          <a:p>
            <a:pPr marL="914400" lvl="2" indent="0">
              <a:buNone/>
            </a:pPr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200" y="5341251"/>
            <a:ext cx="10612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accent5">
                    <a:lumMod val="50000"/>
                  </a:schemeClr>
                </a:solidFill>
              </a:rPr>
              <a:t>※</a:t>
            </a:r>
            <a:r>
              <a:rPr kumimoji="1" lang="ja-JP" altLang="en-US" sz="2000" dirty="0" smtClean="0">
                <a:solidFill>
                  <a:schemeClr val="accent5">
                    <a:lumMod val="50000"/>
                  </a:schemeClr>
                </a:solidFill>
              </a:rPr>
              <a:t>ソフトウェアコンポーネント：開発環境や運用環境に配置する再利用部品のこと</a:t>
            </a:r>
            <a:r>
              <a:rPr kumimoji="1" lang="en-US" altLang="ja-JP" sz="2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en-US" altLang="ja-JP" sz="20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n-US" altLang="ja-JP" sz="2000" dirty="0" smtClean="0">
                <a:solidFill>
                  <a:schemeClr val="accent5">
                    <a:lumMod val="50000"/>
                  </a:schemeClr>
                </a:solidFill>
              </a:rPr>
              <a:t>		</a:t>
            </a:r>
            <a:r>
              <a:rPr lang="ja-JP" altLang="en-US" sz="2000" dirty="0" smtClean="0">
                <a:solidFill>
                  <a:schemeClr val="accent5">
                    <a:lumMod val="50000"/>
                  </a:schemeClr>
                </a:solidFill>
              </a:rPr>
              <a:t>　　 場合によっては、ビジネス手続きや各種ドキュメントを含むこともある</a:t>
            </a:r>
            <a:r>
              <a:rPr lang="en-US" altLang="ja-JP" sz="2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kumimoji="1" lang="ja-JP" alt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2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コンポーネント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UML1.x</a:t>
            </a:r>
          </a:p>
          <a:p>
            <a:pPr lvl="1"/>
            <a:r>
              <a:rPr lang="ja-JP" altLang="en-US" dirty="0" smtClean="0"/>
              <a:t>ソースファイル、実行ファイル、ダイナミックリンクライブラリ、データファイル、データベースのテーブル、ヘルプファイルなど</a:t>
            </a:r>
            <a:endParaRPr lang="en-US" altLang="ja-JP" dirty="0"/>
          </a:p>
          <a:p>
            <a:endParaRPr lang="en-US" altLang="ja-JP" sz="800" dirty="0" smtClean="0"/>
          </a:p>
          <a:p>
            <a:r>
              <a:rPr lang="en-US" altLang="ja-JP" dirty="0" smtClean="0"/>
              <a:t>UML2.x</a:t>
            </a:r>
          </a:p>
          <a:p>
            <a:pPr lvl="1"/>
            <a:r>
              <a:rPr lang="en-US" altLang="ja-JP" dirty="0" smtClean="0"/>
              <a:t>“</a:t>
            </a:r>
            <a:r>
              <a:rPr lang="ja-JP" altLang="en-US" dirty="0" smtClean="0"/>
              <a:t>あらかじめ決められたインタフェースを持った再利用部品</a:t>
            </a:r>
            <a:r>
              <a:rPr lang="en-US" altLang="ja-JP" dirty="0" smtClean="0"/>
              <a:t>”</a:t>
            </a:r>
          </a:p>
          <a:p>
            <a:pPr lvl="2"/>
            <a:r>
              <a:rPr lang="ja-JP" altLang="en-US" dirty="0" smtClean="0"/>
              <a:t>この再利用部品は１つのオブジェクトから、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サービスまで様々な粒度のものを表現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sz="800" dirty="0" smtClean="0"/>
          </a:p>
          <a:p>
            <a:pPr marL="0" indent="0">
              <a:buNone/>
            </a:pPr>
            <a:endParaRPr lang="en-US" altLang="ja-JP" sz="800" dirty="0"/>
          </a:p>
          <a:p>
            <a:pPr marL="0" indent="0">
              <a:buNone/>
            </a:pPr>
            <a:r>
              <a:rPr lang="en-US" altLang="ja-JP" dirty="0" smtClean="0"/>
              <a:t>※UML1.x</a:t>
            </a:r>
            <a:r>
              <a:rPr lang="ja-JP" altLang="en-US" dirty="0" smtClean="0"/>
              <a:t>と</a:t>
            </a:r>
            <a:r>
              <a:rPr lang="en-US" altLang="ja-JP" dirty="0" smtClean="0"/>
              <a:t>UML2.x</a:t>
            </a:r>
            <a:r>
              <a:rPr lang="ja-JP" altLang="en-US" dirty="0" smtClean="0"/>
              <a:t>は共に、</a:t>
            </a:r>
            <a:r>
              <a:rPr lang="ja-JP" altLang="en-US" dirty="0" smtClean="0">
                <a:solidFill>
                  <a:srgbClr val="FF0000"/>
                </a:solidFill>
              </a:rPr>
              <a:t>システムの物理的な側面を表現</a:t>
            </a:r>
            <a:r>
              <a:rPr lang="ja-JP" altLang="en-US" dirty="0" smtClean="0"/>
              <a:t>している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39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コンポーネント図</a:t>
            </a:r>
            <a:r>
              <a:rPr kumimoji="1" lang="en-US" altLang="ja-JP" dirty="0" smtClean="0"/>
              <a:t>(UML1.x)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コンポーネント名は大きな長方形の中に記述</a:t>
            </a:r>
            <a:endParaRPr kumimoji="1" lang="en-US" altLang="ja-JP" dirty="0" smtClean="0"/>
          </a:p>
          <a:p>
            <a:r>
              <a:rPr lang="ja-JP" altLang="en-US" dirty="0"/>
              <a:t>通常</a:t>
            </a:r>
            <a:r>
              <a:rPr lang="ja-JP" altLang="en-US" dirty="0" smtClean="0"/>
              <a:t>は実際のファイル名がコンポーネント名になる</a:t>
            </a:r>
            <a:endParaRPr kumimoji="1" lang="ja-JP" altLang="en-US" dirty="0"/>
          </a:p>
        </p:txBody>
      </p:sp>
      <p:sp>
        <p:nvSpPr>
          <p:cNvPr id="7" name="フリーフォーム 6"/>
          <p:cNvSpPr/>
          <p:nvPr/>
        </p:nvSpPr>
        <p:spPr>
          <a:xfrm>
            <a:off x="3834370" y="3831024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3499283" y="4029482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3499283" y="4456166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67815" y="4157534"/>
            <a:ext cx="182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コンポーネント名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23463" y="4160929"/>
            <a:ext cx="182056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コンポーネント名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23463" y="5223350"/>
            <a:ext cx="182056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コンポーネント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>
            <a:stCxn id="14" idx="1"/>
          </p:cNvCxnSpPr>
          <p:nvPr/>
        </p:nvCxnSpPr>
        <p:spPr>
          <a:xfrm flipH="1" flipV="1">
            <a:off x="5782962" y="4853374"/>
            <a:ext cx="440501" cy="554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13" idx="1"/>
          </p:cNvCxnSpPr>
          <p:nvPr/>
        </p:nvCxnSpPr>
        <p:spPr>
          <a:xfrm flipH="1" flipV="1">
            <a:off x="5737761" y="4342199"/>
            <a:ext cx="485702" cy="3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4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63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123949"/>
            <a:ext cx="10515600" cy="5053013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コンポーネントにはソースファイル、実行ファイルなどの種類があるが、この種類はコンポーネントにステレオタイプを付けることで区別する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フリーフォーム 3"/>
          <p:cNvSpPr/>
          <p:nvPr/>
        </p:nvSpPr>
        <p:spPr>
          <a:xfrm>
            <a:off x="3136986" y="2148961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2801899" y="2347419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2801899" y="2774103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69360" y="2398527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&lt;&lt;executable&gt;&gt;</a:t>
            </a:r>
          </a:p>
          <a:p>
            <a:pPr algn="ctr"/>
            <a:r>
              <a:rPr lang="en-US" altLang="ja-JP" sz="1400" dirty="0" smtClean="0"/>
              <a:t>main.exe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11005" y="3236211"/>
            <a:ext cx="143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実行ファイル</a:t>
            </a:r>
            <a:endParaRPr kumimoji="1" lang="ja-JP" altLang="en-US" dirty="0"/>
          </a:p>
        </p:txBody>
      </p:sp>
      <p:sp>
        <p:nvSpPr>
          <p:cNvPr id="18" name="フリーフォーム 17"/>
          <p:cNvSpPr/>
          <p:nvPr/>
        </p:nvSpPr>
        <p:spPr>
          <a:xfrm>
            <a:off x="7343251" y="2160060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9" name="フリーフォーム 18"/>
          <p:cNvSpPr/>
          <p:nvPr/>
        </p:nvSpPr>
        <p:spPr>
          <a:xfrm>
            <a:off x="7008164" y="2358518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0" name="フリーフォーム 19"/>
          <p:cNvSpPr/>
          <p:nvPr/>
        </p:nvSpPr>
        <p:spPr>
          <a:xfrm>
            <a:off x="7008164" y="2785202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17270" y="3247310"/>
            <a:ext cx="1576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ソース</a:t>
            </a:r>
            <a:r>
              <a:rPr kumimoji="1" lang="ja-JP" altLang="en-US" dirty="0" smtClean="0"/>
              <a:t>ファイル</a:t>
            </a:r>
            <a:endParaRPr kumimoji="1" lang="ja-JP" altLang="en-US" dirty="0"/>
          </a:p>
        </p:txBody>
      </p:sp>
      <p:sp>
        <p:nvSpPr>
          <p:cNvPr id="22" name="フリーフォーム 21"/>
          <p:cNvSpPr/>
          <p:nvPr/>
        </p:nvSpPr>
        <p:spPr>
          <a:xfrm>
            <a:off x="3136986" y="4266944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3" name="フリーフォーム 22"/>
          <p:cNvSpPr/>
          <p:nvPr/>
        </p:nvSpPr>
        <p:spPr>
          <a:xfrm>
            <a:off x="2801899" y="4465402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4" name="フリーフォーム 23"/>
          <p:cNvSpPr/>
          <p:nvPr/>
        </p:nvSpPr>
        <p:spPr>
          <a:xfrm>
            <a:off x="2801899" y="4892086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56538" y="5338675"/>
            <a:ext cx="1082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テーブル</a:t>
            </a:r>
            <a:endParaRPr kumimoji="1" lang="ja-JP" altLang="en-US" dirty="0"/>
          </a:p>
        </p:txBody>
      </p:sp>
      <p:sp>
        <p:nvSpPr>
          <p:cNvPr id="26" name="フリーフォーム 25"/>
          <p:cNvSpPr/>
          <p:nvPr/>
        </p:nvSpPr>
        <p:spPr>
          <a:xfrm>
            <a:off x="7343251" y="4266944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7" name="フリーフォーム 26"/>
          <p:cNvSpPr/>
          <p:nvPr/>
        </p:nvSpPr>
        <p:spPr>
          <a:xfrm>
            <a:off x="7008164" y="4465402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8" name="フリーフォーム 27"/>
          <p:cNvSpPr/>
          <p:nvPr/>
        </p:nvSpPr>
        <p:spPr>
          <a:xfrm>
            <a:off x="7008164" y="4892086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179220" y="5323940"/>
            <a:ext cx="143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文書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573304" y="2398527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&lt;&lt;file&gt;&gt;</a:t>
            </a:r>
          </a:p>
          <a:p>
            <a:pPr algn="ctr"/>
            <a:r>
              <a:rPr lang="en-US" altLang="ja-JP" sz="1400" dirty="0" smtClean="0"/>
              <a:t>person.java</a:t>
            </a:r>
            <a:endParaRPr kumimoji="1" lang="ja-JP" altLang="en-US" sz="1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04529" y="4514783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rgbClr val="002060"/>
                </a:solidFill>
              </a:rPr>
              <a:t>&lt;&lt;table&gt;&gt;</a:t>
            </a:r>
          </a:p>
          <a:p>
            <a:pPr algn="ctr"/>
            <a:r>
              <a:rPr lang="ja-JP" altLang="en-US" sz="1400" dirty="0" smtClean="0"/>
              <a:t>会員</a:t>
            </a:r>
            <a:r>
              <a:rPr lang="en-US" altLang="ja-JP" sz="1400" dirty="0" smtClean="0"/>
              <a:t>.</a:t>
            </a:r>
            <a:r>
              <a:rPr lang="en-US" altLang="ja-JP" sz="1400" dirty="0" err="1" smtClean="0"/>
              <a:t>tbl</a:t>
            </a:r>
            <a:endParaRPr kumimoji="1" lang="ja-JP" altLang="en-US" sz="1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573304" y="4533832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rgbClr val="002060"/>
                </a:solidFill>
              </a:rPr>
              <a:t>&lt;&lt;document&gt;&gt;</a:t>
            </a:r>
          </a:p>
          <a:p>
            <a:pPr algn="ctr"/>
            <a:r>
              <a:rPr lang="ja-JP" altLang="en-US" sz="1400" dirty="0" smtClean="0"/>
              <a:t>説明文書</a:t>
            </a:r>
            <a:r>
              <a:rPr lang="en-US" altLang="ja-JP" sz="1400" dirty="0" smtClean="0"/>
              <a:t>.doc</a:t>
            </a:r>
            <a:endParaRPr kumimoji="1" lang="ja-JP" altLang="en-US" sz="1400" dirty="0"/>
          </a:p>
        </p:txBody>
      </p:sp>
      <p:sp>
        <p:nvSpPr>
          <p:cNvPr id="33" name="スライド番号プレースホルダー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コンポーネント図</a:t>
            </a:r>
            <a:r>
              <a:rPr kumimoji="1" lang="en-US" altLang="ja-JP" dirty="0" smtClean="0"/>
              <a:t>(UML2.x)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以下のどちらかを行うことで表現できる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長方形の右上に、</a:t>
            </a:r>
            <a:r>
              <a:rPr kumimoji="1" lang="en-US" altLang="ja-JP" dirty="0" smtClean="0"/>
              <a:t>UML1.x</a:t>
            </a:r>
            <a:r>
              <a:rPr kumimoji="1" lang="ja-JP" altLang="en-US" dirty="0" smtClean="0"/>
              <a:t>のコンポーネントの小さなアイコンを配置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コンポーネント名の上部にステレオタイプ</a:t>
            </a:r>
            <a:r>
              <a:rPr lang="en-US" altLang="ja-JP" dirty="0" smtClean="0">
                <a:solidFill>
                  <a:srgbClr val="FF0000"/>
                </a:solidFill>
              </a:rPr>
              <a:t>&lt;&lt;component&gt;&gt;</a:t>
            </a:r>
            <a:r>
              <a:rPr lang="ja-JP" altLang="en-US" dirty="0" smtClean="0"/>
              <a:t>をつける</a:t>
            </a:r>
            <a:endParaRPr lang="en-US" altLang="ja-JP" dirty="0" smtClean="0"/>
          </a:p>
          <a:p>
            <a:pPr lvl="1"/>
            <a:endParaRPr kumimoji="1" lang="en-US" altLang="ja-JP" sz="1000" dirty="0"/>
          </a:p>
          <a:p>
            <a:r>
              <a:rPr lang="ja-JP" altLang="en-US" dirty="0" smtClean="0"/>
              <a:t>ステレオタイプ</a:t>
            </a:r>
            <a:r>
              <a:rPr lang="en-US" altLang="ja-JP" dirty="0" smtClean="0">
                <a:solidFill>
                  <a:srgbClr val="00B050"/>
                </a:solidFill>
              </a:rPr>
              <a:t>&lt;&lt;subsystem&gt;&gt;</a:t>
            </a:r>
            <a:r>
              <a:rPr lang="ja-JP" altLang="en-US" dirty="0" smtClean="0"/>
              <a:t>を使用することで、複数のコンポーネントをまとめる</a:t>
            </a:r>
            <a:r>
              <a:rPr lang="ja-JP" altLang="en-US" dirty="0" smtClean="0">
                <a:solidFill>
                  <a:srgbClr val="00B050"/>
                </a:solidFill>
              </a:rPr>
              <a:t>サブシステム</a:t>
            </a:r>
            <a:r>
              <a:rPr lang="ja-JP" altLang="en-US" dirty="0" smtClean="0"/>
              <a:t>を表現することも</a:t>
            </a:r>
            <a:r>
              <a:rPr lang="ja-JP" altLang="en-US" dirty="0" smtClean="0"/>
              <a:t>できる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dirty="0" smtClean="0"/>
              <a:t>UML1.x</a:t>
            </a:r>
            <a:r>
              <a:rPr lang="ja-JP" altLang="en-US" dirty="0" smtClean="0"/>
              <a:t>では、</a:t>
            </a:r>
            <a:r>
              <a:rPr lang="ja-JP" altLang="en-US" dirty="0" smtClean="0">
                <a:solidFill>
                  <a:srgbClr val="00B050"/>
                </a:solidFill>
              </a:rPr>
              <a:t>パッケージ</a:t>
            </a:r>
            <a:r>
              <a:rPr lang="ja-JP" altLang="en-US" dirty="0" smtClean="0"/>
              <a:t>で表現する</a:t>
            </a:r>
            <a:endParaRPr lang="en-US" altLang="ja-JP" dirty="0" smtClean="0"/>
          </a:p>
          <a:p>
            <a:endParaRPr lang="en-US" altLang="ja-JP" sz="800" dirty="0" smtClean="0"/>
          </a:p>
          <a:p>
            <a:r>
              <a:rPr lang="ja-JP" altLang="en-US" dirty="0"/>
              <a:t>具体的</a:t>
            </a:r>
            <a:r>
              <a:rPr lang="ja-JP" altLang="en-US" dirty="0" smtClean="0"/>
              <a:t>なファイルを表現するには</a:t>
            </a:r>
            <a:r>
              <a:rPr lang="ja-JP" altLang="en-US" dirty="0" smtClean="0">
                <a:solidFill>
                  <a:srgbClr val="0070C0"/>
                </a:solidFill>
              </a:rPr>
              <a:t>成果物</a:t>
            </a:r>
            <a:r>
              <a:rPr lang="ja-JP" altLang="en-US" dirty="0" smtClean="0"/>
              <a:t>を使用するのが一般的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42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34475" y="6270625"/>
            <a:ext cx="2743200" cy="365125"/>
          </a:xfrm>
        </p:spPr>
        <p:txBody>
          <a:bodyPr/>
          <a:lstStyle/>
          <a:p>
            <a:fld id="{B911166D-D162-49B9-BB61-6B8B3F3D3C4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" name="フリーフォーム 2"/>
          <p:cNvSpPr/>
          <p:nvPr/>
        </p:nvSpPr>
        <p:spPr>
          <a:xfrm>
            <a:off x="2641686" y="2006086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09229" y="2363372"/>
            <a:ext cx="182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component</a:t>
            </a:r>
            <a:endParaRPr kumimoji="1" lang="ja-JP" altLang="en-US" sz="1400" dirty="0"/>
          </a:p>
        </p:txBody>
      </p:sp>
      <p:sp>
        <p:nvSpPr>
          <p:cNvPr id="7" name="フリーフォーム 6"/>
          <p:cNvSpPr/>
          <p:nvPr/>
        </p:nvSpPr>
        <p:spPr>
          <a:xfrm>
            <a:off x="4320570" y="2122516"/>
            <a:ext cx="309221" cy="39346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4201572" y="2354524"/>
            <a:ext cx="273608" cy="8282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4201572" y="2222335"/>
            <a:ext cx="273608" cy="8282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04910" y="14229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コンポーネント</a:t>
            </a:r>
            <a:endParaRPr kumimoji="1" lang="ja-JP" altLang="en-US" sz="2800" dirty="0"/>
          </a:p>
        </p:txBody>
      </p:sp>
      <p:sp>
        <p:nvSpPr>
          <p:cNvPr id="16" name="フリーフォーム 15"/>
          <p:cNvSpPr/>
          <p:nvPr/>
        </p:nvSpPr>
        <p:spPr>
          <a:xfrm>
            <a:off x="6338297" y="2006086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05840" y="2265594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rgbClr val="002060"/>
                </a:solidFill>
              </a:rPr>
              <a:t>&lt;&lt;component&gt;&gt;</a:t>
            </a:r>
          </a:p>
          <a:p>
            <a:pPr algn="ctr"/>
            <a:r>
              <a:rPr lang="en-US" altLang="ja-JP" sz="1400" dirty="0" smtClean="0">
                <a:solidFill>
                  <a:srgbClr val="002060"/>
                </a:solidFill>
              </a:rPr>
              <a:t>component</a:t>
            </a:r>
            <a:endParaRPr kumimoji="1" lang="ja-JP" altLang="en-US" sz="1400" dirty="0"/>
          </a:p>
        </p:txBody>
      </p:sp>
      <p:sp>
        <p:nvSpPr>
          <p:cNvPr id="18" name="フリーフォーム 17"/>
          <p:cNvSpPr/>
          <p:nvPr/>
        </p:nvSpPr>
        <p:spPr>
          <a:xfrm>
            <a:off x="2641686" y="4265255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41686" y="4538221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&lt;&lt;subsystem&gt;&gt;</a:t>
            </a:r>
          </a:p>
          <a:p>
            <a:pPr algn="ctr"/>
            <a:r>
              <a:rPr lang="ja-JP" altLang="en-US" sz="1400" dirty="0"/>
              <a:t>サブシステム</a:t>
            </a:r>
            <a:endParaRPr kumimoji="1" lang="ja-JP" altLang="en-US" sz="1400" dirty="0"/>
          </a:p>
        </p:txBody>
      </p:sp>
      <p:sp>
        <p:nvSpPr>
          <p:cNvPr id="20" name="フリーフォーム 19"/>
          <p:cNvSpPr/>
          <p:nvPr/>
        </p:nvSpPr>
        <p:spPr>
          <a:xfrm>
            <a:off x="4320570" y="4381685"/>
            <a:ext cx="309221" cy="39346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1" name="フリーフォーム 20"/>
          <p:cNvSpPr/>
          <p:nvPr/>
        </p:nvSpPr>
        <p:spPr>
          <a:xfrm>
            <a:off x="4201572" y="4613693"/>
            <a:ext cx="273608" cy="8282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2" name="フリーフォーム 21"/>
          <p:cNvSpPr/>
          <p:nvPr/>
        </p:nvSpPr>
        <p:spPr>
          <a:xfrm>
            <a:off x="4201572" y="4481504"/>
            <a:ext cx="273608" cy="8282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04910" y="3640823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サブシステム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4704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506259"/>
            <a:ext cx="10515600" cy="701675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000" dirty="0" smtClean="0"/>
              <a:t>コンポーネントの型とインスタンス</a:t>
            </a:r>
            <a:r>
              <a:rPr kumimoji="1" lang="en-US" altLang="ja-JP" sz="4000" dirty="0" smtClean="0"/>
              <a:t>(UML1.x)</a:t>
            </a:r>
            <a:endParaRPr kumimoji="1" lang="ja-JP" altLang="en-US" sz="4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166D-D162-49B9-BB61-6B8B3F3D3C43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13" name="フリーフォーム 12"/>
          <p:cNvSpPr/>
          <p:nvPr/>
        </p:nvSpPr>
        <p:spPr>
          <a:xfrm>
            <a:off x="1260561" y="2172136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925474" y="2370594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5" name="フリーフォーム 14"/>
          <p:cNvSpPr/>
          <p:nvPr/>
        </p:nvSpPr>
        <p:spPr>
          <a:xfrm>
            <a:off x="925474" y="2797278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92935" y="2421702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&lt;&lt;executable&gt;&gt;</a:t>
            </a:r>
          </a:p>
          <a:p>
            <a:pPr algn="ctr"/>
            <a:r>
              <a:rPr lang="en-US" altLang="ja-JP" sz="1400" u="sng" dirty="0" smtClean="0"/>
              <a:t>main.exe</a:t>
            </a:r>
            <a:endParaRPr kumimoji="1" lang="ja-JP" altLang="en-US" sz="1400" u="sng" dirty="0"/>
          </a:p>
        </p:txBody>
      </p:sp>
      <p:sp>
        <p:nvSpPr>
          <p:cNvPr id="17" name="フリーフォーム 16"/>
          <p:cNvSpPr/>
          <p:nvPr/>
        </p:nvSpPr>
        <p:spPr>
          <a:xfrm>
            <a:off x="1260561" y="4593150"/>
            <a:ext cx="2155648" cy="10223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8" name="フリーフォーム 17"/>
          <p:cNvSpPr/>
          <p:nvPr/>
        </p:nvSpPr>
        <p:spPr>
          <a:xfrm>
            <a:off x="925474" y="4791608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19" name="フリーフォーム 18"/>
          <p:cNvSpPr/>
          <p:nvPr/>
        </p:nvSpPr>
        <p:spPr>
          <a:xfrm>
            <a:off x="925474" y="5218292"/>
            <a:ext cx="670172" cy="2282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ＭＳ Ｐ明朝" pitchFamily="2"/>
              <a:cs typeface="Tahoma" pitchFamily="2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92935" y="4842716"/>
            <a:ext cx="182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&lt;&lt;executable&gt;&gt;</a:t>
            </a:r>
          </a:p>
          <a:p>
            <a:pPr algn="ctr"/>
            <a:r>
              <a:rPr lang="en-US" altLang="ja-JP" sz="1400" dirty="0" smtClean="0"/>
              <a:t>main.exe</a:t>
            </a:r>
            <a:endParaRPr kumimoji="1" lang="ja-JP" altLang="en-US" sz="1400" dirty="0"/>
          </a:p>
        </p:txBody>
      </p:sp>
      <p:cxnSp>
        <p:nvCxnSpPr>
          <p:cNvPr id="22" name="直線コネクタ 21"/>
          <p:cNvCxnSpPr/>
          <p:nvPr/>
        </p:nvCxnSpPr>
        <p:spPr>
          <a:xfrm>
            <a:off x="0" y="4158689"/>
            <a:ext cx="12192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3943350" y="4508588"/>
            <a:ext cx="81248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型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一般的な記述</a:t>
            </a:r>
            <a:r>
              <a:rPr kumimoji="1" lang="en-US" altLang="ja-JP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“</a:t>
            </a:r>
            <a:r>
              <a:rPr kumimoji="1" lang="ja-JP" altLang="en-US" dirty="0" smtClean="0"/>
              <a:t>実行</a:t>
            </a:r>
            <a:r>
              <a:rPr kumimoji="1" lang="ja-JP" altLang="en-US" dirty="0" smtClean="0"/>
              <a:t>ファイル</a:t>
            </a:r>
            <a:r>
              <a:rPr kumimoji="1" lang="en-US" altLang="ja-JP" dirty="0" smtClean="0"/>
              <a:t>(※1)</a:t>
            </a:r>
            <a:r>
              <a:rPr kumimoji="1" lang="ja-JP" altLang="en-US" dirty="0" smtClean="0"/>
              <a:t>がどのようなものなのか</a:t>
            </a:r>
            <a:r>
              <a:rPr kumimoji="1" lang="en-US" altLang="ja-JP" dirty="0" smtClean="0"/>
              <a:t>”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という定義が　　　　　　　　　</a:t>
            </a:r>
            <a:r>
              <a:rPr kumimoji="1" lang="ja-JP" altLang="en-US" dirty="0" smtClean="0"/>
              <a:t>　　</a:t>
            </a:r>
            <a:r>
              <a:rPr kumimoji="1" lang="ja-JP" altLang="en-US" dirty="0" smtClean="0"/>
              <a:t>　　コンポーネントの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r>
              <a:rPr kumimoji="1" lang="ja-JP" altLang="en-US" dirty="0" smtClean="0"/>
              <a:t>になる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43350" y="1685133"/>
            <a:ext cx="81248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インスタンス</a:t>
            </a:r>
            <a:r>
              <a:rPr kumimoji="1" lang="en-US" altLang="ja-JP" sz="2400" dirty="0" smtClean="0"/>
              <a:t>(</a:t>
            </a:r>
            <a:r>
              <a:rPr lang="ja-JP" altLang="en-US" sz="2400" dirty="0"/>
              <a:t>具体的</a:t>
            </a:r>
            <a:r>
              <a:rPr kumimoji="1" lang="ja-JP" altLang="en-US" sz="2400" dirty="0" smtClean="0"/>
              <a:t>な記述</a:t>
            </a:r>
            <a:r>
              <a:rPr kumimoji="1" lang="en-US" altLang="ja-JP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複数のコンピュータの各々に同じ実行ファイルが配置された時、　　　　　　　　　　その各々に配置された実行ファイル</a:t>
            </a:r>
            <a:r>
              <a:rPr kumimoji="1" lang="en-US" altLang="ja-JP" dirty="0" smtClean="0"/>
              <a:t>(※1)</a:t>
            </a:r>
            <a:r>
              <a:rPr kumimoji="1" lang="ja-JP" altLang="en-US" dirty="0" smtClean="0"/>
              <a:t>のことを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インスタンス</a:t>
            </a:r>
            <a:r>
              <a:rPr kumimoji="1" lang="ja-JP" altLang="en-US" dirty="0" smtClean="0"/>
              <a:t>という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コンポーネントインスタンスを表現するには、</a:t>
            </a:r>
            <a:r>
              <a:rPr lang="ja-JP" altLang="en-US" dirty="0" smtClean="0">
                <a:solidFill>
                  <a:srgbClr val="00B050"/>
                </a:solidFill>
              </a:rPr>
              <a:t>コンポーネント名に下線</a:t>
            </a:r>
            <a:r>
              <a:rPr lang="ja-JP" altLang="en-US" dirty="0" smtClean="0"/>
              <a:t>を引く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コンポーネント図では、コンポーネントのインスタンスは使用しない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配置図で使用する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85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1521</Words>
  <Application>Microsoft Office PowerPoint</Application>
  <PresentationFormat>ワイド画面</PresentationFormat>
  <Paragraphs>314</Paragraphs>
  <Slides>26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6" baseType="lpstr">
      <vt:lpstr>ＭＳ Ｐゴシック</vt:lpstr>
      <vt:lpstr>ＭＳ Ｐ明朝</vt:lpstr>
      <vt:lpstr>メイリオ</vt:lpstr>
      <vt:lpstr>Arial</vt:lpstr>
      <vt:lpstr>Calibri</vt:lpstr>
      <vt:lpstr>Calibri Light</vt:lpstr>
      <vt:lpstr>Tahoma</vt:lpstr>
      <vt:lpstr>Times New Roman</vt:lpstr>
      <vt:lpstr>Wingdings</vt:lpstr>
      <vt:lpstr>Office テーマ</vt:lpstr>
      <vt:lpstr>物理的側面を表現する図 </vt:lpstr>
      <vt:lpstr>物理的側面を表現する図</vt:lpstr>
      <vt:lpstr>物理的側面を表現する図</vt:lpstr>
      <vt:lpstr>コンポーネント</vt:lpstr>
      <vt:lpstr>コンポーネント図(UML1.x)</vt:lpstr>
      <vt:lpstr>PowerPoint プレゼンテーション</vt:lpstr>
      <vt:lpstr>コンポーネント図(UML2.x)</vt:lpstr>
      <vt:lpstr>PowerPoint プレゼンテーション</vt:lpstr>
      <vt:lpstr>コンポーネントの型とインスタンス(UML1.x)</vt:lpstr>
      <vt:lpstr>コンポーネントの依存関係(UML1.x)</vt:lpstr>
      <vt:lpstr>PowerPoint プレゼンテーション</vt:lpstr>
      <vt:lpstr>コンパイルの依存関係の例(UML1.x)</vt:lpstr>
      <vt:lpstr>PowerPoint プレゼンテーション</vt:lpstr>
      <vt:lpstr>インタフェース</vt:lpstr>
      <vt:lpstr>インタフェース(UML1.x)</vt:lpstr>
      <vt:lpstr>インタフェース(UML2.x)</vt:lpstr>
      <vt:lpstr>インタフェースの別表記(UML2.x)</vt:lpstr>
      <vt:lpstr>配置図∽</vt:lpstr>
      <vt:lpstr>ノード</vt:lpstr>
      <vt:lpstr>ノードインスタンス</vt:lpstr>
      <vt:lpstr>ノード(UML2.x)</vt:lpstr>
      <vt:lpstr>配置図のコンポーネント</vt:lpstr>
      <vt:lpstr>配置図 のコンポーネント(UML1.x)</vt:lpstr>
      <vt:lpstr>成果物(UML2.x)</vt:lpstr>
      <vt:lpstr>配置図の　　　コンポーネント(UML2.x)</vt:lpstr>
      <vt:lpstr>まとめ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s09a1013</dc:creator>
  <cp:lastModifiedBy>s09a1013</cp:lastModifiedBy>
  <cp:revision>76</cp:revision>
  <cp:lastPrinted>2013-06-05T07:39:47Z</cp:lastPrinted>
  <dcterms:created xsi:type="dcterms:W3CDTF">2013-06-05T02:19:55Z</dcterms:created>
  <dcterms:modified xsi:type="dcterms:W3CDTF">2013-06-10T03:35:59Z</dcterms:modified>
</cp:coreProperties>
</file>