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73" r:id="rId16"/>
    <p:sldId id="269" r:id="rId17"/>
    <p:sldId id="274" r:id="rId18"/>
    <p:sldId id="275" r:id="rId19"/>
    <p:sldId id="276" r:id="rId20"/>
    <p:sldId id="277" r:id="rId21"/>
    <p:sldId id="278" r:id="rId22"/>
    <p:sldId id="279" r:id="rId23"/>
    <p:sldId id="280" r:id="rId24"/>
    <p:sldId id="283" r:id="rId25"/>
    <p:sldId id="281" r:id="rId26"/>
    <p:sldId id="282" r:id="rId27"/>
    <p:sldId id="284" r:id="rId28"/>
    <p:sldId id="285" r:id="rId29"/>
    <p:sldId id="286" r:id="rId30"/>
    <p:sldId id="287" r:id="rId31"/>
    <p:sldId id="288" r:id="rId32"/>
    <p:sldId id="289" r:id="rId33"/>
    <p:sldId id="290"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snapToGrid="0">
      <p:cViewPr varScale="1">
        <p:scale>
          <a:sx n="82" d="100"/>
          <a:sy n="82" d="100"/>
        </p:scale>
        <p:origin x="3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117055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74848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295672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169991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370245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103562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217810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368159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144178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18775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A0B4C6-B5B6-488C-B490-81CFF602A3BE}" type="datetimeFigureOut">
              <a:rPr kumimoji="1" lang="ja-JP" altLang="en-US" smtClean="0"/>
              <a:t>2013/6/17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268166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0B4C6-B5B6-488C-B490-81CFF602A3BE}" type="datetimeFigureOut">
              <a:rPr kumimoji="1" lang="ja-JP" altLang="en-US" smtClean="0"/>
              <a:t>2013/6/17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DB4D7-EB29-4A24-9DC1-2A814C8047CD}" type="slidenum">
              <a:rPr kumimoji="1" lang="ja-JP" altLang="en-US" smtClean="0"/>
              <a:t>‹#›</a:t>
            </a:fld>
            <a:endParaRPr kumimoji="1" lang="ja-JP" altLang="en-US"/>
          </a:p>
        </p:txBody>
      </p:sp>
    </p:spTree>
    <p:extLst>
      <p:ext uri="{BB962C8B-B14F-4D97-AF65-F5344CB8AC3E}">
        <p14:creationId xmlns:p14="http://schemas.microsoft.com/office/powerpoint/2010/main" val="423975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b="1" dirty="0" smtClean="0"/>
              <a:t>Chapter7</a:t>
            </a:r>
            <a:r>
              <a:rPr kumimoji="1" lang="en-US" altLang="ja-JP" dirty="0" smtClean="0"/>
              <a:t/>
            </a:r>
            <a:br>
              <a:rPr kumimoji="1" lang="en-US" altLang="ja-JP" dirty="0" smtClean="0"/>
            </a:br>
            <a:r>
              <a:rPr kumimoji="1" lang="ja-JP" altLang="en-US" dirty="0" smtClean="0"/>
              <a:t>その他の図</a:t>
            </a:r>
            <a:endParaRPr kumimoji="1" lang="ja-JP" altLang="en-US" dirty="0"/>
          </a:p>
        </p:txBody>
      </p:sp>
      <p:sp>
        <p:nvSpPr>
          <p:cNvPr id="3" name="サブタイトル 2"/>
          <p:cNvSpPr>
            <a:spLocks noGrp="1"/>
          </p:cNvSpPr>
          <p:nvPr>
            <p:ph type="subTitle" idx="1"/>
          </p:nvPr>
        </p:nvSpPr>
        <p:spPr>
          <a:xfrm>
            <a:off x="1524000" y="4281977"/>
            <a:ext cx="9144000" cy="1655762"/>
          </a:xfrm>
        </p:spPr>
        <p:txBody>
          <a:bodyPr/>
          <a:lstStyle/>
          <a:p>
            <a:r>
              <a:rPr kumimoji="1" lang="en-US" altLang="ja-JP" dirty="0" smtClean="0"/>
              <a:t>FM13010 </a:t>
            </a:r>
            <a:r>
              <a:rPr kumimoji="1" lang="ja-JP" altLang="en-US" dirty="0" smtClean="0"/>
              <a:t>　須崎研</a:t>
            </a:r>
            <a:endParaRPr kumimoji="1" lang="en-US" altLang="ja-JP" dirty="0" smtClean="0"/>
          </a:p>
          <a:p>
            <a:r>
              <a:rPr kumimoji="1" lang="ja-JP" altLang="en-US" dirty="0" smtClean="0"/>
              <a:t>村上　太一</a:t>
            </a:r>
            <a:endParaRPr kumimoji="1" lang="ja-JP" altLang="en-US" dirty="0"/>
          </a:p>
        </p:txBody>
      </p:sp>
    </p:spTree>
    <p:extLst>
      <p:ext uri="{BB962C8B-B14F-4D97-AF65-F5344CB8AC3E}">
        <p14:creationId xmlns:p14="http://schemas.microsoft.com/office/powerpoint/2010/main" val="229802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8768" y="232390"/>
            <a:ext cx="10515600" cy="1325563"/>
          </a:xfrm>
        </p:spPr>
        <p:txBody>
          <a:bodyPr>
            <a:normAutofit/>
          </a:bodyPr>
          <a:lstStyle/>
          <a:p>
            <a:r>
              <a:rPr kumimoji="1" lang="ja-JP" altLang="en-US" sz="3600" dirty="0" smtClean="0"/>
              <a:t>オブジェクトの属性値の表示</a:t>
            </a:r>
            <a:endParaRPr kumimoji="1" lang="ja-JP" altLang="en-US" sz="3600" dirty="0"/>
          </a:p>
        </p:txBody>
      </p:sp>
      <p:sp>
        <p:nvSpPr>
          <p:cNvPr id="3" name="コンテンツ プレースホルダー 2"/>
          <p:cNvSpPr>
            <a:spLocks noGrp="1"/>
          </p:cNvSpPr>
          <p:nvPr>
            <p:ph idx="1"/>
          </p:nvPr>
        </p:nvSpPr>
        <p:spPr>
          <a:xfrm>
            <a:off x="587479" y="1560453"/>
            <a:ext cx="11353800" cy="568908"/>
          </a:xfrm>
        </p:spPr>
        <p:txBody>
          <a:bodyPr>
            <a:normAutofit/>
          </a:bodyPr>
          <a:lstStyle/>
          <a:p>
            <a:pPr marL="0" indent="0">
              <a:buNone/>
            </a:pPr>
            <a:r>
              <a:rPr kumimoji="1" lang="ja-JP" altLang="en-US" dirty="0" smtClean="0"/>
              <a:t>オブジェクトには、クラスで定義した属性の</a:t>
            </a:r>
            <a:r>
              <a:rPr kumimoji="1" lang="ja-JP" altLang="en-US" dirty="0" smtClean="0">
                <a:solidFill>
                  <a:srgbClr val="FF0000"/>
                </a:solidFill>
              </a:rPr>
              <a:t>属性値</a:t>
            </a:r>
            <a:r>
              <a:rPr kumimoji="1" lang="ja-JP" altLang="en-US" dirty="0" smtClean="0"/>
              <a:t>を表示することもできます。</a:t>
            </a:r>
            <a:endParaRPr kumimoji="1" lang="en-US" altLang="ja-JP" dirty="0" smtClean="0"/>
          </a:p>
          <a:p>
            <a:pPr marL="0" indent="0">
              <a:buNone/>
            </a:pPr>
            <a:endParaRPr lang="en-US" altLang="ja-JP" dirty="0"/>
          </a:p>
          <a:p>
            <a:endParaRPr kumimoji="1" lang="ja-JP" altLang="en-US" dirty="0"/>
          </a:p>
        </p:txBody>
      </p:sp>
      <p:sp>
        <p:nvSpPr>
          <p:cNvPr id="4" name="テキスト ボックス 3"/>
          <p:cNvSpPr txBox="1"/>
          <p:nvPr/>
        </p:nvSpPr>
        <p:spPr>
          <a:xfrm>
            <a:off x="1213464" y="2319464"/>
            <a:ext cx="5745888" cy="461665"/>
          </a:xfrm>
          <a:prstGeom prst="rect">
            <a:avLst/>
          </a:prstGeom>
          <a:noFill/>
        </p:spPr>
        <p:txBody>
          <a:bodyPr wrap="square" rtlCol="0">
            <a:spAutoFit/>
          </a:bodyPr>
          <a:lstStyle/>
          <a:p>
            <a:r>
              <a:rPr kumimoji="1" lang="ja-JP" altLang="en-US" sz="2400" dirty="0" smtClean="0"/>
              <a:t>図７－１０　会員のオブジェクトの属性値</a:t>
            </a:r>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val="1524770574"/>
              </p:ext>
            </p:extLst>
          </p:nvPr>
        </p:nvGraphicFramePr>
        <p:xfrm>
          <a:off x="1213464" y="3684744"/>
          <a:ext cx="2185219" cy="1767840"/>
        </p:xfrm>
        <a:graphic>
          <a:graphicData uri="http://schemas.openxmlformats.org/drawingml/2006/table">
            <a:tbl>
              <a:tblPr firstRow="1" bandRow="1">
                <a:tableStyleId>{D7AC3CCA-C797-4891-BE02-D94E43425B78}</a:tableStyleId>
              </a:tblPr>
              <a:tblGrid>
                <a:gridCol w="2185219"/>
              </a:tblGrid>
              <a:tr h="430711">
                <a:tc>
                  <a:txBody>
                    <a:bodyPr/>
                    <a:lstStyle/>
                    <a:p>
                      <a:pPr algn="ctr"/>
                      <a:r>
                        <a:rPr kumimoji="1" lang="ja-JP" altLang="en-US" sz="2400" b="1" dirty="0" smtClean="0"/>
                        <a:t>会員</a:t>
                      </a:r>
                      <a:endParaRPr kumimoji="1" lang="ja-JP" altLang="en-US" sz="2400" dirty="0"/>
                    </a:p>
                  </a:txBody>
                  <a:tcPr>
                    <a:noFill/>
                  </a:tcPr>
                </a:tc>
              </a:tr>
              <a:tr h="1281843">
                <a:tc>
                  <a:txBody>
                    <a:bodyPr/>
                    <a:lstStyle/>
                    <a:p>
                      <a:r>
                        <a:rPr kumimoji="1" lang="ja-JP" altLang="en-US" sz="2000" b="1" dirty="0" smtClean="0"/>
                        <a:t>会員番号</a:t>
                      </a:r>
                      <a:endParaRPr kumimoji="1" lang="en-US" altLang="ja-JP" sz="2000" b="1" dirty="0" smtClean="0"/>
                    </a:p>
                    <a:p>
                      <a:r>
                        <a:rPr kumimoji="1" lang="ja-JP" altLang="en-US" sz="2000" b="1" dirty="0" smtClean="0"/>
                        <a:t>名前</a:t>
                      </a:r>
                      <a:endParaRPr kumimoji="1" lang="en-US" altLang="ja-JP" sz="2000" b="1" dirty="0" smtClean="0"/>
                    </a:p>
                    <a:p>
                      <a:r>
                        <a:rPr kumimoji="1" lang="ja-JP" altLang="en-US" sz="2000" b="1" dirty="0" smtClean="0"/>
                        <a:t>住所</a:t>
                      </a:r>
                      <a:endParaRPr kumimoji="1" lang="en-US" altLang="ja-JP" sz="2000" b="1" dirty="0" smtClean="0"/>
                    </a:p>
                    <a:p>
                      <a:r>
                        <a:rPr kumimoji="1" lang="ja-JP" altLang="en-US" sz="2000" b="1" dirty="0" smtClean="0"/>
                        <a:t>電話番号</a:t>
                      </a:r>
                      <a:endParaRPr kumimoji="1" lang="ja-JP" altLang="en-US" sz="2000" b="1" dirty="0"/>
                    </a:p>
                  </a:txBody>
                  <a:tcPr>
                    <a:no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726283721"/>
              </p:ext>
            </p:extLst>
          </p:nvPr>
        </p:nvGraphicFramePr>
        <p:xfrm>
          <a:off x="5476568" y="2932577"/>
          <a:ext cx="3328219" cy="1767840"/>
        </p:xfrm>
        <a:graphic>
          <a:graphicData uri="http://schemas.openxmlformats.org/drawingml/2006/table">
            <a:tbl>
              <a:tblPr firstRow="1" bandRow="1">
                <a:tableStyleId>{D7AC3CCA-C797-4891-BE02-D94E43425B78}</a:tableStyleId>
              </a:tblPr>
              <a:tblGrid>
                <a:gridCol w="3328219"/>
              </a:tblGrid>
              <a:tr h="430711">
                <a:tc>
                  <a:txBody>
                    <a:bodyPr/>
                    <a:lstStyle/>
                    <a:p>
                      <a:pPr algn="ctr"/>
                      <a:r>
                        <a:rPr kumimoji="1" lang="ja-JP" altLang="en-US" sz="2400" b="1" u="sng" dirty="0" smtClean="0"/>
                        <a:t>田中さん：会員</a:t>
                      </a:r>
                      <a:endParaRPr kumimoji="1" lang="ja-JP" altLang="en-US" sz="2400" u="sng" dirty="0"/>
                    </a:p>
                  </a:txBody>
                  <a:tcPr>
                    <a:noFill/>
                  </a:tcPr>
                </a:tc>
              </a:tr>
              <a:tr h="1281843">
                <a:tc>
                  <a:txBody>
                    <a:bodyPr/>
                    <a:lstStyle/>
                    <a:p>
                      <a:r>
                        <a:rPr kumimoji="1" lang="ja-JP" altLang="en-US" sz="2000" b="1" dirty="0" smtClean="0"/>
                        <a:t>会員番号＝０００００００１</a:t>
                      </a:r>
                      <a:endParaRPr kumimoji="1" lang="en-US" altLang="ja-JP" sz="2000" b="1" dirty="0" smtClean="0"/>
                    </a:p>
                    <a:p>
                      <a:r>
                        <a:rPr kumimoji="1" lang="ja-JP" altLang="en-US" sz="2000" b="1" dirty="0" smtClean="0"/>
                        <a:t>名前＝田中　太郎</a:t>
                      </a:r>
                      <a:endParaRPr kumimoji="1" lang="en-US" altLang="ja-JP" sz="2000" b="1" dirty="0" smtClean="0"/>
                    </a:p>
                    <a:p>
                      <a:r>
                        <a:rPr kumimoji="1" lang="ja-JP" altLang="en-US" sz="2000" b="1" dirty="0" smtClean="0"/>
                        <a:t>住所＝東京都・・・</a:t>
                      </a:r>
                      <a:endParaRPr kumimoji="1" lang="en-US" altLang="ja-JP" sz="2000" b="1" dirty="0" smtClean="0"/>
                    </a:p>
                    <a:p>
                      <a:r>
                        <a:rPr kumimoji="1" lang="ja-JP" altLang="en-US" sz="2000" b="1" dirty="0" smtClean="0"/>
                        <a:t>電話番号＝０１－２３－４５６</a:t>
                      </a:r>
                      <a:endParaRPr kumimoji="1" lang="ja-JP" altLang="en-US" sz="2000" b="1" dirty="0"/>
                    </a:p>
                  </a:txBody>
                  <a:tcPr>
                    <a:no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92614545"/>
              </p:ext>
            </p:extLst>
          </p:nvPr>
        </p:nvGraphicFramePr>
        <p:xfrm>
          <a:off x="5476568" y="4884280"/>
          <a:ext cx="3328219" cy="1767840"/>
        </p:xfrm>
        <a:graphic>
          <a:graphicData uri="http://schemas.openxmlformats.org/drawingml/2006/table">
            <a:tbl>
              <a:tblPr firstRow="1" bandRow="1">
                <a:tableStyleId>{D7AC3CCA-C797-4891-BE02-D94E43425B78}</a:tableStyleId>
              </a:tblPr>
              <a:tblGrid>
                <a:gridCol w="3328219"/>
              </a:tblGrid>
              <a:tr h="430711">
                <a:tc>
                  <a:txBody>
                    <a:bodyPr/>
                    <a:lstStyle/>
                    <a:p>
                      <a:pPr algn="ctr"/>
                      <a:r>
                        <a:rPr kumimoji="1" lang="ja-JP" altLang="en-US" sz="2400" b="1" u="sng" dirty="0" smtClean="0"/>
                        <a:t>鈴木さん：会員</a:t>
                      </a:r>
                      <a:endParaRPr kumimoji="1" lang="ja-JP" altLang="en-US" sz="2400" u="sng" dirty="0"/>
                    </a:p>
                  </a:txBody>
                  <a:tcPr>
                    <a:noFill/>
                  </a:tcPr>
                </a:tc>
              </a:tr>
              <a:tr h="1281843">
                <a:tc>
                  <a:txBody>
                    <a:bodyPr/>
                    <a:lstStyle/>
                    <a:p>
                      <a:r>
                        <a:rPr kumimoji="1" lang="ja-JP" altLang="en-US" sz="2000" b="1" dirty="0" smtClean="0"/>
                        <a:t>会員番号＝０００００００２</a:t>
                      </a:r>
                      <a:endParaRPr kumimoji="1" lang="en-US" altLang="ja-JP" sz="2000" b="1" dirty="0" smtClean="0"/>
                    </a:p>
                    <a:p>
                      <a:r>
                        <a:rPr kumimoji="1" lang="ja-JP" altLang="en-US" sz="2000" b="1" dirty="0" smtClean="0"/>
                        <a:t>名前＝鈴木　花子</a:t>
                      </a:r>
                      <a:endParaRPr kumimoji="1" lang="en-US" altLang="ja-JP" sz="2000" b="1" dirty="0" smtClean="0"/>
                    </a:p>
                    <a:p>
                      <a:r>
                        <a:rPr kumimoji="1" lang="ja-JP" altLang="en-US" sz="2000" b="1" dirty="0" smtClean="0"/>
                        <a:t>住所＝埼玉県・・・</a:t>
                      </a:r>
                      <a:endParaRPr kumimoji="1" lang="en-US" altLang="ja-JP" sz="2000" b="1" dirty="0" smtClean="0"/>
                    </a:p>
                    <a:p>
                      <a:r>
                        <a:rPr kumimoji="1" lang="ja-JP" altLang="en-US" sz="2000" b="1" dirty="0" smtClean="0"/>
                        <a:t>電話番号＝０９－８７－６５４</a:t>
                      </a:r>
                      <a:endParaRPr kumimoji="1" lang="ja-JP" altLang="en-US" sz="2000" b="1" dirty="0"/>
                    </a:p>
                  </a:txBody>
                  <a:tcPr>
                    <a:noFill/>
                  </a:tcPr>
                </a:tc>
              </a:tr>
            </a:tbl>
          </a:graphicData>
        </a:graphic>
      </p:graphicFrame>
      <p:sp>
        <p:nvSpPr>
          <p:cNvPr id="9" name="フリーフォーム 8"/>
          <p:cNvSpPr/>
          <p:nvPr/>
        </p:nvSpPr>
        <p:spPr>
          <a:xfrm>
            <a:off x="8863781" y="3731343"/>
            <a:ext cx="442451" cy="2300748"/>
          </a:xfrm>
          <a:custGeom>
            <a:avLst/>
            <a:gdLst>
              <a:gd name="connsiteX0" fmla="*/ 15507 w 708713"/>
              <a:gd name="connsiteY0" fmla="*/ 0 h 953188"/>
              <a:gd name="connsiteX1" fmla="*/ 708681 w 708713"/>
              <a:gd name="connsiteY1" fmla="*/ 383458 h 953188"/>
              <a:gd name="connsiteX2" fmla="*/ 45004 w 708713"/>
              <a:gd name="connsiteY2" fmla="*/ 914400 h 953188"/>
              <a:gd name="connsiteX3" fmla="*/ 59752 w 708713"/>
              <a:gd name="connsiteY3" fmla="*/ 914400 h 953188"/>
              <a:gd name="connsiteX4" fmla="*/ 59752 w 708713"/>
              <a:gd name="connsiteY4" fmla="*/ 929149 h 95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713" h="953188">
                <a:moveTo>
                  <a:pt x="15507" y="0"/>
                </a:moveTo>
                <a:cubicBezTo>
                  <a:pt x="359636" y="115529"/>
                  <a:pt x="703765" y="231058"/>
                  <a:pt x="708681" y="383458"/>
                </a:cubicBezTo>
                <a:cubicBezTo>
                  <a:pt x="713597" y="535858"/>
                  <a:pt x="153159" y="825910"/>
                  <a:pt x="45004" y="914400"/>
                </a:cubicBezTo>
                <a:cubicBezTo>
                  <a:pt x="-63151" y="1002890"/>
                  <a:pt x="57294" y="911942"/>
                  <a:pt x="59752" y="914400"/>
                </a:cubicBezTo>
                <a:lnTo>
                  <a:pt x="59752" y="929149"/>
                </a:ln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085006" y="3269678"/>
            <a:ext cx="3021533" cy="830997"/>
          </a:xfrm>
          <a:prstGeom prst="rect">
            <a:avLst/>
          </a:prstGeom>
          <a:noFill/>
        </p:spPr>
        <p:txBody>
          <a:bodyPr wrap="square" rtlCol="0">
            <a:spAutoFit/>
          </a:bodyPr>
          <a:lstStyle/>
          <a:p>
            <a:r>
              <a:rPr lang="ja-JP" altLang="en-US" sz="2400" b="1" dirty="0" smtClean="0">
                <a:solidFill>
                  <a:schemeClr val="accent1">
                    <a:lumMod val="75000"/>
                  </a:schemeClr>
                </a:solidFill>
              </a:rPr>
              <a:t>属性値を表示した</a:t>
            </a:r>
            <a:endParaRPr lang="en-US" altLang="ja-JP" sz="2400" b="1" dirty="0" smtClean="0">
              <a:solidFill>
                <a:schemeClr val="accent1">
                  <a:lumMod val="75000"/>
                </a:schemeClr>
              </a:solidFill>
            </a:endParaRPr>
          </a:p>
          <a:p>
            <a:r>
              <a:rPr lang="ja-JP" altLang="en-US" sz="2400" b="1" dirty="0" smtClean="0">
                <a:solidFill>
                  <a:schemeClr val="accent1">
                    <a:lumMod val="75000"/>
                  </a:schemeClr>
                </a:solidFill>
              </a:rPr>
              <a:t>オブジェクト</a:t>
            </a:r>
            <a:endParaRPr kumimoji="1" lang="ja-JP" altLang="en-US" sz="2400" b="1" dirty="0">
              <a:solidFill>
                <a:schemeClr val="accent1">
                  <a:lumMod val="75000"/>
                </a:schemeClr>
              </a:solidFill>
            </a:endParaRPr>
          </a:p>
        </p:txBody>
      </p:sp>
    </p:spTree>
    <p:extLst>
      <p:ext uri="{BB962C8B-B14F-4D97-AF65-F5344CB8AC3E}">
        <p14:creationId xmlns:p14="http://schemas.microsoft.com/office/powerpoint/2010/main" val="3198924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29957"/>
            <a:ext cx="10515600" cy="1325563"/>
          </a:xfrm>
        </p:spPr>
        <p:txBody>
          <a:bodyPr>
            <a:normAutofit/>
          </a:bodyPr>
          <a:lstStyle/>
          <a:p>
            <a:r>
              <a:rPr lang="ja-JP" altLang="en-US" sz="3600" dirty="0" smtClean="0"/>
              <a:t>ＵＭＬ１</a:t>
            </a:r>
            <a:r>
              <a:rPr lang="en-US" altLang="ja-JP" sz="3600" dirty="0" smtClean="0"/>
              <a:t>.</a:t>
            </a:r>
            <a:r>
              <a:rPr lang="ja-JP" altLang="en-US" sz="3600" dirty="0" smtClean="0"/>
              <a:t>ｘ　コンポジットオブジェクト</a:t>
            </a:r>
            <a:r>
              <a:rPr lang="en-US" altLang="ja-JP" sz="3600" dirty="0" smtClean="0"/>
              <a:t>(</a:t>
            </a:r>
            <a:r>
              <a:rPr lang="ja-JP" altLang="en-US" sz="3600" dirty="0" smtClean="0"/>
              <a:t>∽アドバンス</a:t>
            </a:r>
            <a:r>
              <a:rPr lang="en-US" altLang="ja-JP" sz="3600" dirty="0" smtClean="0"/>
              <a:t>)</a:t>
            </a:r>
            <a:endParaRPr kumimoji="1" lang="ja-JP" altLang="en-US" sz="3600" dirty="0"/>
          </a:p>
        </p:txBody>
      </p:sp>
      <p:sp>
        <p:nvSpPr>
          <p:cNvPr id="3" name="コンテンツ プレースホルダー 2"/>
          <p:cNvSpPr>
            <a:spLocks noGrp="1"/>
          </p:cNvSpPr>
          <p:nvPr>
            <p:ph idx="1"/>
          </p:nvPr>
        </p:nvSpPr>
        <p:spPr>
          <a:xfrm>
            <a:off x="838200" y="1989749"/>
            <a:ext cx="10515600" cy="2570528"/>
          </a:xfrm>
        </p:spPr>
        <p:txBody>
          <a:bodyPr>
            <a:normAutofit/>
          </a:bodyPr>
          <a:lstStyle/>
          <a:p>
            <a:r>
              <a:rPr lang="ja-JP" altLang="en-US" dirty="0" smtClean="0"/>
              <a:t>コンポジットオブジェクトは</a:t>
            </a:r>
            <a:r>
              <a:rPr lang="ja-JP" altLang="en-US" dirty="0" smtClean="0">
                <a:solidFill>
                  <a:srgbClr val="FF0000"/>
                </a:solidFill>
              </a:rPr>
              <a:t>コンポジットクラス</a:t>
            </a:r>
            <a:r>
              <a:rPr lang="ja-JP" altLang="en-US" dirty="0" smtClean="0"/>
              <a:t>のオブジェクトです。</a:t>
            </a:r>
            <a:endParaRPr lang="en-US" altLang="ja-JP" dirty="0" smtClean="0"/>
          </a:p>
          <a:p>
            <a:endParaRPr lang="en-US" altLang="ja-JP" dirty="0"/>
          </a:p>
          <a:p>
            <a:r>
              <a:rPr lang="ja-JP" altLang="en-US" dirty="0"/>
              <a:t>コンポジットオブジェクトは</a:t>
            </a:r>
            <a:r>
              <a:rPr lang="ja-JP" altLang="en-US" dirty="0" smtClean="0">
                <a:solidFill>
                  <a:srgbClr val="FF0000"/>
                </a:solidFill>
              </a:rPr>
              <a:t>コンポジット集約</a:t>
            </a:r>
            <a:r>
              <a:rPr lang="ja-JP" altLang="en-US" dirty="0" smtClean="0"/>
              <a:t>の関係にある部分側のオブジェクトが強く結びついている全体側のオブジェクトです。</a:t>
            </a:r>
            <a:endParaRPr lang="en-US" altLang="ja-JP" dirty="0"/>
          </a:p>
          <a:p>
            <a:endParaRPr kumimoji="1" lang="ja-JP" altLang="en-US" dirty="0"/>
          </a:p>
        </p:txBody>
      </p:sp>
    </p:spTree>
    <p:extLst>
      <p:ext uri="{BB962C8B-B14F-4D97-AF65-F5344CB8AC3E}">
        <p14:creationId xmlns:p14="http://schemas.microsoft.com/office/powerpoint/2010/main" val="3552028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0201" y="350743"/>
            <a:ext cx="8446730" cy="646331"/>
          </a:xfrm>
          <a:prstGeom prst="rect">
            <a:avLst/>
          </a:prstGeom>
          <a:noFill/>
        </p:spPr>
        <p:txBody>
          <a:bodyPr wrap="square" rtlCol="0">
            <a:spAutoFit/>
          </a:bodyPr>
          <a:lstStyle/>
          <a:p>
            <a:r>
              <a:rPr kumimoji="1" lang="ja-JP" altLang="en-US" sz="3600" dirty="0" smtClean="0"/>
              <a:t>図７－１１　部屋のコンポジットクラス</a:t>
            </a:r>
            <a:endParaRPr kumimoji="1" lang="ja-JP" altLang="en-US" sz="3600" dirty="0"/>
          </a:p>
        </p:txBody>
      </p:sp>
      <p:sp>
        <p:nvSpPr>
          <p:cNvPr id="6" name="正方形/長方形 5"/>
          <p:cNvSpPr/>
          <p:nvPr/>
        </p:nvSpPr>
        <p:spPr>
          <a:xfrm>
            <a:off x="413647" y="4813666"/>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dirty="0">
                <a:latin typeface="Arial" pitchFamily="18"/>
                <a:ea typeface="Andale Sans UI" pitchFamily="2"/>
                <a:cs typeface="Tahoma" pitchFamily="2"/>
              </a:rPr>
              <a:t>壁</a:t>
            </a:r>
            <a:endParaRPr lang="ja-JP" sz="2400" b="0" i="0" strike="noStrike" kern="1200" dirty="0">
              <a:ln>
                <a:noFill/>
              </a:ln>
              <a:uFillTx/>
              <a:latin typeface="Arial" pitchFamily="18"/>
              <a:ea typeface="Andale Sans UI" pitchFamily="2"/>
              <a:cs typeface="Tahoma" pitchFamily="2"/>
            </a:endParaRPr>
          </a:p>
        </p:txBody>
      </p:sp>
      <p:sp>
        <p:nvSpPr>
          <p:cNvPr id="7" name="正方形/長方形 6"/>
          <p:cNvSpPr/>
          <p:nvPr/>
        </p:nvSpPr>
        <p:spPr>
          <a:xfrm>
            <a:off x="2770682" y="4813666"/>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dirty="0">
                <a:latin typeface="Arial" pitchFamily="18"/>
                <a:ea typeface="Andale Sans UI" pitchFamily="2"/>
                <a:cs typeface="Tahoma" pitchFamily="2"/>
              </a:rPr>
              <a:t>床</a:t>
            </a:r>
            <a:endParaRPr lang="ja-JP" sz="2400" b="0" i="0" strike="noStrike" kern="1200" dirty="0">
              <a:ln>
                <a:noFill/>
              </a:ln>
              <a:uFillTx/>
              <a:latin typeface="Arial" pitchFamily="18"/>
              <a:ea typeface="Andale Sans UI" pitchFamily="2"/>
              <a:cs typeface="Tahoma" pitchFamily="2"/>
            </a:endParaRPr>
          </a:p>
        </p:txBody>
      </p:sp>
      <p:sp>
        <p:nvSpPr>
          <p:cNvPr id="8" name="正方形/長方形 7"/>
          <p:cNvSpPr/>
          <p:nvPr/>
        </p:nvSpPr>
        <p:spPr>
          <a:xfrm>
            <a:off x="8515339" y="2363130"/>
            <a:ext cx="2492283" cy="724293"/>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dirty="0">
                <a:latin typeface="Arial" pitchFamily="18"/>
                <a:ea typeface="Andale Sans UI" pitchFamily="2"/>
                <a:cs typeface="Tahoma" pitchFamily="2"/>
              </a:rPr>
              <a:t>部屋</a:t>
            </a:r>
            <a:endParaRPr lang="ja-JP" sz="2400" b="0" i="0" strike="noStrike" kern="1200" dirty="0">
              <a:ln>
                <a:noFill/>
              </a:ln>
              <a:uFillTx/>
              <a:latin typeface="Arial" pitchFamily="18"/>
              <a:ea typeface="Andale Sans UI" pitchFamily="2"/>
              <a:cs typeface="Tahoma" pitchFamily="2"/>
            </a:endParaRPr>
          </a:p>
        </p:txBody>
      </p:sp>
      <p:sp>
        <p:nvSpPr>
          <p:cNvPr id="9" name="正方形/長方形 8"/>
          <p:cNvSpPr/>
          <p:nvPr/>
        </p:nvSpPr>
        <p:spPr>
          <a:xfrm>
            <a:off x="5127717" y="4813666"/>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dirty="0">
                <a:latin typeface="Arial" pitchFamily="18"/>
                <a:ea typeface="Andale Sans UI" pitchFamily="2"/>
                <a:cs typeface="Tahoma" pitchFamily="2"/>
              </a:rPr>
              <a:t>天井</a:t>
            </a:r>
            <a:endParaRPr lang="ja-JP" sz="2400" b="0" i="0" strike="noStrike" kern="1200" dirty="0">
              <a:ln>
                <a:noFill/>
              </a:ln>
              <a:uFillTx/>
              <a:latin typeface="Arial" pitchFamily="18"/>
              <a:ea typeface="Andale Sans UI" pitchFamily="2"/>
              <a:cs typeface="Tahoma" pitchFamily="2"/>
            </a:endParaRPr>
          </a:p>
        </p:txBody>
      </p:sp>
      <p:sp>
        <p:nvSpPr>
          <p:cNvPr id="10" name="フローチャート: 判断 9"/>
          <p:cNvSpPr/>
          <p:nvPr/>
        </p:nvSpPr>
        <p:spPr>
          <a:xfrm rot="19056107">
            <a:off x="2808861" y="3374290"/>
            <a:ext cx="356853" cy="281353"/>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判断 10"/>
          <p:cNvSpPr/>
          <p:nvPr/>
        </p:nvSpPr>
        <p:spPr>
          <a:xfrm rot="16200000">
            <a:off x="3660527" y="3374292"/>
            <a:ext cx="356853" cy="281353"/>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判断 11"/>
          <p:cNvSpPr/>
          <p:nvPr/>
        </p:nvSpPr>
        <p:spPr>
          <a:xfrm rot="13271003">
            <a:off x="4388485" y="3374291"/>
            <a:ext cx="356853" cy="281353"/>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a:stCxn id="10" idx="1"/>
            <a:endCxn id="6" idx="0"/>
          </p:cNvCxnSpPr>
          <p:nvPr/>
        </p:nvCxnSpPr>
        <p:spPr>
          <a:xfrm flipH="1">
            <a:off x="1493647" y="3635276"/>
            <a:ext cx="1361877" cy="1178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1" idx="1"/>
            <a:endCxn id="7" idx="0"/>
          </p:cNvCxnSpPr>
          <p:nvPr/>
        </p:nvCxnSpPr>
        <p:spPr>
          <a:xfrm>
            <a:off x="3838954" y="3693395"/>
            <a:ext cx="11728" cy="1120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2" idx="1"/>
            <a:endCxn id="9" idx="0"/>
          </p:cNvCxnSpPr>
          <p:nvPr/>
        </p:nvCxnSpPr>
        <p:spPr>
          <a:xfrm>
            <a:off x="4701197" y="3632456"/>
            <a:ext cx="1506520" cy="1181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620000" y="1418492"/>
            <a:ext cx="1793630" cy="523220"/>
          </a:xfrm>
          <a:prstGeom prst="rect">
            <a:avLst/>
          </a:prstGeom>
          <a:noFill/>
          <a:ln>
            <a:solidFill>
              <a:schemeClr val="tx1"/>
            </a:solidFill>
          </a:ln>
        </p:spPr>
        <p:txBody>
          <a:bodyPr wrap="square" rtlCol="0">
            <a:spAutoFit/>
          </a:bodyPr>
          <a:lstStyle/>
          <a:p>
            <a:r>
              <a:rPr kumimoji="1" lang="ja-JP" altLang="en-US" sz="2800" b="1" dirty="0" smtClean="0"/>
              <a:t>ＵＭＬ１．ｘ</a:t>
            </a:r>
            <a:endParaRPr kumimoji="1" lang="ja-JP" altLang="en-US" sz="2800" b="1" dirty="0"/>
          </a:p>
        </p:txBody>
      </p:sp>
      <p:sp>
        <p:nvSpPr>
          <p:cNvPr id="18" name="正方形/長方形 17"/>
          <p:cNvSpPr/>
          <p:nvPr/>
        </p:nvSpPr>
        <p:spPr>
          <a:xfrm>
            <a:off x="7620000" y="1418492"/>
            <a:ext cx="4443046" cy="52636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758955" y="2738682"/>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dirty="0">
                <a:latin typeface="Arial" pitchFamily="18"/>
                <a:ea typeface="Andale Sans UI" pitchFamily="2"/>
                <a:cs typeface="Tahoma" pitchFamily="2"/>
              </a:rPr>
              <a:t>部屋</a:t>
            </a:r>
            <a:endParaRPr lang="ja-JP" sz="2400" b="0" i="0" strike="noStrike" kern="1200" dirty="0">
              <a:ln>
                <a:noFill/>
              </a:ln>
              <a:uFillTx/>
              <a:latin typeface="Arial" pitchFamily="18"/>
              <a:ea typeface="Andale Sans UI" pitchFamily="2"/>
              <a:cs typeface="Tahoma" pitchFamily="2"/>
            </a:endParaRPr>
          </a:p>
        </p:txBody>
      </p:sp>
      <p:sp>
        <p:nvSpPr>
          <p:cNvPr id="21" name="正方形/長方形 20"/>
          <p:cNvSpPr/>
          <p:nvPr/>
        </p:nvSpPr>
        <p:spPr>
          <a:xfrm>
            <a:off x="8515338" y="3087424"/>
            <a:ext cx="2492283" cy="2821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688599" y="3424659"/>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dirty="0">
                <a:latin typeface="Arial" pitchFamily="18"/>
                <a:ea typeface="Andale Sans UI" pitchFamily="2"/>
                <a:cs typeface="Tahoma" pitchFamily="2"/>
              </a:rPr>
              <a:t>壁</a:t>
            </a:r>
            <a:endParaRPr lang="ja-JP" sz="2400" b="0" i="0" strike="noStrike" kern="1200" dirty="0">
              <a:ln>
                <a:noFill/>
              </a:ln>
              <a:uFillTx/>
              <a:latin typeface="Arial" pitchFamily="18"/>
              <a:ea typeface="Andale Sans UI" pitchFamily="2"/>
              <a:cs typeface="Tahoma" pitchFamily="2"/>
            </a:endParaRPr>
          </a:p>
        </p:txBody>
      </p:sp>
      <p:sp>
        <p:nvSpPr>
          <p:cNvPr id="24" name="正方形/長方形 23"/>
          <p:cNvSpPr/>
          <p:nvPr/>
        </p:nvSpPr>
        <p:spPr>
          <a:xfrm>
            <a:off x="8681479" y="4232052"/>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dirty="0">
                <a:latin typeface="Arial" pitchFamily="18"/>
                <a:ea typeface="Andale Sans UI" pitchFamily="2"/>
                <a:cs typeface="Tahoma" pitchFamily="2"/>
              </a:rPr>
              <a:t>床</a:t>
            </a:r>
            <a:endParaRPr lang="ja-JP" sz="2400" b="0" i="0" strike="noStrike" kern="1200" dirty="0">
              <a:ln>
                <a:noFill/>
              </a:ln>
              <a:uFillTx/>
              <a:latin typeface="Arial" pitchFamily="18"/>
              <a:ea typeface="Andale Sans UI" pitchFamily="2"/>
              <a:cs typeface="Tahoma" pitchFamily="2"/>
            </a:endParaRPr>
          </a:p>
        </p:txBody>
      </p:sp>
      <p:sp>
        <p:nvSpPr>
          <p:cNvPr id="25" name="正方形/長方形 24"/>
          <p:cNvSpPr/>
          <p:nvPr/>
        </p:nvSpPr>
        <p:spPr>
          <a:xfrm>
            <a:off x="8681479" y="5039019"/>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dirty="0">
                <a:latin typeface="Arial" pitchFamily="18"/>
                <a:ea typeface="Andale Sans UI" pitchFamily="2"/>
                <a:cs typeface="Tahoma" pitchFamily="2"/>
              </a:rPr>
              <a:t>天井</a:t>
            </a:r>
            <a:endParaRPr lang="ja-JP" sz="2400" b="0" i="0" strike="noStrike" kern="1200" dirty="0">
              <a:ln>
                <a:noFill/>
              </a:ln>
              <a:uFillTx/>
              <a:latin typeface="Arial" pitchFamily="18"/>
              <a:ea typeface="Andale Sans UI" pitchFamily="2"/>
              <a:cs typeface="Tahoma" pitchFamily="2"/>
            </a:endParaRPr>
          </a:p>
        </p:txBody>
      </p:sp>
      <p:sp>
        <p:nvSpPr>
          <p:cNvPr id="26" name="テキスト ボックス 25"/>
          <p:cNvSpPr txBox="1"/>
          <p:nvPr/>
        </p:nvSpPr>
        <p:spPr>
          <a:xfrm>
            <a:off x="2358595" y="3301393"/>
            <a:ext cx="857293" cy="523220"/>
          </a:xfrm>
          <a:prstGeom prst="rect">
            <a:avLst/>
          </a:prstGeom>
          <a:noFill/>
        </p:spPr>
        <p:txBody>
          <a:bodyPr wrap="square" rtlCol="0">
            <a:spAutoFit/>
          </a:bodyPr>
          <a:lstStyle/>
          <a:p>
            <a:r>
              <a:rPr lang="en-US" altLang="ja-JP" sz="2800" dirty="0"/>
              <a:t>1</a:t>
            </a:r>
            <a:endParaRPr kumimoji="1" lang="ja-JP" altLang="en-US" sz="2800" dirty="0"/>
          </a:p>
        </p:txBody>
      </p:sp>
      <p:sp>
        <p:nvSpPr>
          <p:cNvPr id="27" name="テキスト ボックス 26"/>
          <p:cNvSpPr txBox="1"/>
          <p:nvPr/>
        </p:nvSpPr>
        <p:spPr>
          <a:xfrm>
            <a:off x="3413175" y="3632456"/>
            <a:ext cx="857293" cy="523220"/>
          </a:xfrm>
          <a:prstGeom prst="rect">
            <a:avLst/>
          </a:prstGeom>
          <a:noFill/>
        </p:spPr>
        <p:txBody>
          <a:bodyPr wrap="square" rtlCol="0">
            <a:spAutoFit/>
          </a:bodyPr>
          <a:lstStyle/>
          <a:p>
            <a:r>
              <a:rPr lang="en-US" altLang="ja-JP" sz="2800" dirty="0"/>
              <a:t>1</a:t>
            </a:r>
            <a:endParaRPr kumimoji="1" lang="ja-JP" altLang="en-US" sz="2800" dirty="0"/>
          </a:p>
        </p:txBody>
      </p:sp>
      <p:sp>
        <p:nvSpPr>
          <p:cNvPr id="28" name="テキスト ボックス 27"/>
          <p:cNvSpPr txBox="1"/>
          <p:nvPr/>
        </p:nvSpPr>
        <p:spPr>
          <a:xfrm>
            <a:off x="4799874" y="3253356"/>
            <a:ext cx="857293" cy="523220"/>
          </a:xfrm>
          <a:prstGeom prst="rect">
            <a:avLst/>
          </a:prstGeom>
          <a:noFill/>
        </p:spPr>
        <p:txBody>
          <a:bodyPr wrap="square" rtlCol="0">
            <a:spAutoFit/>
          </a:bodyPr>
          <a:lstStyle/>
          <a:p>
            <a:r>
              <a:rPr lang="en-US" altLang="ja-JP" sz="2800" dirty="0"/>
              <a:t>1</a:t>
            </a:r>
            <a:endParaRPr kumimoji="1" lang="ja-JP" altLang="en-US" sz="2800" dirty="0"/>
          </a:p>
        </p:txBody>
      </p:sp>
      <p:sp>
        <p:nvSpPr>
          <p:cNvPr id="29" name="テキスト ボックス 28"/>
          <p:cNvSpPr txBox="1"/>
          <p:nvPr/>
        </p:nvSpPr>
        <p:spPr>
          <a:xfrm>
            <a:off x="3413175" y="4392952"/>
            <a:ext cx="857293" cy="523220"/>
          </a:xfrm>
          <a:prstGeom prst="rect">
            <a:avLst/>
          </a:prstGeom>
          <a:noFill/>
        </p:spPr>
        <p:txBody>
          <a:bodyPr wrap="square" rtlCol="0">
            <a:spAutoFit/>
          </a:bodyPr>
          <a:lstStyle/>
          <a:p>
            <a:r>
              <a:rPr lang="en-US" altLang="ja-JP" sz="2800" dirty="0"/>
              <a:t>1</a:t>
            </a:r>
            <a:endParaRPr kumimoji="1" lang="ja-JP" altLang="en-US" sz="2800" dirty="0"/>
          </a:p>
        </p:txBody>
      </p:sp>
      <p:sp>
        <p:nvSpPr>
          <p:cNvPr id="30" name="テキスト ボックス 29"/>
          <p:cNvSpPr txBox="1"/>
          <p:nvPr/>
        </p:nvSpPr>
        <p:spPr>
          <a:xfrm>
            <a:off x="6036947" y="4382749"/>
            <a:ext cx="857293" cy="523220"/>
          </a:xfrm>
          <a:prstGeom prst="rect">
            <a:avLst/>
          </a:prstGeom>
          <a:noFill/>
        </p:spPr>
        <p:txBody>
          <a:bodyPr wrap="square" rtlCol="0">
            <a:spAutoFit/>
          </a:bodyPr>
          <a:lstStyle/>
          <a:p>
            <a:r>
              <a:rPr lang="en-US" altLang="ja-JP" sz="2800" dirty="0"/>
              <a:t>1</a:t>
            </a:r>
            <a:endParaRPr kumimoji="1" lang="ja-JP" altLang="en-US" sz="2800" dirty="0"/>
          </a:p>
        </p:txBody>
      </p:sp>
      <p:sp>
        <p:nvSpPr>
          <p:cNvPr id="31" name="テキスト ボックス 30"/>
          <p:cNvSpPr txBox="1"/>
          <p:nvPr/>
        </p:nvSpPr>
        <p:spPr>
          <a:xfrm>
            <a:off x="1257175" y="4382749"/>
            <a:ext cx="857293" cy="523220"/>
          </a:xfrm>
          <a:prstGeom prst="rect">
            <a:avLst/>
          </a:prstGeom>
          <a:noFill/>
        </p:spPr>
        <p:txBody>
          <a:bodyPr wrap="square" rtlCol="0">
            <a:spAutoFit/>
          </a:bodyPr>
          <a:lstStyle/>
          <a:p>
            <a:r>
              <a:rPr lang="en-US" altLang="ja-JP" sz="2800" dirty="0" smtClean="0"/>
              <a:t>4</a:t>
            </a:r>
            <a:endParaRPr kumimoji="1" lang="ja-JP" altLang="en-US" sz="2800" dirty="0"/>
          </a:p>
        </p:txBody>
      </p:sp>
      <p:sp>
        <p:nvSpPr>
          <p:cNvPr id="32" name="テキスト ボックス 31"/>
          <p:cNvSpPr txBox="1"/>
          <p:nvPr/>
        </p:nvSpPr>
        <p:spPr>
          <a:xfrm>
            <a:off x="10495904" y="4122227"/>
            <a:ext cx="857293" cy="523220"/>
          </a:xfrm>
          <a:prstGeom prst="rect">
            <a:avLst/>
          </a:prstGeom>
          <a:noFill/>
        </p:spPr>
        <p:txBody>
          <a:bodyPr wrap="square" rtlCol="0">
            <a:spAutoFit/>
          </a:bodyPr>
          <a:lstStyle/>
          <a:p>
            <a:r>
              <a:rPr lang="en-US" altLang="ja-JP" sz="2800" dirty="0"/>
              <a:t>1</a:t>
            </a:r>
            <a:endParaRPr kumimoji="1" lang="ja-JP" altLang="en-US" sz="2800" dirty="0"/>
          </a:p>
        </p:txBody>
      </p:sp>
      <p:sp>
        <p:nvSpPr>
          <p:cNvPr id="33" name="テキスト ボックス 32"/>
          <p:cNvSpPr txBox="1"/>
          <p:nvPr/>
        </p:nvSpPr>
        <p:spPr>
          <a:xfrm>
            <a:off x="10495904" y="4958896"/>
            <a:ext cx="857293" cy="523220"/>
          </a:xfrm>
          <a:prstGeom prst="rect">
            <a:avLst/>
          </a:prstGeom>
          <a:noFill/>
        </p:spPr>
        <p:txBody>
          <a:bodyPr wrap="square" rtlCol="0">
            <a:spAutoFit/>
          </a:bodyPr>
          <a:lstStyle/>
          <a:p>
            <a:r>
              <a:rPr lang="en-US" altLang="ja-JP" sz="2800" dirty="0"/>
              <a:t>1</a:t>
            </a:r>
            <a:endParaRPr kumimoji="1" lang="ja-JP" altLang="en-US" sz="2800" dirty="0"/>
          </a:p>
        </p:txBody>
      </p:sp>
      <p:sp>
        <p:nvSpPr>
          <p:cNvPr id="34" name="テキスト ボックス 33"/>
          <p:cNvSpPr txBox="1"/>
          <p:nvPr/>
        </p:nvSpPr>
        <p:spPr>
          <a:xfrm>
            <a:off x="10501765" y="3336541"/>
            <a:ext cx="857293" cy="523220"/>
          </a:xfrm>
          <a:prstGeom prst="rect">
            <a:avLst/>
          </a:prstGeom>
          <a:noFill/>
        </p:spPr>
        <p:txBody>
          <a:bodyPr wrap="square" rtlCol="0">
            <a:spAutoFit/>
          </a:bodyPr>
          <a:lstStyle/>
          <a:p>
            <a:r>
              <a:rPr lang="en-US" altLang="ja-JP" sz="2800" dirty="0" smtClean="0"/>
              <a:t>4</a:t>
            </a:r>
            <a:endParaRPr kumimoji="1" lang="ja-JP" altLang="en-US" sz="2800" dirty="0"/>
          </a:p>
        </p:txBody>
      </p:sp>
      <p:sp>
        <p:nvSpPr>
          <p:cNvPr id="35" name="テキスト ボックス 34"/>
          <p:cNvSpPr txBox="1"/>
          <p:nvPr/>
        </p:nvSpPr>
        <p:spPr>
          <a:xfrm>
            <a:off x="4758711" y="1520167"/>
            <a:ext cx="3021533" cy="461665"/>
          </a:xfrm>
          <a:prstGeom prst="rect">
            <a:avLst/>
          </a:prstGeom>
          <a:noFill/>
        </p:spPr>
        <p:txBody>
          <a:bodyPr wrap="square" rtlCol="0">
            <a:spAutoFit/>
          </a:bodyPr>
          <a:lstStyle/>
          <a:p>
            <a:r>
              <a:rPr lang="ja-JP" altLang="en-US" sz="2400" b="1" dirty="0" smtClean="0">
                <a:solidFill>
                  <a:schemeClr val="accent1">
                    <a:lumMod val="75000"/>
                  </a:schemeClr>
                </a:solidFill>
              </a:rPr>
              <a:t>コンポジットクラス</a:t>
            </a:r>
            <a:endParaRPr kumimoji="1" lang="ja-JP" altLang="en-US" sz="2400" b="1" dirty="0">
              <a:solidFill>
                <a:schemeClr val="accent1">
                  <a:lumMod val="75000"/>
                </a:schemeClr>
              </a:solidFill>
            </a:endParaRPr>
          </a:p>
        </p:txBody>
      </p:sp>
      <p:cxnSp>
        <p:nvCxnSpPr>
          <p:cNvPr id="38" name="直線コネクタ 37"/>
          <p:cNvCxnSpPr>
            <a:endCxn id="20" idx="3"/>
          </p:cNvCxnSpPr>
          <p:nvPr/>
        </p:nvCxnSpPr>
        <p:spPr>
          <a:xfrm flipH="1">
            <a:off x="4918955" y="1941712"/>
            <a:ext cx="738212" cy="1066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35" idx="2"/>
            <a:endCxn id="8" idx="1"/>
          </p:cNvCxnSpPr>
          <p:nvPr/>
        </p:nvCxnSpPr>
        <p:spPr>
          <a:xfrm>
            <a:off x="6269478" y="1981832"/>
            <a:ext cx="2245861" cy="7434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42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0201" y="350743"/>
            <a:ext cx="8446730" cy="646331"/>
          </a:xfrm>
          <a:prstGeom prst="rect">
            <a:avLst/>
          </a:prstGeom>
          <a:noFill/>
        </p:spPr>
        <p:txBody>
          <a:bodyPr wrap="square" rtlCol="0">
            <a:spAutoFit/>
          </a:bodyPr>
          <a:lstStyle/>
          <a:p>
            <a:r>
              <a:rPr kumimoji="1" lang="ja-JP" altLang="en-US" sz="3600" dirty="0" smtClean="0"/>
              <a:t>図７－１２　部屋のコンポジットオブジェクト</a:t>
            </a:r>
            <a:endParaRPr kumimoji="1" lang="ja-JP" altLang="en-US" sz="3600" dirty="0"/>
          </a:p>
        </p:txBody>
      </p:sp>
      <p:sp>
        <p:nvSpPr>
          <p:cNvPr id="8" name="正方形/長方形 7"/>
          <p:cNvSpPr/>
          <p:nvPr/>
        </p:nvSpPr>
        <p:spPr>
          <a:xfrm>
            <a:off x="6443809" y="1443838"/>
            <a:ext cx="2606402" cy="724293"/>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u="sng" dirty="0">
                <a:latin typeface="Arial" pitchFamily="18"/>
                <a:ea typeface="Andale Sans UI" pitchFamily="2"/>
                <a:cs typeface="Tahoma" pitchFamily="2"/>
              </a:rPr>
              <a:t>部屋</a:t>
            </a:r>
            <a:endParaRPr lang="ja-JP" sz="2400" b="0" i="0" u="sng" strike="noStrike" kern="1200" dirty="0">
              <a:ln>
                <a:noFill/>
              </a:ln>
              <a:uFillTx/>
              <a:latin typeface="Arial" pitchFamily="18"/>
              <a:ea typeface="Andale Sans UI" pitchFamily="2"/>
              <a:cs typeface="Tahoma" pitchFamily="2"/>
            </a:endParaRPr>
          </a:p>
        </p:txBody>
      </p:sp>
      <p:sp>
        <p:nvSpPr>
          <p:cNvPr id="21" name="正方形/長方形 20"/>
          <p:cNvSpPr/>
          <p:nvPr/>
        </p:nvSpPr>
        <p:spPr>
          <a:xfrm>
            <a:off x="6443808" y="2168132"/>
            <a:ext cx="2606403" cy="4408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675684" y="2411583"/>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u="sng" dirty="0" smtClean="0">
                <a:latin typeface="Arial" pitchFamily="18"/>
                <a:ea typeface="Andale Sans UI" pitchFamily="2"/>
                <a:cs typeface="Tahoma" pitchFamily="2"/>
              </a:rPr>
              <a:t>東側：壁</a:t>
            </a:r>
            <a:endParaRPr lang="ja-JP" sz="2400" i="0" u="sng" strike="noStrike" kern="1200" dirty="0">
              <a:ln>
                <a:noFill/>
              </a:ln>
              <a:uFillTx/>
              <a:latin typeface="Arial" pitchFamily="18"/>
              <a:ea typeface="Andale Sans UI" pitchFamily="2"/>
              <a:cs typeface="Tahoma" pitchFamily="2"/>
            </a:endParaRPr>
          </a:p>
        </p:txBody>
      </p:sp>
      <p:sp>
        <p:nvSpPr>
          <p:cNvPr id="24" name="正方形/長方形 23"/>
          <p:cNvSpPr/>
          <p:nvPr/>
        </p:nvSpPr>
        <p:spPr>
          <a:xfrm>
            <a:off x="6668564" y="5153306"/>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u="sng" dirty="0" smtClean="0">
                <a:latin typeface="Arial" pitchFamily="18"/>
                <a:ea typeface="Andale Sans UI" pitchFamily="2"/>
                <a:cs typeface="Tahoma" pitchFamily="2"/>
              </a:rPr>
              <a:t>：床</a:t>
            </a:r>
            <a:endParaRPr lang="ja-JP" sz="2400" b="0" i="0" u="sng" strike="noStrike" kern="1200" dirty="0">
              <a:ln>
                <a:noFill/>
              </a:ln>
              <a:uFillTx/>
              <a:latin typeface="Arial" pitchFamily="18"/>
              <a:ea typeface="Andale Sans UI" pitchFamily="2"/>
              <a:cs typeface="Tahoma" pitchFamily="2"/>
            </a:endParaRPr>
          </a:p>
        </p:txBody>
      </p:sp>
      <p:sp>
        <p:nvSpPr>
          <p:cNvPr id="25" name="正方形/長方形 24"/>
          <p:cNvSpPr/>
          <p:nvPr/>
        </p:nvSpPr>
        <p:spPr>
          <a:xfrm>
            <a:off x="6668564" y="5835667"/>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u="sng" dirty="0" smtClean="0">
                <a:latin typeface="Arial" pitchFamily="18"/>
                <a:ea typeface="Andale Sans UI" pitchFamily="2"/>
                <a:cs typeface="Tahoma" pitchFamily="2"/>
              </a:rPr>
              <a:t>：天井</a:t>
            </a:r>
            <a:endParaRPr lang="ja-JP" sz="2400" b="0" i="0" u="sng" strike="noStrike" kern="1200" dirty="0">
              <a:ln>
                <a:noFill/>
              </a:ln>
              <a:uFillTx/>
              <a:latin typeface="Arial" pitchFamily="18"/>
              <a:ea typeface="Andale Sans UI" pitchFamily="2"/>
              <a:cs typeface="Tahoma" pitchFamily="2"/>
            </a:endParaRPr>
          </a:p>
        </p:txBody>
      </p:sp>
      <p:sp>
        <p:nvSpPr>
          <p:cNvPr id="35" name="テキスト ボックス 34"/>
          <p:cNvSpPr txBox="1"/>
          <p:nvPr/>
        </p:nvSpPr>
        <p:spPr>
          <a:xfrm>
            <a:off x="9050211" y="2614895"/>
            <a:ext cx="3329358" cy="461665"/>
          </a:xfrm>
          <a:prstGeom prst="rect">
            <a:avLst/>
          </a:prstGeom>
          <a:noFill/>
        </p:spPr>
        <p:txBody>
          <a:bodyPr wrap="square" rtlCol="0">
            <a:spAutoFit/>
          </a:bodyPr>
          <a:lstStyle/>
          <a:p>
            <a:r>
              <a:rPr lang="ja-JP" altLang="en-US" sz="2400" b="1" dirty="0" smtClean="0">
                <a:solidFill>
                  <a:schemeClr val="accent1">
                    <a:lumMod val="75000"/>
                  </a:schemeClr>
                </a:solidFill>
              </a:rPr>
              <a:t>コンポジットオブジェクト</a:t>
            </a:r>
            <a:endParaRPr kumimoji="1" lang="ja-JP" altLang="en-US" sz="2400" b="1" dirty="0">
              <a:solidFill>
                <a:schemeClr val="accent1">
                  <a:lumMod val="75000"/>
                </a:schemeClr>
              </a:solidFill>
            </a:endParaRPr>
          </a:p>
        </p:txBody>
      </p:sp>
      <p:cxnSp>
        <p:nvCxnSpPr>
          <p:cNvPr id="40" name="直線コネクタ 39"/>
          <p:cNvCxnSpPr>
            <a:stCxn id="35" idx="2"/>
            <a:endCxn id="21" idx="3"/>
          </p:cNvCxnSpPr>
          <p:nvPr/>
        </p:nvCxnSpPr>
        <p:spPr>
          <a:xfrm flipH="1">
            <a:off x="9050211" y="3076560"/>
            <a:ext cx="1664679" cy="1295829"/>
          </a:xfrm>
          <a:prstGeom prst="line">
            <a:avLst/>
          </a:prstGeom>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6675684" y="3105667"/>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u="sng" dirty="0">
                <a:latin typeface="Arial" pitchFamily="18"/>
                <a:ea typeface="Andale Sans UI" pitchFamily="2"/>
                <a:cs typeface="Tahoma" pitchFamily="2"/>
              </a:rPr>
              <a:t>西</a:t>
            </a:r>
            <a:r>
              <a:rPr lang="ja-JP" altLang="en-US" sz="2400" u="sng" dirty="0" smtClean="0">
                <a:latin typeface="Arial" pitchFamily="18"/>
                <a:ea typeface="Andale Sans UI" pitchFamily="2"/>
                <a:cs typeface="Tahoma" pitchFamily="2"/>
              </a:rPr>
              <a:t>側：壁</a:t>
            </a:r>
            <a:endParaRPr lang="ja-JP" sz="2400" i="0" u="sng" strike="noStrike" kern="1200" dirty="0">
              <a:ln>
                <a:noFill/>
              </a:ln>
              <a:uFillTx/>
              <a:latin typeface="Arial" pitchFamily="18"/>
              <a:ea typeface="Andale Sans UI" pitchFamily="2"/>
              <a:cs typeface="Tahoma" pitchFamily="2"/>
            </a:endParaRPr>
          </a:p>
        </p:txBody>
      </p:sp>
      <p:sp>
        <p:nvSpPr>
          <p:cNvPr id="37" name="正方形/長方形 36"/>
          <p:cNvSpPr/>
          <p:nvPr/>
        </p:nvSpPr>
        <p:spPr>
          <a:xfrm>
            <a:off x="6675684" y="3799751"/>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u="sng" dirty="0" smtClean="0">
                <a:latin typeface="Arial" pitchFamily="18"/>
                <a:ea typeface="Andale Sans UI" pitchFamily="2"/>
                <a:cs typeface="Tahoma" pitchFamily="2"/>
              </a:rPr>
              <a:t>南側：壁</a:t>
            </a:r>
            <a:endParaRPr lang="ja-JP" sz="2400" i="0" u="sng" strike="noStrike" kern="1200" dirty="0">
              <a:ln>
                <a:noFill/>
              </a:ln>
              <a:uFillTx/>
              <a:latin typeface="Arial" pitchFamily="18"/>
              <a:ea typeface="Andale Sans UI" pitchFamily="2"/>
              <a:cs typeface="Tahoma" pitchFamily="2"/>
            </a:endParaRPr>
          </a:p>
        </p:txBody>
      </p:sp>
      <p:sp>
        <p:nvSpPr>
          <p:cNvPr id="39" name="正方形/長方形 38"/>
          <p:cNvSpPr/>
          <p:nvPr/>
        </p:nvSpPr>
        <p:spPr>
          <a:xfrm>
            <a:off x="6675684" y="4477390"/>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400" u="sng" dirty="0">
                <a:latin typeface="Arial" pitchFamily="18"/>
                <a:ea typeface="Andale Sans UI" pitchFamily="2"/>
                <a:cs typeface="Tahoma" pitchFamily="2"/>
              </a:rPr>
              <a:t>北</a:t>
            </a:r>
            <a:r>
              <a:rPr lang="ja-JP" altLang="en-US" sz="2400" u="sng" dirty="0" smtClean="0">
                <a:latin typeface="Arial" pitchFamily="18"/>
                <a:ea typeface="Andale Sans UI" pitchFamily="2"/>
                <a:cs typeface="Tahoma" pitchFamily="2"/>
              </a:rPr>
              <a:t>側：壁</a:t>
            </a:r>
            <a:endParaRPr lang="ja-JP" sz="2400" i="0" u="sng" strike="noStrike" kern="1200" dirty="0">
              <a:ln>
                <a:noFill/>
              </a:ln>
              <a:uFillTx/>
              <a:latin typeface="Arial" pitchFamily="18"/>
              <a:ea typeface="Andale Sans UI" pitchFamily="2"/>
              <a:cs typeface="Tahoma" pitchFamily="2"/>
            </a:endParaRPr>
          </a:p>
        </p:txBody>
      </p:sp>
      <p:sp>
        <p:nvSpPr>
          <p:cNvPr id="42" name="コンテンツ プレースホルダー 2"/>
          <p:cNvSpPr>
            <a:spLocks noGrp="1"/>
          </p:cNvSpPr>
          <p:nvPr>
            <p:ph idx="1"/>
          </p:nvPr>
        </p:nvSpPr>
        <p:spPr>
          <a:xfrm>
            <a:off x="187569" y="1553194"/>
            <a:ext cx="5943600" cy="4493113"/>
          </a:xfrm>
        </p:spPr>
        <p:txBody>
          <a:bodyPr>
            <a:normAutofit/>
          </a:bodyPr>
          <a:lstStyle/>
          <a:p>
            <a:pPr marL="0" indent="0">
              <a:buNone/>
            </a:pPr>
            <a:r>
              <a:rPr kumimoji="1" lang="ja-JP" altLang="en-US" dirty="0" smtClean="0"/>
              <a:t>「部屋」オブジェクトは</a:t>
            </a:r>
            <a:endParaRPr kumimoji="1" lang="en-US" altLang="ja-JP" dirty="0" smtClean="0"/>
          </a:p>
          <a:p>
            <a:pPr marL="0" indent="0">
              <a:buNone/>
            </a:pPr>
            <a:r>
              <a:rPr kumimoji="1" lang="ja-JP" altLang="en-US" dirty="0" smtClean="0"/>
              <a:t>「東側」、「西側」、「南側」、「北側」の壁</a:t>
            </a:r>
            <a:endParaRPr kumimoji="1" lang="en-US" altLang="ja-JP" dirty="0" smtClean="0"/>
          </a:p>
          <a:p>
            <a:pPr marL="0" indent="0">
              <a:buNone/>
            </a:pPr>
            <a:r>
              <a:rPr lang="ja-JP" altLang="en-US" dirty="0" smtClean="0"/>
              <a:t>「床」、「天井」の部分オブジェクトで</a:t>
            </a:r>
            <a:endParaRPr lang="en-US" altLang="ja-JP" dirty="0" smtClean="0"/>
          </a:p>
          <a:p>
            <a:pPr marL="0" indent="0">
              <a:buNone/>
            </a:pPr>
            <a:r>
              <a:rPr lang="ja-JP" altLang="en-US" dirty="0" smtClean="0"/>
              <a:t>構成されています。</a:t>
            </a:r>
            <a:endParaRPr kumimoji="1" lang="ja-JP" altLang="en-US" dirty="0"/>
          </a:p>
        </p:txBody>
      </p:sp>
    </p:spTree>
    <p:extLst>
      <p:ext uri="{BB962C8B-B14F-4D97-AF65-F5344CB8AC3E}">
        <p14:creationId xmlns:p14="http://schemas.microsoft.com/office/powerpoint/2010/main" val="1015637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７－２　アクティビティ図∽</a:t>
            </a:r>
            <a:r>
              <a:rPr kumimoji="1" lang="en-US" altLang="ja-JP" sz="3600" dirty="0" smtClean="0"/>
              <a:t>(</a:t>
            </a:r>
            <a:r>
              <a:rPr kumimoji="1" lang="ja-JP" altLang="en-US" sz="3600" dirty="0" smtClean="0"/>
              <a:t>アドバンス</a:t>
            </a:r>
            <a:r>
              <a:rPr kumimoji="1" lang="en-US" altLang="ja-JP" sz="3600" dirty="0" smtClean="0"/>
              <a:t>)</a:t>
            </a:r>
            <a:r>
              <a:rPr kumimoji="1" lang="ja-JP" altLang="en-US" sz="3600" dirty="0" smtClean="0"/>
              <a:t>∽</a:t>
            </a:r>
            <a:endParaRPr kumimoji="1" lang="ja-JP" altLang="en-US" sz="3600" dirty="0"/>
          </a:p>
        </p:txBody>
      </p:sp>
      <p:sp>
        <p:nvSpPr>
          <p:cNvPr id="3" name="コンテンツ プレースホルダー 2"/>
          <p:cNvSpPr>
            <a:spLocks noGrp="1"/>
          </p:cNvSpPr>
          <p:nvPr>
            <p:ph idx="1"/>
          </p:nvPr>
        </p:nvSpPr>
        <p:spPr>
          <a:xfrm>
            <a:off x="838200" y="1731840"/>
            <a:ext cx="10515600" cy="4786191"/>
          </a:xfrm>
        </p:spPr>
        <p:txBody>
          <a:bodyPr>
            <a:normAutofit/>
          </a:bodyPr>
          <a:lstStyle/>
          <a:p>
            <a:r>
              <a:rPr lang="ja-JP" altLang="en-US" dirty="0" smtClean="0"/>
              <a:t>アクティビティ図は振る舞い</a:t>
            </a:r>
            <a:r>
              <a:rPr lang="ja-JP" altLang="en-US" dirty="0"/>
              <a:t>を表現する図で、</a:t>
            </a:r>
            <a:r>
              <a:rPr lang="ja-JP" altLang="en-US" dirty="0" smtClean="0"/>
              <a:t>手続きまたはワークフロー</a:t>
            </a:r>
            <a:r>
              <a:rPr lang="ja-JP" altLang="en-US" dirty="0"/>
              <a:t>を記述します</a:t>
            </a:r>
            <a:r>
              <a:rPr lang="ja-JP" altLang="en-US" dirty="0" smtClean="0"/>
              <a:t>。</a:t>
            </a:r>
            <a:endParaRPr lang="en-US" altLang="ja-JP" dirty="0" smtClean="0"/>
          </a:p>
          <a:p>
            <a:endParaRPr lang="en-US" altLang="ja-JP" dirty="0" smtClean="0"/>
          </a:p>
          <a:p>
            <a:r>
              <a:rPr lang="ja-JP" altLang="en-US" dirty="0" smtClean="0"/>
              <a:t>表記はステートチャート図に似ているが意味合いは異なります。</a:t>
            </a:r>
            <a:endParaRPr lang="en-US" altLang="ja-JP" dirty="0" smtClean="0"/>
          </a:p>
          <a:p>
            <a:endParaRPr lang="en-US" altLang="ja-JP" dirty="0"/>
          </a:p>
          <a:p>
            <a:r>
              <a:rPr lang="ja-JP" altLang="en-US" dirty="0" smtClean="0"/>
              <a:t>アクティビティ図は</a:t>
            </a:r>
            <a:r>
              <a:rPr lang="ja-JP" altLang="en-US" dirty="0" smtClean="0">
                <a:solidFill>
                  <a:srgbClr val="FF0000"/>
                </a:solidFill>
              </a:rPr>
              <a:t>処理の流れ</a:t>
            </a:r>
            <a:r>
              <a:rPr lang="ja-JP" altLang="en-US" dirty="0" smtClean="0"/>
              <a:t>を表現します。</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306992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0201" y="350743"/>
            <a:ext cx="8446730" cy="646331"/>
          </a:xfrm>
          <a:prstGeom prst="rect">
            <a:avLst/>
          </a:prstGeom>
          <a:noFill/>
        </p:spPr>
        <p:txBody>
          <a:bodyPr wrap="square" rtlCol="0">
            <a:spAutoFit/>
          </a:bodyPr>
          <a:lstStyle/>
          <a:p>
            <a:r>
              <a:rPr kumimoji="1" lang="ja-JP" altLang="en-US" sz="3600" dirty="0" smtClean="0"/>
              <a:t>図７－１３　アクティビティ図</a:t>
            </a:r>
            <a:endParaRPr kumimoji="1" lang="ja-JP" altLang="en-US" sz="3600" dirty="0"/>
          </a:p>
        </p:txBody>
      </p:sp>
      <p:sp>
        <p:nvSpPr>
          <p:cNvPr id="15" name="テキスト ボックス 14"/>
          <p:cNvSpPr txBox="1"/>
          <p:nvPr/>
        </p:nvSpPr>
        <p:spPr>
          <a:xfrm>
            <a:off x="1163617" y="1389373"/>
            <a:ext cx="1793630" cy="461665"/>
          </a:xfrm>
          <a:prstGeom prst="rect">
            <a:avLst/>
          </a:prstGeom>
          <a:noFill/>
          <a:ln>
            <a:solidFill>
              <a:schemeClr val="tx1"/>
            </a:solidFill>
          </a:ln>
        </p:spPr>
        <p:txBody>
          <a:bodyPr wrap="square" rtlCol="0">
            <a:spAutoFit/>
          </a:bodyPr>
          <a:lstStyle/>
          <a:p>
            <a:r>
              <a:rPr kumimoji="1" lang="ja-JP" altLang="en-US" sz="2400" b="1" dirty="0" smtClean="0"/>
              <a:t>ＵＭＬ１．ｘ</a:t>
            </a:r>
            <a:endParaRPr kumimoji="1" lang="ja-JP" altLang="en-US" sz="2400" b="1" dirty="0"/>
          </a:p>
        </p:txBody>
      </p:sp>
      <p:sp>
        <p:nvSpPr>
          <p:cNvPr id="16" name="正方形/長方形 15"/>
          <p:cNvSpPr/>
          <p:nvPr/>
        </p:nvSpPr>
        <p:spPr>
          <a:xfrm>
            <a:off x="1163617" y="1389373"/>
            <a:ext cx="3552092" cy="5026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結合子 1"/>
          <p:cNvSpPr/>
          <p:nvPr/>
        </p:nvSpPr>
        <p:spPr>
          <a:xfrm>
            <a:off x="2693480" y="2108332"/>
            <a:ext cx="445476" cy="39858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端子 2"/>
          <p:cNvSpPr/>
          <p:nvPr/>
        </p:nvSpPr>
        <p:spPr>
          <a:xfrm>
            <a:off x="2001818" y="2801278"/>
            <a:ext cx="1828800" cy="463788"/>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端子 27"/>
          <p:cNvSpPr/>
          <p:nvPr/>
        </p:nvSpPr>
        <p:spPr>
          <a:xfrm>
            <a:off x="2013541" y="4859404"/>
            <a:ext cx="1828800" cy="462334"/>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結合子 28"/>
          <p:cNvSpPr/>
          <p:nvPr/>
        </p:nvSpPr>
        <p:spPr>
          <a:xfrm>
            <a:off x="2760531" y="5652397"/>
            <a:ext cx="360000" cy="3600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結合子 29"/>
          <p:cNvSpPr/>
          <p:nvPr/>
        </p:nvSpPr>
        <p:spPr>
          <a:xfrm>
            <a:off x="2665919" y="5564808"/>
            <a:ext cx="540000" cy="540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247518" y="2835721"/>
            <a:ext cx="1384290" cy="369332"/>
          </a:xfrm>
          <a:prstGeom prst="rect">
            <a:avLst/>
          </a:prstGeom>
          <a:noFill/>
        </p:spPr>
        <p:txBody>
          <a:bodyPr wrap="none" rtlCol="0">
            <a:spAutoFit/>
          </a:bodyPr>
          <a:lstStyle/>
          <a:p>
            <a:r>
              <a:rPr kumimoji="1" lang="en-US" altLang="ja-JP" dirty="0" smtClean="0"/>
              <a:t>ActionState1</a:t>
            </a:r>
            <a:endParaRPr kumimoji="1" lang="ja-JP" altLang="en-US" dirty="0"/>
          </a:p>
        </p:txBody>
      </p:sp>
      <p:sp>
        <p:nvSpPr>
          <p:cNvPr id="31" name="テキスト ボックス 30"/>
          <p:cNvSpPr txBox="1"/>
          <p:nvPr/>
        </p:nvSpPr>
        <p:spPr>
          <a:xfrm>
            <a:off x="2269998" y="4902250"/>
            <a:ext cx="1384290" cy="369332"/>
          </a:xfrm>
          <a:prstGeom prst="rect">
            <a:avLst/>
          </a:prstGeom>
          <a:noFill/>
        </p:spPr>
        <p:txBody>
          <a:bodyPr wrap="none" rtlCol="0">
            <a:spAutoFit/>
          </a:bodyPr>
          <a:lstStyle/>
          <a:p>
            <a:r>
              <a:rPr kumimoji="1" lang="en-US" altLang="ja-JP" dirty="0" smtClean="0"/>
              <a:t>ActionState2</a:t>
            </a:r>
          </a:p>
        </p:txBody>
      </p:sp>
      <p:sp>
        <p:nvSpPr>
          <p:cNvPr id="7" name="フローチャート: 判断 6"/>
          <p:cNvSpPr/>
          <p:nvPr/>
        </p:nvSpPr>
        <p:spPr>
          <a:xfrm>
            <a:off x="2621675" y="3722265"/>
            <a:ext cx="605204" cy="445477"/>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2" idx="4"/>
            <a:endCxn id="3" idx="0"/>
          </p:cNvCxnSpPr>
          <p:nvPr/>
        </p:nvCxnSpPr>
        <p:spPr>
          <a:xfrm>
            <a:off x="2916218" y="2506917"/>
            <a:ext cx="0" cy="29436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8" name="直線矢印コネクタ 37"/>
          <p:cNvCxnSpPr>
            <a:stCxn id="3" idx="2"/>
            <a:endCxn id="7" idx="0"/>
          </p:cNvCxnSpPr>
          <p:nvPr/>
        </p:nvCxnSpPr>
        <p:spPr>
          <a:xfrm>
            <a:off x="2916218" y="3265066"/>
            <a:ext cx="8059" cy="45719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直線矢印コネクタ 40"/>
          <p:cNvCxnSpPr>
            <a:stCxn id="7" idx="2"/>
            <a:endCxn id="28" idx="0"/>
          </p:cNvCxnSpPr>
          <p:nvPr/>
        </p:nvCxnSpPr>
        <p:spPr>
          <a:xfrm>
            <a:off x="2924277" y="4167742"/>
            <a:ext cx="3664" cy="69166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3" name="直線矢印コネクタ 42"/>
          <p:cNvCxnSpPr>
            <a:stCxn id="28" idx="2"/>
            <a:endCxn id="30" idx="0"/>
          </p:cNvCxnSpPr>
          <p:nvPr/>
        </p:nvCxnSpPr>
        <p:spPr>
          <a:xfrm>
            <a:off x="2927941" y="5321738"/>
            <a:ext cx="7978" cy="24307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4" name="テキスト ボックス 43"/>
          <p:cNvSpPr txBox="1"/>
          <p:nvPr/>
        </p:nvSpPr>
        <p:spPr>
          <a:xfrm>
            <a:off x="1896844" y="3392205"/>
            <a:ext cx="853586" cy="461665"/>
          </a:xfrm>
          <a:prstGeom prst="rect">
            <a:avLst/>
          </a:prstGeom>
          <a:noFill/>
        </p:spPr>
        <p:txBody>
          <a:bodyPr wrap="square" rtlCol="0">
            <a:spAutoFit/>
          </a:bodyPr>
          <a:lstStyle/>
          <a:p>
            <a:r>
              <a:rPr kumimoji="1" lang="en-US" altLang="ja-JP" sz="2400" b="1" dirty="0" smtClean="0"/>
              <a:t>[N]</a:t>
            </a:r>
            <a:endParaRPr kumimoji="1" lang="ja-JP" altLang="en-US" sz="2400" b="1" dirty="0"/>
          </a:p>
        </p:txBody>
      </p:sp>
      <p:sp>
        <p:nvSpPr>
          <p:cNvPr id="46" name="テキスト ボックス 45"/>
          <p:cNvSpPr txBox="1"/>
          <p:nvPr/>
        </p:nvSpPr>
        <p:spPr>
          <a:xfrm>
            <a:off x="3044074" y="4333149"/>
            <a:ext cx="853586" cy="461665"/>
          </a:xfrm>
          <a:prstGeom prst="rect">
            <a:avLst/>
          </a:prstGeom>
          <a:noFill/>
        </p:spPr>
        <p:txBody>
          <a:bodyPr wrap="square" rtlCol="0">
            <a:spAutoFit/>
          </a:bodyPr>
          <a:lstStyle/>
          <a:p>
            <a:r>
              <a:rPr kumimoji="1" lang="en-US" altLang="ja-JP" sz="2400" b="1" dirty="0" smtClean="0"/>
              <a:t>[Y]</a:t>
            </a:r>
            <a:endParaRPr kumimoji="1" lang="ja-JP" altLang="en-US" sz="2400" b="1" dirty="0"/>
          </a:p>
        </p:txBody>
      </p:sp>
      <p:cxnSp>
        <p:nvCxnSpPr>
          <p:cNvPr id="48" name="カギ線コネクタ 47"/>
          <p:cNvCxnSpPr>
            <a:stCxn id="7" idx="1"/>
            <a:endCxn id="3" idx="1"/>
          </p:cNvCxnSpPr>
          <p:nvPr/>
        </p:nvCxnSpPr>
        <p:spPr>
          <a:xfrm rot="10800000">
            <a:off x="2001819" y="3033172"/>
            <a:ext cx="619857" cy="911832"/>
          </a:xfrm>
          <a:prstGeom prst="bentConnector3">
            <a:avLst>
              <a:gd name="adj1" fmla="val 15957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969860" y="1311286"/>
            <a:ext cx="1793630" cy="461665"/>
          </a:xfrm>
          <a:prstGeom prst="rect">
            <a:avLst/>
          </a:prstGeom>
          <a:noFill/>
          <a:ln>
            <a:solidFill>
              <a:schemeClr val="tx1"/>
            </a:solidFill>
          </a:ln>
        </p:spPr>
        <p:txBody>
          <a:bodyPr wrap="square" rtlCol="0">
            <a:spAutoFit/>
          </a:bodyPr>
          <a:lstStyle/>
          <a:p>
            <a:r>
              <a:rPr kumimoji="1" lang="ja-JP" altLang="en-US" sz="2400" b="1" dirty="0" smtClean="0"/>
              <a:t>ＵＭＬ２．ｘ</a:t>
            </a:r>
            <a:endParaRPr kumimoji="1" lang="ja-JP" altLang="en-US" sz="2400" b="1" dirty="0"/>
          </a:p>
        </p:txBody>
      </p:sp>
      <p:sp>
        <p:nvSpPr>
          <p:cNvPr id="52" name="正方形/長方形 51"/>
          <p:cNvSpPr/>
          <p:nvPr/>
        </p:nvSpPr>
        <p:spPr>
          <a:xfrm>
            <a:off x="7969860" y="1311286"/>
            <a:ext cx="3552092" cy="5026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ローチャート: 結合子 52"/>
          <p:cNvSpPr/>
          <p:nvPr/>
        </p:nvSpPr>
        <p:spPr>
          <a:xfrm>
            <a:off x="9499723" y="2030245"/>
            <a:ext cx="445476" cy="39858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ローチャート: 結合子 55"/>
          <p:cNvSpPr/>
          <p:nvPr/>
        </p:nvSpPr>
        <p:spPr>
          <a:xfrm>
            <a:off x="9507782" y="5559562"/>
            <a:ext cx="445476" cy="39858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結合子 56"/>
          <p:cNvSpPr/>
          <p:nvPr/>
        </p:nvSpPr>
        <p:spPr>
          <a:xfrm>
            <a:off x="9427918" y="5486722"/>
            <a:ext cx="605204" cy="53724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9260233" y="2757634"/>
            <a:ext cx="906017" cy="369332"/>
          </a:xfrm>
          <a:prstGeom prst="rect">
            <a:avLst/>
          </a:prstGeom>
          <a:noFill/>
        </p:spPr>
        <p:txBody>
          <a:bodyPr wrap="none" rtlCol="0">
            <a:spAutoFit/>
          </a:bodyPr>
          <a:lstStyle/>
          <a:p>
            <a:r>
              <a:rPr kumimoji="1" lang="en-US" altLang="ja-JP" dirty="0" smtClean="0"/>
              <a:t>Action1</a:t>
            </a:r>
            <a:endParaRPr kumimoji="1" lang="ja-JP" altLang="en-US" dirty="0"/>
          </a:p>
        </p:txBody>
      </p:sp>
      <p:sp>
        <p:nvSpPr>
          <p:cNvPr id="59" name="テキスト ボックス 58"/>
          <p:cNvSpPr txBox="1"/>
          <p:nvPr/>
        </p:nvSpPr>
        <p:spPr>
          <a:xfrm>
            <a:off x="9260232" y="4837899"/>
            <a:ext cx="906017" cy="369332"/>
          </a:xfrm>
          <a:prstGeom prst="rect">
            <a:avLst/>
          </a:prstGeom>
          <a:noFill/>
        </p:spPr>
        <p:txBody>
          <a:bodyPr wrap="none" rtlCol="0">
            <a:spAutoFit/>
          </a:bodyPr>
          <a:lstStyle/>
          <a:p>
            <a:r>
              <a:rPr kumimoji="1" lang="en-US" altLang="ja-JP" dirty="0" smtClean="0"/>
              <a:t>Action2</a:t>
            </a:r>
          </a:p>
        </p:txBody>
      </p:sp>
      <p:sp>
        <p:nvSpPr>
          <p:cNvPr id="60" name="フローチャート: 判断 59"/>
          <p:cNvSpPr/>
          <p:nvPr/>
        </p:nvSpPr>
        <p:spPr>
          <a:xfrm>
            <a:off x="9427918" y="3644178"/>
            <a:ext cx="605204" cy="445477"/>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矢印コネクタ 60"/>
          <p:cNvCxnSpPr>
            <a:stCxn id="53" idx="4"/>
          </p:cNvCxnSpPr>
          <p:nvPr/>
        </p:nvCxnSpPr>
        <p:spPr>
          <a:xfrm>
            <a:off x="9722461" y="2428830"/>
            <a:ext cx="0" cy="29436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62" name="直線矢印コネクタ 61"/>
          <p:cNvCxnSpPr>
            <a:endCxn id="60" idx="0"/>
          </p:cNvCxnSpPr>
          <p:nvPr/>
        </p:nvCxnSpPr>
        <p:spPr>
          <a:xfrm>
            <a:off x="9722461" y="3186979"/>
            <a:ext cx="8059" cy="45719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63" name="直線矢印コネクタ 62"/>
          <p:cNvCxnSpPr>
            <a:stCxn id="60" idx="2"/>
          </p:cNvCxnSpPr>
          <p:nvPr/>
        </p:nvCxnSpPr>
        <p:spPr>
          <a:xfrm>
            <a:off x="9730520" y="4089655"/>
            <a:ext cx="3664" cy="69166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64" name="直線矢印コネクタ 63"/>
          <p:cNvCxnSpPr>
            <a:endCxn id="57" idx="0"/>
          </p:cNvCxnSpPr>
          <p:nvPr/>
        </p:nvCxnSpPr>
        <p:spPr>
          <a:xfrm flipH="1">
            <a:off x="9730520" y="5243651"/>
            <a:ext cx="3664" cy="24307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8703087" y="3314118"/>
            <a:ext cx="853586" cy="461665"/>
          </a:xfrm>
          <a:prstGeom prst="rect">
            <a:avLst/>
          </a:prstGeom>
          <a:noFill/>
        </p:spPr>
        <p:txBody>
          <a:bodyPr wrap="square" rtlCol="0">
            <a:spAutoFit/>
          </a:bodyPr>
          <a:lstStyle/>
          <a:p>
            <a:r>
              <a:rPr kumimoji="1" lang="en-US" altLang="ja-JP" sz="2400" b="1" dirty="0" smtClean="0"/>
              <a:t>[N]</a:t>
            </a:r>
            <a:endParaRPr kumimoji="1" lang="ja-JP" altLang="en-US" sz="2400" b="1" dirty="0"/>
          </a:p>
        </p:txBody>
      </p:sp>
      <p:sp>
        <p:nvSpPr>
          <p:cNvPr id="66" name="テキスト ボックス 65"/>
          <p:cNvSpPr txBox="1"/>
          <p:nvPr/>
        </p:nvSpPr>
        <p:spPr>
          <a:xfrm>
            <a:off x="9820394" y="4204653"/>
            <a:ext cx="853586" cy="461665"/>
          </a:xfrm>
          <a:prstGeom prst="rect">
            <a:avLst/>
          </a:prstGeom>
          <a:noFill/>
        </p:spPr>
        <p:txBody>
          <a:bodyPr wrap="square" rtlCol="0">
            <a:spAutoFit/>
          </a:bodyPr>
          <a:lstStyle/>
          <a:p>
            <a:r>
              <a:rPr kumimoji="1" lang="en-US" altLang="ja-JP" sz="2400" b="1" dirty="0" smtClean="0"/>
              <a:t>[Y]</a:t>
            </a:r>
            <a:endParaRPr kumimoji="1" lang="ja-JP" altLang="en-US" sz="2400" b="1" dirty="0"/>
          </a:p>
        </p:txBody>
      </p:sp>
      <p:cxnSp>
        <p:nvCxnSpPr>
          <p:cNvPr id="67" name="カギ線コネクタ 66"/>
          <p:cNvCxnSpPr>
            <a:stCxn id="60" idx="1"/>
          </p:cNvCxnSpPr>
          <p:nvPr/>
        </p:nvCxnSpPr>
        <p:spPr>
          <a:xfrm rot="10800000">
            <a:off x="8808062" y="2955085"/>
            <a:ext cx="619857" cy="911832"/>
          </a:xfrm>
          <a:prstGeom prst="bentConnector3">
            <a:avLst>
              <a:gd name="adj1" fmla="val 15957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4822211" y="2480635"/>
            <a:ext cx="2063748" cy="461665"/>
          </a:xfrm>
          <a:prstGeom prst="rect">
            <a:avLst/>
          </a:prstGeom>
          <a:noFill/>
        </p:spPr>
        <p:txBody>
          <a:bodyPr wrap="square" rtlCol="0">
            <a:spAutoFit/>
          </a:bodyPr>
          <a:lstStyle/>
          <a:p>
            <a:r>
              <a:rPr lang="ja-JP" altLang="en-US" sz="2400" b="1" dirty="0" smtClean="0">
                <a:solidFill>
                  <a:schemeClr val="accent1">
                    <a:lumMod val="75000"/>
                  </a:schemeClr>
                </a:solidFill>
              </a:rPr>
              <a:t>アクション</a:t>
            </a:r>
            <a:r>
              <a:rPr lang="ja-JP" altLang="en-US" sz="2400" b="1" dirty="0">
                <a:solidFill>
                  <a:schemeClr val="accent1">
                    <a:lumMod val="75000"/>
                  </a:schemeClr>
                </a:solidFill>
              </a:rPr>
              <a:t>状態</a:t>
            </a:r>
            <a:endParaRPr kumimoji="1" lang="ja-JP" altLang="en-US" sz="2400" b="1" dirty="0">
              <a:solidFill>
                <a:schemeClr val="accent1">
                  <a:lumMod val="75000"/>
                </a:schemeClr>
              </a:solidFill>
            </a:endParaRPr>
          </a:p>
        </p:txBody>
      </p:sp>
      <p:sp>
        <p:nvSpPr>
          <p:cNvPr id="70" name="角丸四角形 69"/>
          <p:cNvSpPr/>
          <p:nvPr/>
        </p:nvSpPr>
        <p:spPr>
          <a:xfrm>
            <a:off x="8807683" y="2713089"/>
            <a:ext cx="1855402" cy="4728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8810862" y="4770782"/>
            <a:ext cx="1855402" cy="4728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a:endCxn id="28" idx="3"/>
          </p:cNvCxnSpPr>
          <p:nvPr/>
        </p:nvCxnSpPr>
        <p:spPr>
          <a:xfrm flipH="1">
            <a:off x="3842341" y="3033172"/>
            <a:ext cx="1481827" cy="2057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68" idx="1"/>
            <a:endCxn id="3" idx="3"/>
          </p:cNvCxnSpPr>
          <p:nvPr/>
        </p:nvCxnSpPr>
        <p:spPr>
          <a:xfrm flipH="1">
            <a:off x="3830618" y="2711468"/>
            <a:ext cx="991593" cy="321704"/>
          </a:xfrm>
          <a:prstGeom prst="line">
            <a:avLst/>
          </a:prstGeom>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520790" y="4832833"/>
            <a:ext cx="1632178" cy="461665"/>
          </a:xfrm>
          <a:prstGeom prst="rect">
            <a:avLst/>
          </a:prstGeom>
          <a:noFill/>
        </p:spPr>
        <p:txBody>
          <a:bodyPr wrap="square" rtlCol="0">
            <a:spAutoFit/>
          </a:bodyPr>
          <a:lstStyle/>
          <a:p>
            <a:r>
              <a:rPr lang="ja-JP" altLang="en-US" sz="2400" b="1" dirty="0" smtClean="0">
                <a:solidFill>
                  <a:schemeClr val="accent1">
                    <a:lumMod val="75000"/>
                  </a:schemeClr>
                </a:solidFill>
              </a:rPr>
              <a:t>アクション</a:t>
            </a:r>
            <a:endParaRPr kumimoji="1" lang="ja-JP" altLang="en-US" sz="2400" b="1" dirty="0">
              <a:solidFill>
                <a:schemeClr val="accent1">
                  <a:lumMod val="75000"/>
                </a:schemeClr>
              </a:solidFill>
            </a:endParaRPr>
          </a:p>
        </p:txBody>
      </p:sp>
      <p:cxnSp>
        <p:nvCxnSpPr>
          <p:cNvPr id="79" name="直線コネクタ 78"/>
          <p:cNvCxnSpPr>
            <a:stCxn id="70" idx="1"/>
            <a:endCxn id="78" idx="0"/>
          </p:cNvCxnSpPr>
          <p:nvPr/>
        </p:nvCxnSpPr>
        <p:spPr>
          <a:xfrm flipH="1">
            <a:off x="6336879" y="2949524"/>
            <a:ext cx="2470804" cy="1883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1" idx="1"/>
            <a:endCxn id="78" idx="3"/>
          </p:cNvCxnSpPr>
          <p:nvPr/>
        </p:nvCxnSpPr>
        <p:spPr>
          <a:xfrm flipH="1">
            <a:off x="7152968" y="5007217"/>
            <a:ext cx="1657894" cy="564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390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ＵＭＬ２</a:t>
            </a:r>
            <a:r>
              <a:rPr kumimoji="1" lang="en-US" altLang="ja-JP" sz="3600" dirty="0" smtClean="0"/>
              <a:t>.</a:t>
            </a:r>
            <a:r>
              <a:rPr kumimoji="1" lang="ja-JP" altLang="en-US" sz="3600" dirty="0" smtClean="0"/>
              <a:t>ｘ　アクション</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sp>
        <p:nvSpPr>
          <p:cNvPr id="3" name="コンテンツ プレースホルダー 2"/>
          <p:cNvSpPr>
            <a:spLocks noGrp="1"/>
          </p:cNvSpPr>
          <p:nvPr>
            <p:ph idx="1"/>
          </p:nvPr>
        </p:nvSpPr>
        <p:spPr>
          <a:xfrm>
            <a:off x="838200" y="1731841"/>
            <a:ext cx="10515600" cy="1940508"/>
          </a:xfrm>
        </p:spPr>
        <p:txBody>
          <a:bodyPr/>
          <a:lstStyle/>
          <a:p>
            <a:pPr marL="0" indent="0">
              <a:buNone/>
            </a:pPr>
            <a:r>
              <a:rPr lang="ja-JP" altLang="en-US" dirty="0" smtClean="0"/>
              <a:t>アクションは通常の状態ではなく下記の実行を示す状態です。</a:t>
            </a:r>
            <a:endParaRPr lang="en-US" altLang="ja-JP" dirty="0"/>
          </a:p>
          <a:p>
            <a:r>
              <a:rPr lang="ja-JP" altLang="en-US" dirty="0" smtClean="0">
                <a:solidFill>
                  <a:schemeClr val="accent5"/>
                </a:solidFill>
              </a:rPr>
              <a:t>操作または操作内の一部の呼び出し</a:t>
            </a:r>
            <a:endParaRPr lang="en-US" altLang="ja-JP" dirty="0" smtClean="0">
              <a:solidFill>
                <a:schemeClr val="accent5"/>
              </a:solidFill>
            </a:endParaRPr>
          </a:p>
          <a:p>
            <a:r>
              <a:rPr lang="ja-JP" altLang="en-US" dirty="0" smtClean="0">
                <a:solidFill>
                  <a:schemeClr val="accent5"/>
                </a:solidFill>
              </a:rPr>
              <a:t>一連の処理の中の手続き</a:t>
            </a:r>
            <a:endParaRPr lang="en-US" altLang="ja-JP" dirty="0" smtClean="0">
              <a:solidFill>
                <a:schemeClr val="accent5"/>
              </a:solidFill>
            </a:endParaRPr>
          </a:p>
          <a:p>
            <a:endParaRPr lang="en-US" altLang="ja-JP" dirty="0"/>
          </a:p>
          <a:p>
            <a:endParaRPr kumimoji="1" lang="ja-JP" altLang="en-US" dirty="0"/>
          </a:p>
        </p:txBody>
      </p:sp>
      <p:sp>
        <p:nvSpPr>
          <p:cNvPr id="5" name="テキスト ボックス 4"/>
          <p:cNvSpPr txBox="1"/>
          <p:nvPr/>
        </p:nvSpPr>
        <p:spPr>
          <a:xfrm>
            <a:off x="1237359" y="4353798"/>
            <a:ext cx="1402602" cy="400110"/>
          </a:xfrm>
          <a:prstGeom prst="rect">
            <a:avLst/>
          </a:prstGeom>
          <a:noFill/>
          <a:ln>
            <a:solidFill>
              <a:schemeClr val="tx1"/>
            </a:solidFill>
          </a:ln>
        </p:spPr>
        <p:txBody>
          <a:bodyPr wrap="square" rtlCol="0">
            <a:spAutoFit/>
          </a:bodyPr>
          <a:lstStyle/>
          <a:p>
            <a:r>
              <a:rPr kumimoji="1" lang="ja-JP" altLang="en-US" sz="2000" b="1" dirty="0" smtClean="0"/>
              <a:t>ＵＭＬ１．ｘ</a:t>
            </a:r>
            <a:endParaRPr kumimoji="1" lang="ja-JP" altLang="en-US" sz="2000" b="1" dirty="0"/>
          </a:p>
        </p:txBody>
      </p:sp>
      <p:sp>
        <p:nvSpPr>
          <p:cNvPr id="6" name="テキスト ボックス 5"/>
          <p:cNvSpPr txBox="1"/>
          <p:nvPr/>
        </p:nvSpPr>
        <p:spPr>
          <a:xfrm>
            <a:off x="1045629" y="3672349"/>
            <a:ext cx="9676447" cy="461665"/>
          </a:xfrm>
          <a:prstGeom prst="rect">
            <a:avLst/>
          </a:prstGeom>
          <a:noFill/>
        </p:spPr>
        <p:txBody>
          <a:bodyPr wrap="square" rtlCol="0">
            <a:spAutoFit/>
          </a:bodyPr>
          <a:lstStyle/>
          <a:p>
            <a:r>
              <a:rPr kumimoji="1" lang="ja-JP" altLang="en-US" sz="2400" dirty="0" smtClean="0"/>
              <a:t>図７－１４　アクション状態、アクション、ステートチャート図の状態の比較</a:t>
            </a:r>
            <a:endParaRPr kumimoji="1" lang="ja-JP" altLang="en-US" sz="2400" dirty="0"/>
          </a:p>
        </p:txBody>
      </p:sp>
      <p:sp>
        <p:nvSpPr>
          <p:cNvPr id="7" name="フローチャート: 端子 6"/>
          <p:cNvSpPr/>
          <p:nvPr/>
        </p:nvSpPr>
        <p:spPr>
          <a:xfrm>
            <a:off x="1500372" y="5149069"/>
            <a:ext cx="1828800" cy="463788"/>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628088" y="5213008"/>
            <a:ext cx="1590500" cy="369332"/>
          </a:xfrm>
          <a:prstGeom prst="rect">
            <a:avLst/>
          </a:prstGeom>
          <a:noFill/>
        </p:spPr>
        <p:txBody>
          <a:bodyPr wrap="none" rtlCol="0">
            <a:spAutoFit/>
          </a:bodyPr>
          <a:lstStyle/>
          <a:p>
            <a:r>
              <a:rPr kumimoji="1" lang="ja-JP" altLang="en-US" dirty="0" smtClean="0"/>
              <a:t>アクション状態</a:t>
            </a:r>
            <a:endParaRPr kumimoji="1" lang="ja-JP" altLang="en-US" dirty="0"/>
          </a:p>
        </p:txBody>
      </p:sp>
      <p:sp>
        <p:nvSpPr>
          <p:cNvPr id="9" name="テキスト ボックス 8"/>
          <p:cNvSpPr txBox="1"/>
          <p:nvPr/>
        </p:nvSpPr>
        <p:spPr>
          <a:xfrm>
            <a:off x="4747228" y="5222809"/>
            <a:ext cx="1128835" cy="369332"/>
          </a:xfrm>
          <a:prstGeom prst="rect">
            <a:avLst/>
          </a:prstGeom>
          <a:noFill/>
        </p:spPr>
        <p:txBody>
          <a:bodyPr wrap="none" rtlCol="0">
            <a:spAutoFit/>
          </a:bodyPr>
          <a:lstStyle/>
          <a:p>
            <a:r>
              <a:rPr kumimoji="1" lang="ja-JP" altLang="en-US" dirty="0" smtClean="0"/>
              <a:t>アクション</a:t>
            </a:r>
            <a:endParaRPr kumimoji="1" lang="ja-JP" altLang="en-US" dirty="0"/>
          </a:p>
        </p:txBody>
      </p:sp>
      <p:sp>
        <p:nvSpPr>
          <p:cNvPr id="10" name="角丸四角形 9"/>
          <p:cNvSpPr/>
          <p:nvPr/>
        </p:nvSpPr>
        <p:spPr>
          <a:xfrm>
            <a:off x="4368418" y="5149069"/>
            <a:ext cx="1855402" cy="4728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206701" y="4353798"/>
            <a:ext cx="1402602" cy="400110"/>
          </a:xfrm>
          <a:prstGeom prst="rect">
            <a:avLst/>
          </a:prstGeom>
          <a:noFill/>
          <a:ln>
            <a:solidFill>
              <a:schemeClr val="tx1"/>
            </a:solidFill>
          </a:ln>
        </p:spPr>
        <p:txBody>
          <a:bodyPr wrap="square" rtlCol="0">
            <a:spAutoFit/>
          </a:bodyPr>
          <a:lstStyle/>
          <a:p>
            <a:r>
              <a:rPr kumimoji="1" lang="ja-JP" altLang="en-US" sz="2000" b="1" dirty="0" smtClean="0"/>
              <a:t>ＵＭＬ２．ｘ</a:t>
            </a:r>
            <a:endParaRPr kumimoji="1" lang="ja-JP" altLang="en-US" sz="2000" b="1" dirty="0"/>
          </a:p>
        </p:txBody>
      </p:sp>
      <p:sp>
        <p:nvSpPr>
          <p:cNvPr id="12" name="テキスト ボックス 11"/>
          <p:cNvSpPr txBox="1"/>
          <p:nvPr/>
        </p:nvSpPr>
        <p:spPr>
          <a:xfrm>
            <a:off x="8453986" y="5195192"/>
            <a:ext cx="646331" cy="369332"/>
          </a:xfrm>
          <a:prstGeom prst="rect">
            <a:avLst/>
          </a:prstGeom>
          <a:noFill/>
        </p:spPr>
        <p:txBody>
          <a:bodyPr wrap="none" rtlCol="0">
            <a:spAutoFit/>
          </a:bodyPr>
          <a:lstStyle/>
          <a:p>
            <a:r>
              <a:rPr kumimoji="1" lang="ja-JP" altLang="en-US" dirty="0" smtClean="0"/>
              <a:t>状態</a:t>
            </a:r>
            <a:endParaRPr kumimoji="1" lang="ja-JP" altLang="en-US" dirty="0"/>
          </a:p>
        </p:txBody>
      </p:sp>
      <p:sp>
        <p:nvSpPr>
          <p:cNvPr id="13" name="角丸四角形 12"/>
          <p:cNvSpPr/>
          <p:nvPr/>
        </p:nvSpPr>
        <p:spPr>
          <a:xfrm>
            <a:off x="7868702" y="5121452"/>
            <a:ext cx="1855402" cy="4728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176043" y="4353798"/>
            <a:ext cx="3721893" cy="461665"/>
          </a:xfrm>
          <a:prstGeom prst="rect">
            <a:avLst/>
          </a:prstGeom>
          <a:noFill/>
        </p:spPr>
        <p:txBody>
          <a:bodyPr wrap="square" rtlCol="0">
            <a:spAutoFit/>
          </a:bodyPr>
          <a:lstStyle/>
          <a:p>
            <a:r>
              <a:rPr lang="ja-JP" altLang="en-US" sz="2400" b="1" dirty="0" smtClean="0">
                <a:solidFill>
                  <a:schemeClr val="accent1">
                    <a:lumMod val="75000"/>
                  </a:schemeClr>
                </a:solidFill>
              </a:rPr>
              <a:t>ステートチャート図の状態</a:t>
            </a:r>
            <a:endParaRPr kumimoji="1" lang="ja-JP" altLang="en-US" sz="2400" b="1" dirty="0">
              <a:solidFill>
                <a:schemeClr val="accent1">
                  <a:lumMod val="75000"/>
                </a:schemeClr>
              </a:solidFill>
            </a:endParaRPr>
          </a:p>
        </p:txBody>
      </p:sp>
      <p:cxnSp>
        <p:nvCxnSpPr>
          <p:cNvPr id="16" name="直線コネクタ 15"/>
          <p:cNvCxnSpPr>
            <a:stCxn id="14" idx="2"/>
            <a:endCxn id="13" idx="0"/>
          </p:cNvCxnSpPr>
          <p:nvPr/>
        </p:nvCxnSpPr>
        <p:spPr>
          <a:xfrm flipH="1">
            <a:off x="8796403" y="4815463"/>
            <a:ext cx="240587" cy="3059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283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kumimoji="1" lang="ja-JP" altLang="en-US" sz="3600" dirty="0" smtClean="0"/>
              <a:t>デシジョン、マージ</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sp>
        <p:nvSpPr>
          <p:cNvPr id="3" name="コンテンツ プレースホルダー 2"/>
          <p:cNvSpPr>
            <a:spLocks noGrp="1"/>
          </p:cNvSpPr>
          <p:nvPr>
            <p:ph idx="1"/>
          </p:nvPr>
        </p:nvSpPr>
        <p:spPr>
          <a:xfrm>
            <a:off x="966020" y="1272390"/>
            <a:ext cx="10515600" cy="3105624"/>
          </a:xfrm>
        </p:spPr>
        <p:txBody>
          <a:bodyPr/>
          <a:lstStyle/>
          <a:p>
            <a:pPr marL="0" indent="0">
              <a:buNone/>
            </a:pPr>
            <a:r>
              <a:rPr lang="ja-JP" altLang="en-US" dirty="0" smtClean="0"/>
              <a:t>デシジョン</a:t>
            </a:r>
            <a:endParaRPr lang="en-US" altLang="ja-JP" dirty="0" smtClean="0"/>
          </a:p>
          <a:p>
            <a:r>
              <a:rPr lang="ja-JP" altLang="en-US" dirty="0">
                <a:solidFill>
                  <a:schemeClr val="accent5"/>
                </a:solidFill>
              </a:rPr>
              <a:t>ガード条件をつけることで処理の分岐を</a:t>
            </a:r>
            <a:r>
              <a:rPr lang="ja-JP" altLang="en-US" dirty="0" smtClean="0">
                <a:solidFill>
                  <a:schemeClr val="accent5"/>
                </a:solidFill>
              </a:rPr>
              <a:t>表現します。</a:t>
            </a:r>
            <a:endParaRPr lang="en-US" altLang="ja-JP" dirty="0" smtClean="0">
              <a:solidFill>
                <a:schemeClr val="accent5"/>
              </a:solidFill>
            </a:endParaRPr>
          </a:p>
          <a:p>
            <a:r>
              <a:rPr lang="en-US" altLang="ja-JP" dirty="0">
                <a:solidFill>
                  <a:schemeClr val="accent5"/>
                </a:solidFill>
              </a:rPr>
              <a:t>1</a:t>
            </a:r>
            <a:r>
              <a:rPr lang="ja-JP" altLang="en-US" dirty="0">
                <a:solidFill>
                  <a:schemeClr val="accent5"/>
                </a:solidFill>
              </a:rPr>
              <a:t>本の入力矢印と</a:t>
            </a:r>
            <a:r>
              <a:rPr lang="ja-JP" altLang="en-US" dirty="0" smtClean="0">
                <a:solidFill>
                  <a:schemeClr val="accent5"/>
                </a:solidFill>
              </a:rPr>
              <a:t>２本以上の</a:t>
            </a:r>
            <a:r>
              <a:rPr lang="ja-JP" altLang="en-US" dirty="0">
                <a:solidFill>
                  <a:schemeClr val="accent5"/>
                </a:solidFill>
              </a:rPr>
              <a:t>出力</a:t>
            </a:r>
            <a:r>
              <a:rPr lang="ja-JP" altLang="en-US" dirty="0" smtClean="0">
                <a:solidFill>
                  <a:schemeClr val="accent5"/>
                </a:solidFill>
              </a:rPr>
              <a:t>矢印を持ちます。</a:t>
            </a:r>
            <a:endParaRPr lang="en-US" altLang="ja-JP" dirty="0" smtClean="0">
              <a:solidFill>
                <a:schemeClr val="accent5"/>
              </a:solidFill>
            </a:endParaRPr>
          </a:p>
          <a:p>
            <a:pPr marL="0" indent="0">
              <a:buNone/>
            </a:pPr>
            <a:r>
              <a:rPr lang="ja-JP" altLang="en-US" dirty="0" smtClean="0"/>
              <a:t>マージ</a:t>
            </a:r>
            <a:endParaRPr lang="en-US" altLang="ja-JP" dirty="0" smtClean="0"/>
          </a:p>
          <a:p>
            <a:r>
              <a:rPr lang="ja-JP" altLang="en-US" dirty="0" smtClean="0">
                <a:solidFill>
                  <a:schemeClr val="accent5"/>
                </a:solidFill>
              </a:rPr>
              <a:t>複数</a:t>
            </a:r>
            <a:r>
              <a:rPr lang="ja-JP" altLang="en-US" dirty="0">
                <a:solidFill>
                  <a:schemeClr val="accent5"/>
                </a:solidFill>
              </a:rPr>
              <a:t>の処理の流れの合流に</a:t>
            </a:r>
            <a:r>
              <a:rPr lang="ja-JP" altLang="en-US" dirty="0" smtClean="0">
                <a:solidFill>
                  <a:schemeClr val="accent5"/>
                </a:solidFill>
              </a:rPr>
              <a:t>使用します。</a:t>
            </a:r>
            <a:endParaRPr lang="en-US" altLang="ja-JP" dirty="0" smtClean="0">
              <a:solidFill>
                <a:schemeClr val="accent5"/>
              </a:solidFill>
            </a:endParaRPr>
          </a:p>
          <a:p>
            <a:r>
              <a:rPr lang="en-US" altLang="ja-JP" dirty="0" smtClean="0">
                <a:solidFill>
                  <a:schemeClr val="accent5"/>
                </a:solidFill>
              </a:rPr>
              <a:t>2</a:t>
            </a:r>
            <a:r>
              <a:rPr lang="ja-JP" altLang="en-US" dirty="0" smtClean="0">
                <a:solidFill>
                  <a:schemeClr val="accent5"/>
                </a:solidFill>
              </a:rPr>
              <a:t>本以上の入力矢印を持ちます。</a:t>
            </a:r>
            <a:endParaRPr lang="en-US" altLang="ja-JP" dirty="0">
              <a:solidFill>
                <a:schemeClr val="accent5"/>
              </a:solidFill>
            </a:endParaRPr>
          </a:p>
          <a:p>
            <a:endParaRPr lang="en-US" altLang="ja-JP" dirty="0" smtClean="0">
              <a:solidFill>
                <a:schemeClr val="accent5"/>
              </a:solidFill>
            </a:endParaRPr>
          </a:p>
          <a:p>
            <a:endParaRPr lang="en-US" altLang="ja-JP" dirty="0"/>
          </a:p>
          <a:p>
            <a:endParaRPr kumimoji="1" lang="ja-JP" altLang="en-US" dirty="0"/>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57" t="15699" r="28730" b="3441"/>
          <a:stretch/>
        </p:blipFill>
        <p:spPr bwMode="auto">
          <a:xfrm rot="5400000">
            <a:off x="4489570" y="1423950"/>
            <a:ext cx="2305050" cy="821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374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kumimoji="1" lang="ja-JP" altLang="en-US" sz="3600" dirty="0" smtClean="0"/>
              <a:t>フォーク</a:t>
            </a:r>
            <a:r>
              <a:rPr lang="ja-JP" altLang="en-US" sz="3600" dirty="0" smtClean="0"/>
              <a:t>、ジョイン</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sp>
        <p:nvSpPr>
          <p:cNvPr id="3" name="コンテンツ プレースホルダー 2"/>
          <p:cNvSpPr>
            <a:spLocks noGrp="1"/>
          </p:cNvSpPr>
          <p:nvPr>
            <p:ph idx="1"/>
          </p:nvPr>
        </p:nvSpPr>
        <p:spPr>
          <a:xfrm>
            <a:off x="501445" y="1525368"/>
            <a:ext cx="5442155" cy="4580463"/>
          </a:xfrm>
        </p:spPr>
        <p:txBody>
          <a:bodyPr>
            <a:normAutofit/>
          </a:bodyPr>
          <a:lstStyle/>
          <a:p>
            <a:pPr marL="0" indent="0">
              <a:buNone/>
            </a:pPr>
            <a:r>
              <a:rPr lang="ja-JP" altLang="en-US" dirty="0" smtClean="0"/>
              <a:t>フォーク：</a:t>
            </a:r>
            <a:endParaRPr lang="en-US" altLang="ja-JP" dirty="0" smtClean="0"/>
          </a:p>
          <a:p>
            <a:pPr marL="0" indent="0">
              <a:buNone/>
            </a:pPr>
            <a:r>
              <a:rPr lang="ja-JP" altLang="en-US" dirty="0" smtClean="0"/>
              <a:t>１つ</a:t>
            </a:r>
            <a:r>
              <a:rPr lang="ja-JP" altLang="en-US" dirty="0"/>
              <a:t>の</a:t>
            </a:r>
            <a:r>
              <a:rPr lang="ja-JP" altLang="en-US" dirty="0" smtClean="0"/>
              <a:t>処理の流れが</a:t>
            </a:r>
            <a:r>
              <a:rPr lang="en-US" altLang="ja-JP" dirty="0" smtClean="0"/>
              <a:t>2</a:t>
            </a:r>
            <a:r>
              <a:rPr lang="ja-JP" altLang="en-US" dirty="0" smtClean="0"/>
              <a:t>つ以上の制御の流れに</a:t>
            </a:r>
            <a:r>
              <a:rPr lang="ja-JP" altLang="en-US" dirty="0" smtClean="0">
                <a:solidFill>
                  <a:srgbClr val="FF0000"/>
                </a:solidFill>
              </a:rPr>
              <a:t>分割</a:t>
            </a:r>
            <a:r>
              <a:rPr lang="ja-JP" altLang="en-US" dirty="0" smtClean="0"/>
              <a:t>されるときに使用します。</a:t>
            </a:r>
            <a:endParaRPr lang="en-US" altLang="ja-JP" dirty="0" smtClean="0"/>
          </a:p>
          <a:p>
            <a:pPr marL="0" indent="0">
              <a:buNone/>
            </a:pPr>
            <a:endParaRPr lang="en-US" altLang="ja-JP" dirty="0" smtClean="0"/>
          </a:p>
          <a:p>
            <a:pPr marL="0" indent="0">
              <a:buNone/>
            </a:pPr>
            <a:r>
              <a:rPr lang="ja-JP" altLang="en-US" dirty="0" smtClean="0"/>
              <a:t>ジョイン：</a:t>
            </a:r>
            <a:endParaRPr lang="en-US" altLang="ja-JP" dirty="0" smtClean="0"/>
          </a:p>
          <a:p>
            <a:pPr marL="0" indent="0">
              <a:buNone/>
            </a:pPr>
            <a:r>
              <a:rPr lang="en-US" altLang="ja-JP" dirty="0" smtClean="0"/>
              <a:t>2</a:t>
            </a:r>
            <a:r>
              <a:rPr lang="ja-JP" altLang="en-US" dirty="0" smtClean="0"/>
              <a:t>つ以上の</a:t>
            </a:r>
            <a:r>
              <a:rPr lang="ja-JP" altLang="en-US" dirty="0"/>
              <a:t>処理の</a:t>
            </a:r>
            <a:r>
              <a:rPr lang="ja-JP" altLang="en-US" dirty="0" smtClean="0"/>
              <a:t>流れを</a:t>
            </a:r>
            <a:r>
              <a:rPr lang="ja-JP" altLang="en-US" dirty="0" smtClean="0">
                <a:solidFill>
                  <a:srgbClr val="FF0000"/>
                </a:solidFill>
              </a:rPr>
              <a:t>統合</a:t>
            </a:r>
            <a:r>
              <a:rPr lang="ja-JP" altLang="en-US" dirty="0" smtClean="0"/>
              <a:t>する場合に使用します。</a:t>
            </a:r>
            <a:endParaRPr lang="en-US" altLang="ja-JP" dirty="0"/>
          </a:p>
          <a:p>
            <a:endParaRPr lang="en-US" altLang="ja-JP" dirty="0" smtClean="0">
              <a:solidFill>
                <a:schemeClr val="accent5"/>
              </a:solidFill>
            </a:endParaRPr>
          </a:p>
          <a:p>
            <a:endParaRPr lang="en-US" altLang="ja-JP" dirty="0"/>
          </a:p>
          <a:p>
            <a:endParaRPr kumimoji="1" lang="ja-JP" alt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66" t="18387" r="4447" b="26881"/>
          <a:stretch/>
        </p:blipFill>
        <p:spPr bwMode="auto">
          <a:xfrm rot="5400000">
            <a:off x="6268892" y="649795"/>
            <a:ext cx="5860676" cy="553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9522255" y="1525367"/>
            <a:ext cx="1503114" cy="461665"/>
          </a:xfrm>
          <a:prstGeom prst="rect">
            <a:avLst/>
          </a:prstGeom>
          <a:solidFill>
            <a:schemeClr val="bg1"/>
          </a:solidFill>
        </p:spPr>
        <p:txBody>
          <a:bodyPr wrap="square" rtlCol="0">
            <a:spAutoFit/>
          </a:bodyPr>
          <a:lstStyle/>
          <a:p>
            <a:r>
              <a:rPr lang="ja-JP" altLang="en-US" sz="2400" b="1" dirty="0">
                <a:solidFill>
                  <a:schemeClr val="accent1">
                    <a:lumMod val="75000"/>
                  </a:schemeClr>
                </a:solidFill>
              </a:rPr>
              <a:t>フォーク</a:t>
            </a:r>
            <a:endParaRPr kumimoji="1" lang="ja-JP" altLang="en-US" sz="1600" b="1" dirty="0">
              <a:solidFill>
                <a:schemeClr val="accent1">
                  <a:lumMod val="75000"/>
                </a:schemeClr>
              </a:solidFill>
            </a:endParaRPr>
          </a:p>
        </p:txBody>
      </p:sp>
      <p:sp>
        <p:nvSpPr>
          <p:cNvPr id="7" name="テキスト ボックス 6"/>
          <p:cNvSpPr txBox="1"/>
          <p:nvPr/>
        </p:nvSpPr>
        <p:spPr>
          <a:xfrm>
            <a:off x="9881132" y="4686437"/>
            <a:ext cx="1504623" cy="461665"/>
          </a:xfrm>
          <a:prstGeom prst="rect">
            <a:avLst/>
          </a:prstGeom>
          <a:solidFill>
            <a:schemeClr val="bg1"/>
          </a:solidFill>
        </p:spPr>
        <p:txBody>
          <a:bodyPr wrap="square" rtlCol="0">
            <a:spAutoFit/>
          </a:bodyPr>
          <a:lstStyle/>
          <a:p>
            <a:r>
              <a:rPr lang="ja-JP" altLang="en-US" sz="2400" b="1" dirty="0">
                <a:solidFill>
                  <a:schemeClr val="accent1">
                    <a:lumMod val="75000"/>
                  </a:schemeClr>
                </a:solidFill>
              </a:rPr>
              <a:t>ジョイン</a:t>
            </a:r>
            <a:endParaRPr kumimoji="1" lang="ja-JP" altLang="en-US" sz="1600" b="1" dirty="0">
              <a:solidFill>
                <a:schemeClr val="accent1">
                  <a:lumMod val="75000"/>
                </a:schemeClr>
              </a:solidFill>
            </a:endParaRPr>
          </a:p>
        </p:txBody>
      </p:sp>
    </p:spTree>
    <p:extLst>
      <p:ext uri="{BB962C8B-B14F-4D97-AF65-F5344CB8AC3E}">
        <p14:creationId xmlns:p14="http://schemas.microsoft.com/office/powerpoint/2010/main" val="1647683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kumimoji="1" lang="ja-JP" altLang="en-US" sz="3600" dirty="0" smtClean="0"/>
              <a:t>レーン</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sp>
        <p:nvSpPr>
          <p:cNvPr id="3" name="コンテンツ プレースホルダー 2"/>
          <p:cNvSpPr>
            <a:spLocks noGrp="1"/>
          </p:cNvSpPr>
          <p:nvPr>
            <p:ph idx="1"/>
          </p:nvPr>
        </p:nvSpPr>
        <p:spPr>
          <a:xfrm>
            <a:off x="281355" y="1525368"/>
            <a:ext cx="7162800" cy="4580463"/>
          </a:xfrm>
        </p:spPr>
        <p:txBody>
          <a:bodyPr>
            <a:normAutofit/>
          </a:bodyPr>
          <a:lstStyle/>
          <a:p>
            <a:r>
              <a:rPr lang="ja-JP" altLang="en-US" dirty="0"/>
              <a:t>いくつかのアクション状態を</a:t>
            </a:r>
            <a:r>
              <a:rPr lang="ja-JP" altLang="en-US" dirty="0">
                <a:solidFill>
                  <a:srgbClr val="FF0000"/>
                </a:solidFill>
              </a:rPr>
              <a:t>レーン</a:t>
            </a:r>
            <a:r>
              <a:rPr lang="ja-JP" altLang="en-US" dirty="0"/>
              <a:t>に</a:t>
            </a:r>
            <a:r>
              <a:rPr lang="ja-JP" altLang="en-US" dirty="0" smtClean="0"/>
              <a:t>よりまとめる</a:t>
            </a:r>
            <a:r>
              <a:rPr lang="ja-JP" altLang="en-US" dirty="0"/>
              <a:t>ことが</a:t>
            </a:r>
            <a:r>
              <a:rPr lang="ja-JP" altLang="en-US" dirty="0" smtClean="0"/>
              <a:t>できます。</a:t>
            </a:r>
            <a:endParaRPr lang="en-US" altLang="ja-JP" dirty="0" smtClean="0"/>
          </a:p>
          <a:p>
            <a:endParaRPr lang="en-US" altLang="ja-JP" dirty="0" smtClean="0"/>
          </a:p>
          <a:p>
            <a:r>
              <a:rPr lang="ja-JP" altLang="en-US" dirty="0"/>
              <a:t>現実世界における、組織の単位に相当します。</a:t>
            </a:r>
          </a:p>
          <a:p>
            <a:endParaRPr lang="en-US" altLang="ja-JP" dirty="0" smtClean="0"/>
          </a:p>
          <a:p>
            <a:pPr marL="0" indent="0">
              <a:buNone/>
            </a:pPr>
            <a:endParaRPr lang="en-US" altLang="ja-JP" dirty="0" smtClean="0"/>
          </a:p>
          <a:p>
            <a:endParaRPr lang="en-US" altLang="ja-JP" dirty="0" smtClean="0">
              <a:solidFill>
                <a:schemeClr val="accent5"/>
              </a:solidFill>
            </a:endParaRPr>
          </a:p>
          <a:p>
            <a:endParaRPr lang="en-US" altLang="ja-JP" dirty="0"/>
          </a:p>
          <a:p>
            <a:endParaRPr kumimoji="1" lang="ja-JP" altLang="en-US"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26" t="22115" r="5411" b="20712"/>
          <a:stretch/>
        </p:blipFill>
        <p:spPr bwMode="auto">
          <a:xfrm rot="16200000">
            <a:off x="6478137" y="1514927"/>
            <a:ext cx="6367733" cy="413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9163379" y="631754"/>
            <a:ext cx="1503114" cy="461665"/>
          </a:xfrm>
          <a:prstGeom prst="rect">
            <a:avLst/>
          </a:prstGeom>
          <a:solidFill>
            <a:schemeClr val="bg1"/>
          </a:solidFill>
        </p:spPr>
        <p:txBody>
          <a:bodyPr wrap="square" rtlCol="0">
            <a:spAutoFit/>
          </a:bodyPr>
          <a:lstStyle/>
          <a:p>
            <a:r>
              <a:rPr lang="ja-JP" altLang="en-US" sz="2400" b="1" dirty="0" smtClean="0">
                <a:solidFill>
                  <a:schemeClr val="accent1">
                    <a:lumMod val="75000"/>
                  </a:schemeClr>
                </a:solidFill>
              </a:rPr>
              <a:t>レーン</a:t>
            </a:r>
            <a:endParaRPr kumimoji="1" lang="ja-JP" altLang="en-US" sz="1600" b="1" dirty="0">
              <a:solidFill>
                <a:schemeClr val="accent1">
                  <a:lumMod val="75000"/>
                </a:schemeClr>
              </a:solidFill>
            </a:endParaRPr>
          </a:p>
        </p:txBody>
      </p:sp>
    </p:spTree>
    <p:extLst>
      <p:ext uri="{BB962C8B-B14F-4D97-AF65-F5344CB8AC3E}">
        <p14:creationId xmlns:p14="http://schemas.microsoft.com/office/powerpoint/2010/main" val="304088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７－１　オブジェクト図</a:t>
            </a:r>
            <a:endParaRPr kumimoji="1" lang="ja-JP" altLang="en-US" sz="3600" dirty="0"/>
          </a:p>
        </p:txBody>
      </p:sp>
      <p:sp>
        <p:nvSpPr>
          <p:cNvPr id="3" name="コンテンツ プレースホルダー 2"/>
          <p:cNvSpPr>
            <a:spLocks noGrp="1"/>
          </p:cNvSpPr>
          <p:nvPr>
            <p:ph idx="1"/>
          </p:nvPr>
        </p:nvSpPr>
        <p:spPr>
          <a:xfrm>
            <a:off x="838200" y="1731840"/>
            <a:ext cx="10515600" cy="4786191"/>
          </a:xfrm>
        </p:spPr>
        <p:txBody>
          <a:bodyPr/>
          <a:lstStyle/>
          <a:p>
            <a:r>
              <a:rPr kumimoji="1" lang="ja-JP" altLang="en-US" dirty="0" smtClean="0"/>
              <a:t>オブジェクト図は、</a:t>
            </a:r>
            <a:r>
              <a:rPr kumimoji="1" lang="ja-JP" altLang="en-US" dirty="0" smtClean="0">
                <a:solidFill>
                  <a:srgbClr val="FF0000"/>
                </a:solidFill>
              </a:rPr>
              <a:t>オブジェクト同士の関係</a:t>
            </a:r>
            <a:r>
              <a:rPr kumimoji="1" lang="ja-JP" altLang="en-US" dirty="0" smtClean="0"/>
              <a:t>を表現します。</a:t>
            </a:r>
            <a:endParaRPr kumimoji="1" lang="en-US" altLang="ja-JP" dirty="0" smtClean="0"/>
          </a:p>
          <a:p>
            <a:pPr marL="0" indent="0">
              <a:buNone/>
            </a:pPr>
            <a:endParaRPr lang="en-US" altLang="ja-JP" dirty="0"/>
          </a:p>
          <a:p>
            <a:r>
              <a:rPr lang="ja-JP" altLang="en-US" dirty="0" smtClean="0"/>
              <a:t>システムの</a:t>
            </a:r>
            <a:r>
              <a:rPr lang="ja-JP" altLang="en-US" dirty="0" smtClean="0">
                <a:solidFill>
                  <a:srgbClr val="FF0000"/>
                </a:solidFill>
              </a:rPr>
              <a:t>静的な側面</a:t>
            </a:r>
            <a:r>
              <a:rPr lang="ja-JP" altLang="en-US" dirty="0" smtClean="0"/>
              <a:t>を表現します。</a:t>
            </a:r>
            <a:endParaRPr lang="en-US" altLang="ja-JP" dirty="0" smtClean="0"/>
          </a:p>
          <a:p>
            <a:endParaRPr lang="en-US" altLang="ja-JP" dirty="0"/>
          </a:p>
          <a:p>
            <a:r>
              <a:rPr lang="ja-JP" altLang="en-US" dirty="0" smtClean="0"/>
              <a:t>オブジェクト図は、</a:t>
            </a:r>
            <a:r>
              <a:rPr lang="ja-JP" altLang="en-US" dirty="0" smtClean="0">
                <a:solidFill>
                  <a:srgbClr val="FF0000"/>
                </a:solidFill>
              </a:rPr>
              <a:t>オブジェクト</a:t>
            </a:r>
            <a:r>
              <a:rPr lang="ja-JP" altLang="en-US" dirty="0" smtClean="0"/>
              <a:t>および</a:t>
            </a:r>
            <a:r>
              <a:rPr lang="ja-JP" altLang="en-US" dirty="0" smtClean="0">
                <a:solidFill>
                  <a:srgbClr val="FF0000"/>
                </a:solidFill>
              </a:rPr>
              <a:t>リンク</a:t>
            </a:r>
            <a:r>
              <a:rPr lang="ja-JP" altLang="en-US" dirty="0" smtClean="0"/>
              <a:t>で表現されます。</a:t>
            </a:r>
            <a:endParaRPr lang="en-US" altLang="ja-JP" dirty="0" smtClean="0"/>
          </a:p>
          <a:p>
            <a:endParaRPr lang="en-US" altLang="ja-JP" dirty="0"/>
          </a:p>
          <a:p>
            <a:r>
              <a:rPr lang="ja-JP" altLang="en-US" dirty="0" smtClean="0"/>
              <a:t>主に下記の</a:t>
            </a:r>
            <a:r>
              <a:rPr lang="en-US" altLang="ja-JP" dirty="0" smtClean="0"/>
              <a:t>2</a:t>
            </a:r>
            <a:r>
              <a:rPr lang="ja-JP" altLang="en-US" dirty="0" err="1" smtClean="0"/>
              <a:t>つの</a:t>
            </a:r>
            <a:r>
              <a:rPr lang="ja-JP" altLang="en-US" dirty="0" smtClean="0"/>
              <a:t>用途で利用しま</a:t>
            </a:r>
            <a:r>
              <a:rPr lang="ja-JP" altLang="en-US" dirty="0"/>
              <a:t>す</a:t>
            </a:r>
            <a:r>
              <a:rPr lang="ja-JP" altLang="en-US" dirty="0" smtClean="0"/>
              <a:t>。</a:t>
            </a:r>
            <a:endParaRPr lang="en-US" altLang="ja-JP" dirty="0" smtClean="0"/>
          </a:p>
          <a:p>
            <a:r>
              <a:rPr lang="ja-JP" altLang="en-US" dirty="0" smtClean="0">
                <a:solidFill>
                  <a:schemeClr val="accent5"/>
                </a:solidFill>
              </a:rPr>
              <a:t>多重</a:t>
            </a:r>
            <a:r>
              <a:rPr lang="ja-JP" altLang="en-US" dirty="0">
                <a:solidFill>
                  <a:schemeClr val="accent5"/>
                </a:solidFill>
              </a:rPr>
              <a:t>度</a:t>
            </a:r>
            <a:r>
              <a:rPr lang="ja-JP" altLang="en-US" dirty="0" smtClean="0">
                <a:solidFill>
                  <a:schemeClr val="accent5"/>
                </a:solidFill>
              </a:rPr>
              <a:t>を考える。</a:t>
            </a:r>
            <a:endParaRPr lang="en-US" altLang="ja-JP" dirty="0" smtClean="0">
              <a:solidFill>
                <a:schemeClr val="accent5"/>
              </a:solidFill>
            </a:endParaRPr>
          </a:p>
          <a:p>
            <a:r>
              <a:rPr lang="ja-JP" altLang="en-US" dirty="0" smtClean="0">
                <a:solidFill>
                  <a:schemeClr val="accent5"/>
                </a:solidFill>
              </a:rPr>
              <a:t>システム</a:t>
            </a:r>
            <a:r>
              <a:rPr lang="en-US" altLang="ja-JP" dirty="0" smtClean="0">
                <a:solidFill>
                  <a:schemeClr val="accent5"/>
                </a:solidFill>
              </a:rPr>
              <a:t>(</a:t>
            </a:r>
            <a:r>
              <a:rPr lang="ja-JP" altLang="en-US" dirty="0" smtClean="0">
                <a:solidFill>
                  <a:schemeClr val="accent5"/>
                </a:solidFill>
              </a:rPr>
              <a:t>オブジェクト同士</a:t>
            </a:r>
            <a:r>
              <a:rPr lang="en-US" altLang="ja-JP" dirty="0" smtClean="0">
                <a:solidFill>
                  <a:schemeClr val="accent5"/>
                </a:solidFill>
              </a:rPr>
              <a:t>)</a:t>
            </a:r>
            <a:r>
              <a:rPr lang="ja-JP" altLang="en-US" dirty="0" smtClean="0">
                <a:solidFill>
                  <a:schemeClr val="accent5"/>
                </a:solidFill>
              </a:rPr>
              <a:t>の状態を表現する。</a:t>
            </a:r>
            <a:endParaRPr lang="en-US" altLang="ja-JP" dirty="0" smtClean="0">
              <a:solidFill>
                <a:schemeClr val="accent5"/>
              </a:solidFill>
            </a:endParaRPr>
          </a:p>
          <a:p>
            <a:endParaRPr lang="en-US" altLang="ja-JP" dirty="0"/>
          </a:p>
          <a:p>
            <a:endParaRPr kumimoji="1" lang="ja-JP" altLang="en-US" dirty="0"/>
          </a:p>
        </p:txBody>
      </p:sp>
    </p:spTree>
    <p:extLst>
      <p:ext uri="{BB962C8B-B14F-4D97-AF65-F5344CB8AC3E}">
        <p14:creationId xmlns:p14="http://schemas.microsoft.com/office/powerpoint/2010/main" val="2318712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kumimoji="1" lang="ja-JP" altLang="en-US" sz="3600" dirty="0" smtClean="0"/>
              <a:t>レーン</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591" t="17424" r="10721" b="10607"/>
          <a:stretch/>
        </p:blipFill>
        <p:spPr bwMode="auto">
          <a:xfrm rot="16200000">
            <a:off x="3446900" y="-65008"/>
            <a:ext cx="5347773" cy="815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940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lang="ja-JP" altLang="en-US" sz="3600" dirty="0"/>
              <a:t>シグナル</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sp>
        <p:nvSpPr>
          <p:cNvPr id="3" name="コンテンツ プレースホルダー 2"/>
          <p:cNvSpPr>
            <a:spLocks noGrp="1"/>
          </p:cNvSpPr>
          <p:nvPr>
            <p:ph idx="1"/>
          </p:nvPr>
        </p:nvSpPr>
        <p:spPr>
          <a:xfrm>
            <a:off x="1277817" y="1526738"/>
            <a:ext cx="7549660" cy="4580463"/>
          </a:xfrm>
        </p:spPr>
        <p:txBody>
          <a:bodyPr>
            <a:normAutofit/>
          </a:bodyPr>
          <a:lstStyle/>
          <a:p>
            <a:r>
              <a:rPr lang="ja-JP" altLang="en-US" dirty="0" smtClean="0"/>
              <a:t>シグナルを使用することにより、処理の途中で、別のアクティビティの処理を発生させることができます。</a:t>
            </a:r>
            <a:endParaRPr lang="en-US" altLang="ja-JP" dirty="0" smtClean="0"/>
          </a:p>
          <a:p>
            <a:endParaRPr lang="en-US" altLang="ja-JP" dirty="0" smtClean="0"/>
          </a:p>
          <a:p>
            <a:r>
              <a:rPr lang="ja-JP" altLang="en-US" dirty="0" smtClean="0"/>
              <a:t>シグナル送信</a:t>
            </a:r>
            <a:endParaRPr lang="en-US" altLang="ja-JP" dirty="0" smtClean="0"/>
          </a:p>
          <a:p>
            <a:endParaRPr lang="en-US" altLang="ja-JP" dirty="0" smtClean="0"/>
          </a:p>
          <a:p>
            <a:r>
              <a:rPr lang="ja-JP" altLang="en-US" dirty="0" smtClean="0"/>
              <a:t>シグナル</a:t>
            </a:r>
            <a:r>
              <a:rPr lang="ja-JP" altLang="en-US" dirty="0"/>
              <a:t>受信</a:t>
            </a:r>
            <a:endParaRPr lang="en-US" altLang="ja-JP" dirty="0" smtClean="0"/>
          </a:p>
          <a:p>
            <a:pPr marL="0" indent="0">
              <a:buNone/>
            </a:pPr>
            <a:endParaRPr lang="en-US" altLang="ja-JP" dirty="0" smtClean="0"/>
          </a:p>
          <a:p>
            <a:endParaRPr lang="en-US" altLang="ja-JP" dirty="0" smtClean="0">
              <a:solidFill>
                <a:schemeClr val="accent5"/>
              </a:solidFill>
            </a:endParaRPr>
          </a:p>
          <a:p>
            <a:endParaRPr lang="en-US" altLang="ja-JP" dirty="0"/>
          </a:p>
          <a:p>
            <a:endParaRPr kumimoji="1" lang="ja-JP" alt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63" r="74480" b="85028"/>
          <a:stretch/>
        </p:blipFill>
        <p:spPr bwMode="auto">
          <a:xfrm>
            <a:off x="4787433" y="4361801"/>
            <a:ext cx="1496644" cy="83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299" r="27149" b="84169"/>
          <a:stretch/>
        </p:blipFill>
        <p:spPr bwMode="auto">
          <a:xfrm>
            <a:off x="4787433" y="3284817"/>
            <a:ext cx="1242520" cy="76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524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lang="ja-JP" altLang="en-US" sz="3600" dirty="0"/>
              <a:t>シグナル</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16" t="37121" r="52305" b="21321"/>
          <a:stretch/>
        </p:blipFill>
        <p:spPr bwMode="auto">
          <a:xfrm rot="5400000">
            <a:off x="1642982" y="1652765"/>
            <a:ext cx="4302617" cy="418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415" t="85065" r="53506" b="5512"/>
          <a:stretch/>
        </p:blipFill>
        <p:spPr bwMode="auto">
          <a:xfrm rot="5400000">
            <a:off x="-319731" y="2999635"/>
            <a:ext cx="3714750" cy="82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7183" t="36610" r="5411" b="22955"/>
          <a:stretch/>
        </p:blipFill>
        <p:spPr bwMode="auto">
          <a:xfrm rot="5400000">
            <a:off x="6562706" y="2149969"/>
            <a:ext cx="5183773" cy="409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7095" t="84307" r="6112" b="4654"/>
          <a:stretch/>
        </p:blipFill>
        <p:spPr bwMode="auto">
          <a:xfrm rot="5400000">
            <a:off x="4397924" y="3343200"/>
            <a:ext cx="4448175" cy="97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248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lang="ja-JP" altLang="en-US" sz="3600" dirty="0" smtClean="0"/>
              <a:t>アクティビティ</a:t>
            </a:r>
            <a:r>
              <a:rPr lang="ja-JP" altLang="en-US" sz="3600" dirty="0"/>
              <a:t>図</a:t>
            </a:r>
            <a:r>
              <a:rPr lang="ja-JP" altLang="en-US" sz="3600" dirty="0" smtClean="0"/>
              <a:t>のオブジェクト</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sp>
        <p:nvSpPr>
          <p:cNvPr id="3" name="コンテンツ プレースホルダー 2"/>
          <p:cNvSpPr>
            <a:spLocks noGrp="1"/>
          </p:cNvSpPr>
          <p:nvPr>
            <p:ph idx="1"/>
          </p:nvPr>
        </p:nvSpPr>
        <p:spPr>
          <a:xfrm>
            <a:off x="1277816" y="1526738"/>
            <a:ext cx="8651629" cy="4580463"/>
          </a:xfrm>
        </p:spPr>
        <p:txBody>
          <a:bodyPr>
            <a:normAutofit/>
          </a:bodyPr>
          <a:lstStyle/>
          <a:p>
            <a:r>
              <a:rPr lang="ja-JP" altLang="en-US" dirty="0" smtClean="0"/>
              <a:t>アクティビティ図</a:t>
            </a:r>
            <a:r>
              <a:rPr lang="ja-JP" altLang="en-US" dirty="0"/>
              <a:t>の中でも</a:t>
            </a:r>
            <a:r>
              <a:rPr lang="ja-JP" altLang="en-US" dirty="0">
                <a:solidFill>
                  <a:srgbClr val="FF0000"/>
                </a:solidFill>
              </a:rPr>
              <a:t>オブジェクト</a:t>
            </a:r>
            <a:r>
              <a:rPr lang="ja-JP" altLang="en-US" dirty="0"/>
              <a:t>を表現できます</a:t>
            </a:r>
            <a:r>
              <a:rPr lang="ja-JP" altLang="en-US" dirty="0" smtClean="0"/>
              <a:t>。</a:t>
            </a:r>
            <a:endParaRPr lang="en-US" altLang="ja-JP" dirty="0" smtClean="0"/>
          </a:p>
          <a:p>
            <a:endParaRPr lang="en-US" altLang="ja-JP" dirty="0"/>
          </a:p>
          <a:p>
            <a:r>
              <a:rPr lang="ja-JP" altLang="en-US" dirty="0" smtClean="0"/>
              <a:t>アクティビティ図で表現した制御の流れの中で、各処理</a:t>
            </a:r>
            <a:r>
              <a:rPr lang="ja-JP" altLang="en-US" dirty="0"/>
              <a:t>とオブジェクトの生成、参照、更新などの関係を表現することができます。</a:t>
            </a:r>
          </a:p>
          <a:p>
            <a:pPr marL="0" indent="0">
              <a:buNone/>
            </a:pPr>
            <a:endParaRPr lang="en-US" altLang="ja-JP" dirty="0" smtClean="0"/>
          </a:p>
          <a:p>
            <a:endParaRPr lang="en-US" altLang="ja-JP" dirty="0" smtClean="0">
              <a:solidFill>
                <a:schemeClr val="accent5"/>
              </a:solidFill>
            </a:endParaRPr>
          </a:p>
          <a:p>
            <a:endParaRPr lang="en-US" altLang="ja-JP" dirty="0"/>
          </a:p>
          <a:p>
            <a:endParaRPr kumimoji="1" lang="ja-JP" altLang="en-US" dirty="0"/>
          </a:p>
        </p:txBody>
      </p:sp>
    </p:spTree>
    <p:extLst>
      <p:ext uri="{BB962C8B-B14F-4D97-AF65-F5344CB8AC3E}">
        <p14:creationId xmlns:p14="http://schemas.microsoft.com/office/powerpoint/2010/main" val="3097512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21" y="0"/>
            <a:ext cx="10515600" cy="1325563"/>
          </a:xfrm>
        </p:spPr>
        <p:txBody>
          <a:bodyPr>
            <a:normAutofit/>
          </a:bodyPr>
          <a:lstStyle/>
          <a:p>
            <a:r>
              <a:rPr lang="ja-JP" altLang="en-US" sz="3600" dirty="0" smtClean="0"/>
              <a:t>アクティビティ</a:t>
            </a:r>
            <a:r>
              <a:rPr lang="ja-JP" altLang="en-US" sz="3600" dirty="0"/>
              <a:t>図</a:t>
            </a:r>
            <a:r>
              <a:rPr lang="ja-JP" altLang="en-US" sz="3600" dirty="0" smtClean="0"/>
              <a:t>のオブジェクト</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66" t="21861" r="6514" b="9465"/>
          <a:stretch/>
        </p:blipFill>
        <p:spPr bwMode="auto">
          <a:xfrm rot="5400000">
            <a:off x="5935339" y="764417"/>
            <a:ext cx="5819445" cy="615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ー 2"/>
          <p:cNvSpPr>
            <a:spLocks noGrp="1"/>
          </p:cNvSpPr>
          <p:nvPr>
            <p:ph idx="1"/>
          </p:nvPr>
        </p:nvSpPr>
        <p:spPr>
          <a:xfrm>
            <a:off x="193432" y="2544763"/>
            <a:ext cx="5574320" cy="2156191"/>
          </a:xfrm>
        </p:spPr>
        <p:txBody>
          <a:bodyPr>
            <a:normAutofit/>
          </a:bodyPr>
          <a:lstStyle/>
          <a:p>
            <a:pPr marL="0" indent="0">
              <a:buNone/>
            </a:pPr>
            <a:r>
              <a:rPr lang="ja-JP" altLang="en-US" dirty="0" smtClean="0"/>
              <a:t>ＵＭＬ２．</a:t>
            </a:r>
            <a:r>
              <a:rPr lang="ja-JP" altLang="en-US" dirty="0" err="1" smtClean="0"/>
              <a:t>ｘ</a:t>
            </a:r>
            <a:r>
              <a:rPr lang="ja-JP" altLang="en-US" dirty="0" smtClean="0"/>
              <a:t>では</a:t>
            </a:r>
            <a:r>
              <a:rPr lang="ja-JP" altLang="en-US" dirty="0" smtClean="0">
                <a:solidFill>
                  <a:srgbClr val="FF0000"/>
                </a:solidFill>
              </a:rPr>
              <a:t>オブジェクトノード</a:t>
            </a:r>
            <a:r>
              <a:rPr lang="ja-JP" altLang="en-US" dirty="0" smtClean="0"/>
              <a:t>として、アクションなど他のノードと同様に扱えます。</a:t>
            </a:r>
            <a:endParaRPr lang="en-US" altLang="ja-JP" dirty="0"/>
          </a:p>
          <a:p>
            <a:pPr marL="0" indent="0">
              <a:buNone/>
            </a:pPr>
            <a:endParaRPr lang="en-US" altLang="ja-JP" dirty="0" smtClean="0"/>
          </a:p>
          <a:p>
            <a:endParaRPr lang="en-US" altLang="ja-JP" dirty="0" smtClean="0">
              <a:solidFill>
                <a:schemeClr val="accent5"/>
              </a:solidFill>
            </a:endParaRPr>
          </a:p>
          <a:p>
            <a:endParaRPr lang="en-US" altLang="ja-JP" dirty="0"/>
          </a:p>
          <a:p>
            <a:endParaRPr kumimoji="1" lang="ja-JP" altLang="en-US" dirty="0"/>
          </a:p>
        </p:txBody>
      </p:sp>
    </p:spTree>
    <p:extLst>
      <p:ext uri="{BB962C8B-B14F-4D97-AF65-F5344CB8AC3E}">
        <p14:creationId xmlns:p14="http://schemas.microsoft.com/office/powerpoint/2010/main" val="1370797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lang="ja-JP" altLang="en-US" sz="3600" dirty="0" smtClean="0"/>
              <a:t>７－３　パッケージ図∽</a:t>
            </a:r>
            <a:r>
              <a:rPr kumimoji="1" lang="en-US" altLang="ja-JP" sz="3600" dirty="0" smtClean="0"/>
              <a:t>(</a:t>
            </a:r>
            <a:r>
              <a:rPr kumimoji="1" lang="ja-JP" altLang="en-US" sz="3600" dirty="0" smtClean="0"/>
              <a:t>アドバンス</a:t>
            </a:r>
            <a:r>
              <a:rPr kumimoji="1" lang="en-US" altLang="ja-JP" sz="3600" dirty="0" smtClean="0"/>
              <a:t>)</a:t>
            </a:r>
            <a:r>
              <a:rPr kumimoji="1" lang="ja-JP" altLang="en-US" sz="3600" dirty="0" smtClean="0"/>
              <a:t>∽</a:t>
            </a:r>
            <a:endParaRPr kumimoji="1" lang="ja-JP" altLang="en-US" sz="3600" dirty="0"/>
          </a:p>
        </p:txBody>
      </p:sp>
      <p:sp>
        <p:nvSpPr>
          <p:cNvPr id="3" name="コンテンツ プレースホルダー 2"/>
          <p:cNvSpPr>
            <a:spLocks noGrp="1"/>
          </p:cNvSpPr>
          <p:nvPr>
            <p:ph idx="1"/>
          </p:nvPr>
        </p:nvSpPr>
        <p:spPr>
          <a:xfrm>
            <a:off x="1277817" y="1526739"/>
            <a:ext cx="10667998" cy="1216462"/>
          </a:xfrm>
        </p:spPr>
        <p:txBody>
          <a:bodyPr>
            <a:normAutofit/>
          </a:bodyPr>
          <a:lstStyle/>
          <a:p>
            <a:pPr marL="0" indent="0">
              <a:buNone/>
            </a:pPr>
            <a:r>
              <a:rPr lang="ja-JP" altLang="en-US" dirty="0" smtClean="0"/>
              <a:t>パッケージの中にさらにパッケージがあるようなパッケージの</a:t>
            </a:r>
            <a:r>
              <a:rPr lang="ja-JP" altLang="en-US" dirty="0" smtClean="0">
                <a:solidFill>
                  <a:srgbClr val="FF0000"/>
                </a:solidFill>
              </a:rPr>
              <a:t>階層</a:t>
            </a:r>
            <a:r>
              <a:rPr lang="ja-JP" altLang="en-US" dirty="0" smtClean="0"/>
              <a:t>を表現するときは以下のように表記します。</a:t>
            </a:r>
            <a:endParaRPr lang="en-US" altLang="ja-JP" dirty="0" smtClean="0"/>
          </a:p>
          <a:p>
            <a:pPr marL="0" indent="0">
              <a:buNone/>
            </a:pPr>
            <a:endParaRPr lang="en-US" altLang="ja-JP" dirty="0" smtClean="0"/>
          </a:p>
          <a:p>
            <a:endParaRPr lang="en-US" altLang="ja-JP" dirty="0" smtClean="0">
              <a:solidFill>
                <a:schemeClr val="accent5"/>
              </a:solidFill>
            </a:endParaRPr>
          </a:p>
          <a:p>
            <a:endParaRPr lang="en-US" altLang="ja-JP" dirty="0"/>
          </a:p>
          <a:p>
            <a:endParaRPr kumimoji="1" lang="ja-JP" alt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389" t="29870" r="21543" b="20022"/>
          <a:stretch/>
        </p:blipFill>
        <p:spPr bwMode="auto">
          <a:xfrm rot="16200000">
            <a:off x="3378330" y="1467672"/>
            <a:ext cx="4445532" cy="605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244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lang="ja-JP" altLang="en-US" sz="3600" dirty="0"/>
              <a:t>サブシステム</a:t>
            </a:r>
            <a:r>
              <a:rPr kumimoji="1" lang="en-US" altLang="ja-JP" sz="3600" dirty="0" smtClean="0"/>
              <a:t>(</a:t>
            </a:r>
            <a:r>
              <a:rPr kumimoji="1" lang="ja-JP" altLang="en-US" sz="3600" dirty="0" smtClean="0"/>
              <a:t>∽アドバンス</a:t>
            </a:r>
            <a:r>
              <a:rPr kumimoji="1" lang="en-US" altLang="ja-JP" sz="3600" dirty="0" smtClean="0"/>
              <a:t>)</a:t>
            </a:r>
            <a:endParaRPr kumimoji="1" lang="ja-JP" altLang="en-US" sz="3600" dirty="0"/>
          </a:p>
        </p:txBody>
      </p:sp>
      <p:sp>
        <p:nvSpPr>
          <p:cNvPr id="3" name="コンテンツ プレースホルダー 2"/>
          <p:cNvSpPr>
            <a:spLocks noGrp="1"/>
          </p:cNvSpPr>
          <p:nvPr>
            <p:ph idx="1"/>
          </p:nvPr>
        </p:nvSpPr>
        <p:spPr>
          <a:xfrm>
            <a:off x="1277817" y="1526739"/>
            <a:ext cx="7549660" cy="2564616"/>
          </a:xfrm>
        </p:spPr>
        <p:txBody>
          <a:bodyPr>
            <a:normAutofit/>
          </a:bodyPr>
          <a:lstStyle/>
          <a:p>
            <a:r>
              <a:rPr lang="ja-JP" altLang="en-US" dirty="0"/>
              <a:t>サブシステムは</a:t>
            </a:r>
            <a:r>
              <a:rPr lang="ja-JP" altLang="en-US" dirty="0">
                <a:solidFill>
                  <a:srgbClr val="FF0000"/>
                </a:solidFill>
              </a:rPr>
              <a:t>物理的な機能の単位</a:t>
            </a:r>
            <a:r>
              <a:rPr lang="ja-JP" altLang="en-US" dirty="0"/>
              <a:t>を示します</a:t>
            </a:r>
          </a:p>
          <a:p>
            <a:r>
              <a:rPr lang="ja-JP" altLang="en-US" dirty="0"/>
              <a:t>サブシステムは</a:t>
            </a:r>
            <a:r>
              <a:rPr lang="ja-JP" altLang="en-US" dirty="0" smtClean="0">
                <a:solidFill>
                  <a:srgbClr val="FF0000"/>
                </a:solidFill>
              </a:rPr>
              <a:t>仕様</a:t>
            </a:r>
            <a:r>
              <a:rPr lang="ja-JP" altLang="en-US" dirty="0">
                <a:solidFill>
                  <a:srgbClr val="FF0000"/>
                </a:solidFill>
              </a:rPr>
              <a:t>と実装</a:t>
            </a:r>
            <a:r>
              <a:rPr lang="ja-JP" altLang="en-US" dirty="0"/>
              <a:t>に</a:t>
            </a:r>
            <a:r>
              <a:rPr lang="ja-JP" altLang="en-US" dirty="0">
                <a:solidFill>
                  <a:srgbClr val="FF0000"/>
                </a:solidFill>
              </a:rPr>
              <a:t>分割</a:t>
            </a:r>
            <a:r>
              <a:rPr lang="ja-JP" altLang="en-US" dirty="0"/>
              <a:t>できます。</a:t>
            </a:r>
          </a:p>
          <a:p>
            <a:r>
              <a:rPr lang="ja-JP" altLang="en-US" dirty="0" smtClean="0"/>
              <a:t>ほか</a:t>
            </a:r>
            <a:r>
              <a:rPr lang="ja-JP" altLang="en-US" dirty="0"/>
              <a:t>のサブシステムやパッケージからの呼び出しの仕様は決定しており、その実現方法（実装）については、仕様と分離して定義します。</a:t>
            </a:r>
          </a:p>
          <a:p>
            <a:pPr marL="0" indent="0">
              <a:buNone/>
            </a:pPr>
            <a:endParaRPr lang="en-US" altLang="ja-JP" dirty="0" smtClean="0"/>
          </a:p>
        </p:txBody>
      </p:sp>
      <p:sp>
        <p:nvSpPr>
          <p:cNvPr id="6" name="テキスト ボックス 5"/>
          <p:cNvSpPr txBox="1"/>
          <p:nvPr/>
        </p:nvSpPr>
        <p:spPr>
          <a:xfrm>
            <a:off x="1587920" y="3860522"/>
            <a:ext cx="3664016" cy="461665"/>
          </a:xfrm>
          <a:prstGeom prst="rect">
            <a:avLst/>
          </a:prstGeom>
          <a:noFill/>
        </p:spPr>
        <p:txBody>
          <a:bodyPr wrap="square" rtlCol="0">
            <a:spAutoFit/>
          </a:bodyPr>
          <a:lstStyle/>
          <a:p>
            <a:r>
              <a:rPr kumimoji="1" lang="ja-JP" altLang="en-US" sz="2400" dirty="0" smtClean="0"/>
              <a:t>図７－２１　サブシステム</a:t>
            </a:r>
            <a:endParaRPr kumimoji="1" lang="ja-JP" altLang="en-US" sz="2400" dirty="0"/>
          </a:p>
        </p:txBody>
      </p:sp>
      <p:sp>
        <p:nvSpPr>
          <p:cNvPr id="8" name="テキスト ボックス 7"/>
          <p:cNvSpPr txBox="1"/>
          <p:nvPr/>
        </p:nvSpPr>
        <p:spPr>
          <a:xfrm>
            <a:off x="5172889" y="4041216"/>
            <a:ext cx="2142307" cy="461665"/>
          </a:xfrm>
          <a:prstGeom prst="rect">
            <a:avLst/>
          </a:prstGeom>
          <a:noFill/>
        </p:spPr>
        <p:txBody>
          <a:bodyPr wrap="square" rtlCol="0">
            <a:spAutoFit/>
          </a:bodyPr>
          <a:lstStyle/>
          <a:p>
            <a:r>
              <a:rPr lang="ja-JP" altLang="en-US" sz="2400" b="1" dirty="0" smtClean="0">
                <a:solidFill>
                  <a:schemeClr val="accent1">
                    <a:lumMod val="75000"/>
                  </a:schemeClr>
                </a:solidFill>
              </a:rPr>
              <a:t>サブシステム</a:t>
            </a:r>
            <a:endParaRPr kumimoji="1" lang="ja-JP" altLang="en-US" sz="2400" b="1" dirty="0">
              <a:solidFill>
                <a:schemeClr val="accent1">
                  <a:lumMod val="75000"/>
                </a:schemeClr>
              </a:solidFill>
            </a:endParaRPr>
          </a:p>
        </p:txBody>
      </p:sp>
      <p:sp>
        <p:nvSpPr>
          <p:cNvPr id="4" name="円/楕円 3"/>
          <p:cNvSpPr/>
          <p:nvPr/>
        </p:nvSpPr>
        <p:spPr>
          <a:xfrm>
            <a:off x="2614239" y="5263661"/>
            <a:ext cx="351691" cy="3751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056176" y="4612309"/>
            <a:ext cx="1078523" cy="4616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056176" y="5071626"/>
            <a:ext cx="3160634" cy="16925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104838" y="5720859"/>
            <a:ext cx="1272506" cy="461665"/>
          </a:xfrm>
          <a:prstGeom prst="rect">
            <a:avLst/>
          </a:prstGeom>
          <a:noFill/>
        </p:spPr>
        <p:txBody>
          <a:bodyPr wrap="square" rtlCol="0">
            <a:spAutoFit/>
          </a:bodyPr>
          <a:lstStyle/>
          <a:p>
            <a:r>
              <a:rPr kumimoji="1" lang="ja-JP" altLang="en-US" sz="2400" dirty="0" smtClean="0"/>
              <a:t>ＧＵＩ</a:t>
            </a:r>
            <a:endParaRPr kumimoji="1" lang="ja-JP" altLang="en-US" sz="2400" dirty="0"/>
          </a:p>
        </p:txBody>
      </p:sp>
      <p:cxnSp>
        <p:nvCxnSpPr>
          <p:cNvPr id="14" name="直線コネクタ 13"/>
          <p:cNvCxnSpPr>
            <a:stCxn id="4" idx="6"/>
          </p:cNvCxnSpPr>
          <p:nvPr/>
        </p:nvCxnSpPr>
        <p:spPr>
          <a:xfrm flipV="1">
            <a:off x="2965930" y="5451230"/>
            <a:ext cx="109024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353898" y="5485469"/>
            <a:ext cx="0" cy="32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033836" y="5497190"/>
            <a:ext cx="0" cy="32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353898" y="5497190"/>
            <a:ext cx="6799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693867" y="5168015"/>
            <a:ext cx="0" cy="32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5533288" y="4554079"/>
            <a:ext cx="316523" cy="784256"/>
          </a:xfrm>
          <a:prstGeom prst="line">
            <a:avLst/>
          </a:prstGeom>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8026205" y="4460129"/>
            <a:ext cx="1789078" cy="461665"/>
          </a:xfrm>
          <a:prstGeom prst="rect">
            <a:avLst/>
          </a:prstGeom>
          <a:noFill/>
        </p:spPr>
        <p:txBody>
          <a:bodyPr wrap="square" rtlCol="0">
            <a:spAutoFit/>
          </a:bodyPr>
          <a:lstStyle/>
          <a:p>
            <a:r>
              <a:rPr lang="ja-JP" altLang="en-US" sz="2400" b="1" dirty="0" smtClean="0">
                <a:solidFill>
                  <a:schemeClr val="accent1">
                    <a:lumMod val="75000"/>
                  </a:schemeClr>
                </a:solidFill>
              </a:rPr>
              <a:t>分岐記号</a:t>
            </a:r>
            <a:endParaRPr kumimoji="1" lang="ja-JP" altLang="en-US" sz="2400" b="1" dirty="0">
              <a:solidFill>
                <a:schemeClr val="accent1">
                  <a:lumMod val="75000"/>
                </a:schemeClr>
              </a:solidFill>
            </a:endParaRPr>
          </a:p>
        </p:txBody>
      </p:sp>
      <p:sp>
        <p:nvSpPr>
          <p:cNvPr id="27" name="テキスト ボックス 26"/>
          <p:cNvSpPr txBox="1"/>
          <p:nvPr/>
        </p:nvSpPr>
        <p:spPr>
          <a:xfrm>
            <a:off x="1104983" y="5976712"/>
            <a:ext cx="3721893" cy="461665"/>
          </a:xfrm>
          <a:prstGeom prst="rect">
            <a:avLst/>
          </a:prstGeom>
          <a:noFill/>
        </p:spPr>
        <p:txBody>
          <a:bodyPr wrap="square" rtlCol="0">
            <a:spAutoFit/>
          </a:bodyPr>
          <a:lstStyle/>
          <a:p>
            <a:r>
              <a:rPr lang="ja-JP" altLang="en-US" sz="2400" b="1" dirty="0" smtClean="0">
                <a:solidFill>
                  <a:schemeClr val="accent1">
                    <a:lumMod val="75000"/>
                  </a:schemeClr>
                </a:solidFill>
              </a:rPr>
              <a:t>インタフェース</a:t>
            </a:r>
            <a:endParaRPr kumimoji="1" lang="ja-JP" altLang="en-US" sz="2400" b="1" dirty="0">
              <a:solidFill>
                <a:schemeClr val="accent1">
                  <a:lumMod val="75000"/>
                </a:schemeClr>
              </a:solidFill>
            </a:endParaRPr>
          </a:p>
        </p:txBody>
      </p:sp>
      <p:cxnSp>
        <p:nvCxnSpPr>
          <p:cNvPr id="28" name="直線コネクタ 27"/>
          <p:cNvCxnSpPr>
            <a:stCxn id="4" idx="3"/>
          </p:cNvCxnSpPr>
          <p:nvPr/>
        </p:nvCxnSpPr>
        <p:spPr>
          <a:xfrm flipH="1">
            <a:off x="2180488" y="5583862"/>
            <a:ext cx="485255" cy="367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7007369" y="4885405"/>
            <a:ext cx="1599874" cy="4150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252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lang="ja-JP" altLang="en-US" sz="3600" dirty="0" smtClean="0"/>
              <a:t>７－４　ＵＭＬ拡張、プロファイル∽</a:t>
            </a:r>
            <a:r>
              <a:rPr kumimoji="1" lang="en-US" altLang="ja-JP" sz="3600" dirty="0" smtClean="0"/>
              <a:t>(</a:t>
            </a:r>
            <a:r>
              <a:rPr kumimoji="1" lang="ja-JP" altLang="en-US" sz="3600" dirty="0" smtClean="0"/>
              <a:t>アドバンス</a:t>
            </a:r>
            <a:r>
              <a:rPr kumimoji="1" lang="en-US" altLang="ja-JP" sz="3600" dirty="0" smtClean="0"/>
              <a:t>)</a:t>
            </a:r>
            <a:r>
              <a:rPr kumimoji="1" lang="ja-JP" altLang="en-US" sz="3600" dirty="0" smtClean="0"/>
              <a:t>∽</a:t>
            </a:r>
            <a:endParaRPr kumimoji="1" lang="ja-JP" altLang="en-US" sz="3600" dirty="0"/>
          </a:p>
        </p:txBody>
      </p:sp>
      <p:sp>
        <p:nvSpPr>
          <p:cNvPr id="3" name="コンテンツ プレースホルダー 2"/>
          <p:cNvSpPr>
            <a:spLocks noGrp="1"/>
          </p:cNvSpPr>
          <p:nvPr>
            <p:ph idx="1"/>
          </p:nvPr>
        </p:nvSpPr>
        <p:spPr>
          <a:xfrm>
            <a:off x="353963" y="1364505"/>
            <a:ext cx="11371005" cy="5198527"/>
          </a:xfrm>
        </p:spPr>
        <p:txBody>
          <a:bodyPr spcCol="72000">
            <a:normAutofit/>
          </a:bodyPr>
          <a:lstStyle/>
          <a:p>
            <a:pPr marL="0" indent="0">
              <a:buNone/>
            </a:pPr>
            <a:r>
              <a:rPr lang="ja-JP" altLang="en-US" sz="3200" dirty="0"/>
              <a:t>統一された</a:t>
            </a:r>
            <a:r>
              <a:rPr lang="en-US" altLang="ja-JP" sz="3200" dirty="0"/>
              <a:t>UML</a:t>
            </a:r>
            <a:r>
              <a:rPr lang="ja-JP" altLang="en-US" sz="3200" dirty="0" smtClean="0"/>
              <a:t>はどのような分野にも適応</a:t>
            </a:r>
            <a:r>
              <a:rPr lang="ja-JP" altLang="en-US" sz="3200" dirty="0"/>
              <a:t>可能</a:t>
            </a:r>
            <a:r>
              <a:rPr lang="ja-JP" altLang="en-US" sz="3200" dirty="0" smtClean="0"/>
              <a:t>です。</a:t>
            </a:r>
            <a:endParaRPr lang="en-US" altLang="ja-JP" sz="3200" dirty="0" smtClean="0"/>
          </a:p>
          <a:p>
            <a:pPr marL="0" indent="0">
              <a:buNone/>
            </a:pPr>
            <a:r>
              <a:rPr lang="ja-JP" altLang="en-US" sz="3200" dirty="0" smtClean="0"/>
              <a:t>しかし、それぞれ</a:t>
            </a:r>
            <a:r>
              <a:rPr lang="ja-JP" altLang="en-US" sz="3200" dirty="0"/>
              <a:t>の分野に応じて特有の表記を使用したい場合があります</a:t>
            </a:r>
            <a:r>
              <a:rPr lang="ja-JP" altLang="en-US" sz="3200" dirty="0" smtClean="0"/>
              <a:t>。</a:t>
            </a:r>
            <a:endParaRPr lang="en-US" altLang="ja-JP" sz="3200" dirty="0" smtClean="0"/>
          </a:p>
          <a:p>
            <a:pPr marL="0" indent="0">
              <a:buNone/>
            </a:pPr>
            <a:r>
              <a:rPr lang="ja-JP" altLang="en-US" sz="3200" dirty="0" smtClean="0"/>
              <a:t>この</a:t>
            </a:r>
            <a:r>
              <a:rPr lang="ja-JP" altLang="en-US" sz="3200" dirty="0"/>
              <a:t>ために</a:t>
            </a:r>
            <a:r>
              <a:rPr lang="en-US" altLang="ja-JP" sz="3200" dirty="0"/>
              <a:t>UML</a:t>
            </a:r>
            <a:r>
              <a:rPr lang="ja-JP" altLang="en-US" sz="3200" dirty="0"/>
              <a:t>は</a:t>
            </a:r>
            <a:r>
              <a:rPr lang="ja-JP" altLang="en-US" sz="3200" dirty="0">
                <a:solidFill>
                  <a:srgbClr val="FF0000"/>
                </a:solidFill>
              </a:rPr>
              <a:t>拡張の仕組み（メカニズム）</a:t>
            </a:r>
            <a:r>
              <a:rPr lang="ja-JP" altLang="en-US" sz="3200" dirty="0"/>
              <a:t>を用意しています</a:t>
            </a:r>
            <a:r>
              <a:rPr lang="ja-JP" altLang="en-US" sz="3200" dirty="0" smtClean="0"/>
              <a:t>。</a:t>
            </a:r>
            <a:endParaRPr lang="en-US" altLang="ja-JP" sz="3200" dirty="0" smtClean="0"/>
          </a:p>
          <a:p>
            <a:pPr marL="0" indent="0">
              <a:buNone/>
            </a:pPr>
            <a:r>
              <a:rPr lang="ja-JP" altLang="en-US" sz="3200" dirty="0" smtClean="0"/>
              <a:t>この</a:t>
            </a:r>
            <a:r>
              <a:rPr lang="ja-JP" altLang="en-US" sz="3200" dirty="0"/>
              <a:t>仕組みが</a:t>
            </a:r>
            <a:r>
              <a:rPr lang="en-US" altLang="ja-JP" sz="3200" dirty="0">
                <a:solidFill>
                  <a:srgbClr val="FF0000"/>
                </a:solidFill>
              </a:rPr>
              <a:t>UML</a:t>
            </a:r>
            <a:r>
              <a:rPr lang="ja-JP" altLang="en-US" sz="3200" dirty="0">
                <a:solidFill>
                  <a:srgbClr val="FF0000"/>
                </a:solidFill>
              </a:rPr>
              <a:t>プロファイル</a:t>
            </a:r>
            <a:r>
              <a:rPr lang="ja-JP" altLang="en-US" sz="3200" dirty="0"/>
              <a:t>です。</a:t>
            </a:r>
          </a:p>
          <a:p>
            <a:pPr marL="0" indent="0">
              <a:buNone/>
            </a:pPr>
            <a:endParaRPr lang="en-US" altLang="ja-JP" dirty="0" smtClean="0"/>
          </a:p>
          <a:p>
            <a:endParaRPr lang="en-US" altLang="ja-JP" dirty="0" smtClean="0">
              <a:solidFill>
                <a:schemeClr val="accent5"/>
              </a:solidFill>
            </a:endParaRPr>
          </a:p>
          <a:p>
            <a:endParaRPr lang="en-US" altLang="ja-JP" dirty="0"/>
          </a:p>
          <a:p>
            <a:endParaRPr kumimoji="1" lang="ja-JP" altLang="en-US" dirty="0"/>
          </a:p>
        </p:txBody>
      </p:sp>
    </p:spTree>
    <p:extLst>
      <p:ext uri="{BB962C8B-B14F-4D97-AF65-F5344CB8AC3E}">
        <p14:creationId xmlns:p14="http://schemas.microsoft.com/office/powerpoint/2010/main" val="4171237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199806"/>
            <a:ext cx="10515600" cy="1325563"/>
          </a:xfrm>
        </p:spPr>
        <p:txBody>
          <a:bodyPr>
            <a:normAutofit/>
          </a:bodyPr>
          <a:lstStyle/>
          <a:p>
            <a:r>
              <a:rPr lang="ja-JP" altLang="en-US" sz="3600" dirty="0" smtClean="0"/>
              <a:t>ＵＭＬプロファイル</a:t>
            </a:r>
            <a:endParaRPr kumimoji="1" lang="ja-JP" altLang="en-US" sz="3600" dirty="0"/>
          </a:p>
        </p:txBody>
      </p:sp>
      <p:sp>
        <p:nvSpPr>
          <p:cNvPr id="3" name="コンテンツ プレースホルダー 2"/>
          <p:cNvSpPr>
            <a:spLocks noGrp="1"/>
          </p:cNvSpPr>
          <p:nvPr>
            <p:ph idx="1"/>
          </p:nvPr>
        </p:nvSpPr>
        <p:spPr>
          <a:xfrm>
            <a:off x="353964" y="1364505"/>
            <a:ext cx="4940707" cy="4343121"/>
          </a:xfrm>
        </p:spPr>
        <p:txBody>
          <a:bodyPr spcCol="72000">
            <a:normAutofit/>
          </a:bodyPr>
          <a:lstStyle/>
          <a:p>
            <a:r>
              <a:rPr lang="en-US" altLang="ja-JP" sz="3200" dirty="0"/>
              <a:t>UML</a:t>
            </a:r>
            <a:r>
              <a:rPr lang="ja-JP" altLang="en-US" sz="3200" dirty="0"/>
              <a:t>プロファイル</a:t>
            </a:r>
            <a:r>
              <a:rPr lang="ja-JP" altLang="en-US" sz="3200" dirty="0" smtClean="0"/>
              <a:t>は</a:t>
            </a:r>
            <a:endParaRPr lang="en-US" altLang="ja-JP" sz="3200" dirty="0" smtClean="0"/>
          </a:p>
          <a:p>
            <a:pPr marL="0" indent="0">
              <a:buNone/>
            </a:pPr>
            <a:r>
              <a:rPr lang="ja-JP" altLang="en-US" sz="3200" dirty="0">
                <a:solidFill>
                  <a:srgbClr val="FF0000"/>
                </a:solidFill>
              </a:rPr>
              <a:t>　</a:t>
            </a:r>
            <a:r>
              <a:rPr lang="ja-JP" altLang="en-US" sz="3200" dirty="0" smtClean="0">
                <a:solidFill>
                  <a:srgbClr val="FF0000"/>
                </a:solidFill>
              </a:rPr>
              <a:t>ステレオタイプ</a:t>
            </a:r>
            <a:endParaRPr lang="en-US" altLang="ja-JP" sz="3200" dirty="0"/>
          </a:p>
          <a:p>
            <a:pPr marL="0" indent="0">
              <a:buNone/>
            </a:pPr>
            <a:r>
              <a:rPr lang="ja-JP" altLang="en-US" sz="3200" dirty="0" smtClean="0">
                <a:solidFill>
                  <a:srgbClr val="FF0000"/>
                </a:solidFill>
              </a:rPr>
              <a:t>　タグ</a:t>
            </a:r>
            <a:r>
              <a:rPr lang="ja-JP" altLang="en-US" sz="3200" dirty="0">
                <a:solidFill>
                  <a:srgbClr val="FF0000"/>
                </a:solidFill>
              </a:rPr>
              <a:t>付値（メタ属性</a:t>
            </a:r>
            <a:r>
              <a:rPr lang="ja-JP" altLang="en-US" sz="3200" dirty="0" smtClean="0">
                <a:solidFill>
                  <a:srgbClr val="FF0000"/>
                </a:solidFill>
              </a:rPr>
              <a:t>）</a:t>
            </a:r>
            <a:endParaRPr lang="en-US" altLang="ja-JP" sz="3200" dirty="0" smtClean="0"/>
          </a:p>
          <a:p>
            <a:pPr marL="0" indent="0">
              <a:buNone/>
            </a:pPr>
            <a:r>
              <a:rPr lang="ja-JP" altLang="en-US" sz="3200" dirty="0" smtClean="0">
                <a:solidFill>
                  <a:srgbClr val="FF0000"/>
                </a:solidFill>
              </a:rPr>
              <a:t>　制約</a:t>
            </a:r>
            <a:r>
              <a:rPr lang="ja-JP" altLang="en-US" sz="3200" dirty="0" smtClean="0"/>
              <a:t>を</a:t>
            </a:r>
            <a:r>
              <a:rPr lang="ja-JP" altLang="en-US" sz="3200" dirty="0"/>
              <a:t>用いることで必要な表記を拡張できます</a:t>
            </a:r>
            <a:r>
              <a:rPr lang="ja-JP" altLang="en-US" sz="3200" dirty="0" smtClean="0"/>
              <a:t>。</a:t>
            </a:r>
            <a:endParaRPr lang="ja-JP" altLang="en-US" sz="3200" dirty="0"/>
          </a:p>
          <a:p>
            <a:r>
              <a:rPr lang="ja-JP" altLang="en-US" sz="3200" dirty="0" smtClean="0"/>
              <a:t>また</a:t>
            </a:r>
            <a:r>
              <a:rPr lang="ja-JP" altLang="en-US" sz="3200" dirty="0"/>
              <a:t>、プロファイルの中で</a:t>
            </a:r>
            <a:r>
              <a:rPr lang="ja-JP" altLang="en-US" sz="3200" dirty="0">
                <a:solidFill>
                  <a:srgbClr val="FF0000"/>
                </a:solidFill>
              </a:rPr>
              <a:t>表記用アイコン</a:t>
            </a:r>
            <a:r>
              <a:rPr lang="ja-JP" altLang="en-US" sz="3200" dirty="0" smtClean="0"/>
              <a:t>を定義</a:t>
            </a:r>
            <a:r>
              <a:rPr lang="ja-JP" altLang="en-US" sz="3200" dirty="0"/>
              <a:t>することができる</a:t>
            </a:r>
            <a:r>
              <a:rPr lang="ja-JP" altLang="en-US" sz="3200" dirty="0" smtClean="0"/>
              <a:t>。</a:t>
            </a:r>
            <a:endParaRPr lang="en-US" altLang="ja-JP" dirty="0" smtClean="0">
              <a:solidFill>
                <a:schemeClr val="accent5"/>
              </a:solidFill>
            </a:endParaRPr>
          </a:p>
          <a:p>
            <a:endParaRPr lang="en-US" altLang="ja-JP" dirty="0"/>
          </a:p>
          <a:p>
            <a:endParaRPr kumimoji="1" lang="ja-JP"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84" t="20720" r="11994" b="15213"/>
          <a:stretch/>
        </p:blipFill>
        <p:spPr bwMode="auto">
          <a:xfrm rot="5400000">
            <a:off x="5428653" y="-50458"/>
            <a:ext cx="6348479" cy="684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901060" y="2625214"/>
            <a:ext cx="2079522" cy="400110"/>
          </a:xfrm>
          <a:prstGeom prst="rect">
            <a:avLst/>
          </a:prstGeom>
          <a:solidFill>
            <a:schemeClr val="bg1"/>
          </a:solidFill>
        </p:spPr>
        <p:txBody>
          <a:bodyPr wrap="square" rtlCol="0">
            <a:spAutoFit/>
          </a:bodyPr>
          <a:lstStyle/>
          <a:p>
            <a:r>
              <a:rPr kumimoji="1" lang="ja-JP" altLang="en-US" sz="2000" b="1" dirty="0" smtClean="0"/>
              <a:t>販売処理画面</a:t>
            </a:r>
            <a:endParaRPr kumimoji="1" lang="ja-JP" altLang="en-US" sz="2000" b="1" dirty="0"/>
          </a:p>
        </p:txBody>
      </p:sp>
      <p:sp>
        <p:nvSpPr>
          <p:cNvPr id="6" name="テキスト ボックス 5"/>
          <p:cNvSpPr txBox="1"/>
          <p:nvPr/>
        </p:nvSpPr>
        <p:spPr>
          <a:xfrm>
            <a:off x="5901060" y="4386695"/>
            <a:ext cx="2079522" cy="400110"/>
          </a:xfrm>
          <a:prstGeom prst="rect">
            <a:avLst/>
          </a:prstGeom>
          <a:solidFill>
            <a:schemeClr val="bg1"/>
          </a:solidFill>
        </p:spPr>
        <p:txBody>
          <a:bodyPr wrap="square" rtlCol="0">
            <a:spAutoFit/>
          </a:bodyPr>
          <a:lstStyle/>
          <a:p>
            <a:r>
              <a:rPr kumimoji="1" lang="ja-JP" altLang="en-US" sz="2000" b="1" dirty="0" smtClean="0"/>
              <a:t>販売管理</a:t>
            </a:r>
            <a:endParaRPr kumimoji="1" lang="ja-JP" altLang="en-US" sz="2000" b="1" dirty="0"/>
          </a:p>
        </p:txBody>
      </p:sp>
      <p:sp>
        <p:nvSpPr>
          <p:cNvPr id="7" name="テキスト ボックス 6"/>
          <p:cNvSpPr txBox="1"/>
          <p:nvPr/>
        </p:nvSpPr>
        <p:spPr>
          <a:xfrm>
            <a:off x="5915808" y="6058732"/>
            <a:ext cx="2079522" cy="400110"/>
          </a:xfrm>
          <a:prstGeom prst="rect">
            <a:avLst/>
          </a:prstGeom>
          <a:solidFill>
            <a:schemeClr val="bg1"/>
          </a:solidFill>
        </p:spPr>
        <p:txBody>
          <a:bodyPr wrap="square" rtlCol="0">
            <a:spAutoFit/>
          </a:bodyPr>
          <a:lstStyle/>
          <a:p>
            <a:r>
              <a:rPr kumimoji="1" lang="ja-JP" altLang="en-US" sz="2000" b="1" dirty="0" smtClean="0"/>
              <a:t>商品</a:t>
            </a:r>
            <a:endParaRPr kumimoji="1" lang="ja-JP" altLang="en-US" sz="2000" b="1" dirty="0"/>
          </a:p>
        </p:txBody>
      </p:sp>
      <p:graphicFrame>
        <p:nvGraphicFramePr>
          <p:cNvPr id="9" name="表 8"/>
          <p:cNvGraphicFramePr>
            <a:graphicFrameLocks noGrp="1"/>
          </p:cNvGraphicFramePr>
          <p:nvPr>
            <p:extLst>
              <p:ext uri="{D42A27DB-BD31-4B8C-83A1-F6EECF244321}">
                <p14:modId xmlns:p14="http://schemas.microsoft.com/office/powerpoint/2010/main" val="413749332"/>
              </p:ext>
            </p:extLst>
          </p:nvPr>
        </p:nvGraphicFramePr>
        <p:xfrm>
          <a:off x="9169323" y="1320261"/>
          <a:ext cx="2376264" cy="1513185"/>
        </p:xfrm>
        <a:graphic>
          <a:graphicData uri="http://schemas.openxmlformats.org/drawingml/2006/table">
            <a:tbl>
              <a:tblPr>
                <a:tableStyleId>{616DA210-FB5B-4158-B5E0-FEB733F419BA}</a:tableStyleId>
              </a:tblPr>
              <a:tblGrid>
                <a:gridCol w="2376264"/>
              </a:tblGrid>
              <a:tr h="781665">
                <a:tc>
                  <a:txBody>
                    <a:bodyPr/>
                    <a:lstStyle/>
                    <a:p>
                      <a:pPr algn="ctr"/>
                      <a:r>
                        <a:rPr kumimoji="1" lang="en-US" altLang="ja-JP" sz="2400" b="1" dirty="0" smtClean="0"/>
                        <a:t>&lt;&lt;boundary&gt;&gt;</a:t>
                      </a:r>
                    </a:p>
                    <a:p>
                      <a:pPr algn="ctr"/>
                      <a:r>
                        <a:rPr kumimoji="1" lang="ja-JP" altLang="en-US" sz="2000" b="1" dirty="0" smtClean="0"/>
                        <a:t>販売処理画面</a:t>
                      </a:r>
                      <a:endParaRPr kumimoji="1" lang="ja-JP" altLang="en-US" sz="2000" b="1" dirty="0"/>
                    </a:p>
                  </a:txBody>
                  <a:tcPr>
                    <a:solidFill>
                      <a:schemeClr val="bg1"/>
                    </a:solidFill>
                  </a:tcPr>
                </a:tc>
              </a:tr>
              <a:tr h="221226">
                <a:tc>
                  <a:txBody>
                    <a:bodyPr/>
                    <a:lstStyle/>
                    <a:p>
                      <a:endParaRPr kumimoji="1" lang="ja-JP" altLang="en-US" dirty="0"/>
                    </a:p>
                  </a:txBody>
                  <a:tcPr>
                    <a:solidFill>
                      <a:schemeClr val="bg1"/>
                    </a:solidFill>
                  </a:tcPr>
                </a:tc>
              </a:tr>
              <a:tr h="224175">
                <a:tc>
                  <a:txBody>
                    <a:bodyPr/>
                    <a:lstStyle/>
                    <a:p>
                      <a:endParaRPr kumimoji="1" lang="ja-JP" altLang="en-US" dirty="0"/>
                    </a:p>
                  </a:txBody>
                  <a:tcPr>
                    <a:solidFill>
                      <a:schemeClr val="bg1"/>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070651222"/>
              </p:ext>
            </p:extLst>
          </p:nvPr>
        </p:nvGraphicFramePr>
        <p:xfrm>
          <a:off x="9159491" y="3075855"/>
          <a:ext cx="2376264" cy="1513185"/>
        </p:xfrm>
        <a:graphic>
          <a:graphicData uri="http://schemas.openxmlformats.org/drawingml/2006/table">
            <a:tbl>
              <a:tblPr>
                <a:tableStyleId>{616DA210-FB5B-4158-B5E0-FEB733F419BA}</a:tableStyleId>
              </a:tblPr>
              <a:tblGrid>
                <a:gridCol w="2376264"/>
              </a:tblGrid>
              <a:tr h="781665">
                <a:tc>
                  <a:txBody>
                    <a:bodyPr/>
                    <a:lstStyle/>
                    <a:p>
                      <a:pPr algn="ctr"/>
                      <a:r>
                        <a:rPr kumimoji="1" lang="en-US" altLang="ja-JP" sz="2400" b="1" dirty="0" smtClean="0"/>
                        <a:t>&lt;&lt;control&gt;&gt;</a:t>
                      </a:r>
                    </a:p>
                    <a:p>
                      <a:pPr algn="ctr"/>
                      <a:r>
                        <a:rPr kumimoji="1" lang="ja-JP" altLang="en-US" sz="2000" b="1" dirty="0" smtClean="0"/>
                        <a:t>販売管理</a:t>
                      </a:r>
                      <a:endParaRPr kumimoji="1" lang="ja-JP" altLang="en-US" sz="2000" b="1" dirty="0"/>
                    </a:p>
                  </a:txBody>
                  <a:tcPr>
                    <a:solidFill>
                      <a:schemeClr val="bg1"/>
                    </a:solidFill>
                  </a:tcPr>
                </a:tc>
              </a:tr>
              <a:tr h="221226">
                <a:tc>
                  <a:txBody>
                    <a:bodyPr/>
                    <a:lstStyle/>
                    <a:p>
                      <a:endParaRPr kumimoji="1" lang="ja-JP" altLang="en-US" dirty="0"/>
                    </a:p>
                  </a:txBody>
                  <a:tcPr>
                    <a:solidFill>
                      <a:schemeClr val="bg1"/>
                    </a:solidFill>
                  </a:tcPr>
                </a:tc>
              </a:tr>
              <a:tr h="224175">
                <a:tc>
                  <a:txBody>
                    <a:bodyPr/>
                    <a:lstStyle/>
                    <a:p>
                      <a:endParaRPr kumimoji="1" lang="ja-JP" altLang="en-US" dirty="0"/>
                    </a:p>
                  </a:txBody>
                  <a:tcPr>
                    <a:solidFill>
                      <a:schemeClr val="bg1"/>
                    </a:solidFill>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44343959"/>
              </p:ext>
            </p:extLst>
          </p:nvPr>
        </p:nvGraphicFramePr>
        <p:xfrm>
          <a:off x="9174239" y="4786805"/>
          <a:ext cx="2376264" cy="1513185"/>
        </p:xfrm>
        <a:graphic>
          <a:graphicData uri="http://schemas.openxmlformats.org/drawingml/2006/table">
            <a:tbl>
              <a:tblPr>
                <a:tableStyleId>{616DA210-FB5B-4158-B5E0-FEB733F419BA}</a:tableStyleId>
              </a:tblPr>
              <a:tblGrid>
                <a:gridCol w="2376264"/>
              </a:tblGrid>
              <a:tr h="781665">
                <a:tc>
                  <a:txBody>
                    <a:bodyPr/>
                    <a:lstStyle/>
                    <a:p>
                      <a:pPr algn="ctr"/>
                      <a:r>
                        <a:rPr kumimoji="1" lang="en-US" altLang="ja-JP" sz="2400" b="1" dirty="0" smtClean="0"/>
                        <a:t>&lt;&lt;entity&gt;&gt;</a:t>
                      </a:r>
                    </a:p>
                    <a:p>
                      <a:pPr algn="ctr"/>
                      <a:r>
                        <a:rPr kumimoji="1" lang="ja-JP" altLang="en-US" sz="2000" b="1" dirty="0" smtClean="0"/>
                        <a:t>商品</a:t>
                      </a:r>
                      <a:endParaRPr kumimoji="1" lang="ja-JP" altLang="en-US" sz="2000" b="1" dirty="0"/>
                    </a:p>
                  </a:txBody>
                  <a:tcPr>
                    <a:solidFill>
                      <a:schemeClr val="bg1"/>
                    </a:solidFill>
                  </a:tcPr>
                </a:tc>
              </a:tr>
              <a:tr h="221226">
                <a:tc>
                  <a:txBody>
                    <a:bodyPr/>
                    <a:lstStyle/>
                    <a:p>
                      <a:endParaRPr kumimoji="1" lang="ja-JP" altLang="en-US" dirty="0"/>
                    </a:p>
                  </a:txBody>
                  <a:tcPr>
                    <a:solidFill>
                      <a:schemeClr val="bg1"/>
                    </a:solidFill>
                  </a:tcPr>
                </a:tc>
              </a:tr>
              <a:tr h="224175">
                <a:tc>
                  <a:txBody>
                    <a:bodyPr/>
                    <a:lstStyle/>
                    <a:p>
                      <a:endParaRPr kumimoji="1" lang="ja-JP" altLang="en-US" dirty="0"/>
                    </a:p>
                  </a:txBody>
                  <a:tcPr>
                    <a:solidFill>
                      <a:schemeClr val="bg1"/>
                    </a:solidFill>
                  </a:tcPr>
                </a:tc>
              </a:tr>
            </a:tbl>
          </a:graphicData>
        </a:graphic>
      </p:graphicFrame>
    </p:spTree>
    <p:extLst>
      <p:ext uri="{BB962C8B-B14F-4D97-AF65-F5344CB8AC3E}">
        <p14:creationId xmlns:p14="http://schemas.microsoft.com/office/powerpoint/2010/main" val="1763268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38942"/>
            <a:ext cx="10515600" cy="1325563"/>
          </a:xfrm>
        </p:spPr>
        <p:txBody>
          <a:bodyPr>
            <a:normAutofit/>
          </a:bodyPr>
          <a:lstStyle/>
          <a:p>
            <a:r>
              <a:rPr lang="ja-JP" altLang="en-US" sz="3600" dirty="0" smtClean="0"/>
              <a:t>７－５　ＯＣＬ∽</a:t>
            </a:r>
            <a:r>
              <a:rPr kumimoji="1" lang="en-US" altLang="ja-JP" sz="3600" dirty="0" smtClean="0"/>
              <a:t>(</a:t>
            </a:r>
            <a:r>
              <a:rPr kumimoji="1" lang="ja-JP" altLang="en-US" sz="3600" dirty="0" smtClean="0"/>
              <a:t>アドバンス</a:t>
            </a:r>
            <a:r>
              <a:rPr kumimoji="1" lang="en-US" altLang="ja-JP" sz="3600" dirty="0" smtClean="0"/>
              <a:t>)</a:t>
            </a:r>
            <a:r>
              <a:rPr kumimoji="1" lang="ja-JP" altLang="en-US" sz="3600" dirty="0" smtClean="0"/>
              <a:t>∽</a:t>
            </a:r>
            <a:endParaRPr kumimoji="1" lang="ja-JP" altLang="en-US" sz="3600" dirty="0"/>
          </a:p>
        </p:txBody>
      </p:sp>
      <p:sp>
        <p:nvSpPr>
          <p:cNvPr id="3" name="コンテンツ プレースホルダー 2"/>
          <p:cNvSpPr>
            <a:spLocks noGrp="1"/>
          </p:cNvSpPr>
          <p:nvPr>
            <p:ph idx="1"/>
          </p:nvPr>
        </p:nvSpPr>
        <p:spPr>
          <a:xfrm>
            <a:off x="353963" y="1364505"/>
            <a:ext cx="9792927" cy="5198527"/>
          </a:xfrm>
        </p:spPr>
        <p:txBody>
          <a:bodyPr spcCol="72000">
            <a:normAutofit/>
          </a:bodyPr>
          <a:lstStyle/>
          <a:p>
            <a:pPr marL="0" indent="0">
              <a:buNone/>
            </a:pPr>
            <a:r>
              <a:rPr lang="en-US" altLang="ja-JP" sz="3200" dirty="0" smtClean="0">
                <a:solidFill>
                  <a:srgbClr val="FF0000"/>
                </a:solidFill>
              </a:rPr>
              <a:t>OCL</a:t>
            </a:r>
            <a:r>
              <a:rPr lang="ja-JP" altLang="en-US" sz="3200" dirty="0"/>
              <a:t>は、モデルの中に成立するべき条件などを</a:t>
            </a:r>
            <a:r>
              <a:rPr lang="ja-JP" altLang="en-US" sz="3200" dirty="0" smtClean="0"/>
              <a:t>記述する</a:t>
            </a:r>
            <a:r>
              <a:rPr lang="ja-JP" altLang="en-US" sz="3200" dirty="0" smtClean="0">
                <a:solidFill>
                  <a:srgbClr val="FF0000"/>
                </a:solidFill>
              </a:rPr>
              <a:t>形式</a:t>
            </a:r>
            <a:r>
              <a:rPr lang="ja-JP" altLang="en-US" sz="3200" dirty="0">
                <a:solidFill>
                  <a:srgbClr val="FF0000"/>
                </a:solidFill>
              </a:rPr>
              <a:t>言語</a:t>
            </a:r>
            <a:r>
              <a:rPr lang="ja-JP" altLang="en-US" sz="3200" dirty="0"/>
              <a:t>です</a:t>
            </a:r>
            <a:r>
              <a:rPr lang="ja-JP" altLang="en-US" sz="3200" dirty="0" smtClean="0"/>
              <a:t>。</a:t>
            </a:r>
            <a:endParaRPr lang="en-US" altLang="ja-JP" sz="3200" dirty="0" smtClean="0"/>
          </a:p>
          <a:p>
            <a:pPr marL="0" indent="0">
              <a:buNone/>
            </a:pPr>
            <a:endParaRPr lang="ja-JP" altLang="en-US" sz="3200" dirty="0"/>
          </a:p>
          <a:p>
            <a:pPr marL="0" indent="0">
              <a:buNone/>
            </a:pPr>
            <a:r>
              <a:rPr lang="ja-JP" altLang="en-US" sz="3200" dirty="0" smtClean="0"/>
              <a:t>モデリング</a:t>
            </a:r>
            <a:r>
              <a:rPr lang="ja-JP" altLang="en-US" sz="3200" dirty="0"/>
              <a:t>を行う際、</a:t>
            </a:r>
            <a:r>
              <a:rPr lang="en-US" altLang="ja-JP" sz="3200" dirty="0"/>
              <a:t>UML</a:t>
            </a:r>
            <a:r>
              <a:rPr lang="ja-JP" altLang="en-US" sz="3200" dirty="0"/>
              <a:t>の情報だけでは十分に</a:t>
            </a:r>
            <a:r>
              <a:rPr lang="ja-JP" altLang="en-US" sz="3200" dirty="0" smtClean="0"/>
              <a:t>対象</a:t>
            </a:r>
            <a:r>
              <a:rPr lang="ja-JP" altLang="en-US" sz="3200" dirty="0"/>
              <a:t>領域を表現しきれないたので、制約やノートを</a:t>
            </a:r>
            <a:r>
              <a:rPr lang="ja-JP" altLang="en-US" sz="3200" dirty="0" smtClean="0"/>
              <a:t>使用</a:t>
            </a:r>
            <a:r>
              <a:rPr lang="ja-JP" altLang="en-US" sz="3200" dirty="0"/>
              <a:t>してモデルに情報を追加</a:t>
            </a:r>
            <a:r>
              <a:rPr lang="ja-JP" altLang="en-US" sz="3200" dirty="0" smtClean="0"/>
              <a:t>します。</a:t>
            </a:r>
            <a:endParaRPr lang="en-US" altLang="ja-JP" sz="3200" dirty="0" smtClean="0"/>
          </a:p>
          <a:p>
            <a:pPr marL="0" indent="0">
              <a:buNone/>
            </a:pPr>
            <a:endParaRPr lang="en-US" altLang="ja-JP" sz="3200" dirty="0" smtClean="0"/>
          </a:p>
          <a:p>
            <a:pPr marL="0" indent="0">
              <a:buNone/>
            </a:pPr>
            <a:r>
              <a:rPr lang="ja-JP" altLang="en-US" sz="3200" dirty="0" smtClean="0"/>
              <a:t>通常</a:t>
            </a:r>
            <a:r>
              <a:rPr lang="ja-JP" altLang="en-US" sz="3200" dirty="0"/>
              <a:t>これらの</a:t>
            </a:r>
            <a:r>
              <a:rPr lang="ja-JP" altLang="en-US" sz="3200" dirty="0" smtClean="0"/>
              <a:t>自然言語</a:t>
            </a:r>
            <a:r>
              <a:rPr lang="ja-JP" altLang="en-US" sz="3200" dirty="0"/>
              <a:t>は曖昧なところがあります</a:t>
            </a:r>
            <a:r>
              <a:rPr lang="ja-JP" altLang="en-US" sz="3200" dirty="0" smtClean="0"/>
              <a:t>。</a:t>
            </a:r>
            <a:endParaRPr lang="en-US" altLang="ja-JP" sz="3200" dirty="0" smtClean="0"/>
          </a:p>
          <a:p>
            <a:pPr marL="0" indent="0">
              <a:buNone/>
            </a:pPr>
            <a:r>
              <a:rPr lang="ja-JP" altLang="en-US" sz="3200" dirty="0" smtClean="0"/>
              <a:t>この</a:t>
            </a:r>
            <a:r>
              <a:rPr lang="ja-JP" altLang="en-US" sz="3200" dirty="0">
                <a:solidFill>
                  <a:srgbClr val="FF0000"/>
                </a:solidFill>
              </a:rPr>
              <a:t>曖昧さを</a:t>
            </a:r>
            <a:r>
              <a:rPr lang="ja-JP" altLang="en-US" sz="3200" dirty="0" smtClean="0">
                <a:solidFill>
                  <a:srgbClr val="FF0000"/>
                </a:solidFill>
              </a:rPr>
              <a:t>排除する</a:t>
            </a:r>
            <a:r>
              <a:rPr lang="ja-JP" altLang="en-US" sz="3200" dirty="0">
                <a:solidFill>
                  <a:srgbClr val="FF0000"/>
                </a:solidFill>
              </a:rPr>
              <a:t>ため</a:t>
            </a:r>
            <a:r>
              <a:rPr lang="ja-JP" altLang="en-US" sz="3200" dirty="0"/>
              <a:t>に</a:t>
            </a:r>
            <a:r>
              <a:rPr lang="en-US" altLang="ja-JP" sz="3200" dirty="0"/>
              <a:t>OCL</a:t>
            </a:r>
            <a:r>
              <a:rPr lang="ja-JP" altLang="en-US" sz="3200" dirty="0"/>
              <a:t>を使用します。</a:t>
            </a:r>
          </a:p>
          <a:p>
            <a:pPr marL="0" indent="0">
              <a:buNone/>
            </a:pPr>
            <a:endParaRPr lang="en-US" altLang="ja-JP" dirty="0" smtClean="0"/>
          </a:p>
          <a:p>
            <a:endParaRPr lang="en-US" altLang="ja-JP" dirty="0" smtClean="0">
              <a:solidFill>
                <a:schemeClr val="accent5"/>
              </a:solidFill>
            </a:endParaRPr>
          </a:p>
          <a:p>
            <a:endParaRPr lang="en-US" altLang="ja-JP" dirty="0"/>
          </a:p>
          <a:p>
            <a:endParaRPr kumimoji="1" lang="ja-JP" altLang="en-US" dirty="0"/>
          </a:p>
        </p:txBody>
      </p:sp>
    </p:spTree>
    <p:extLst>
      <p:ext uri="{BB962C8B-B14F-4D97-AF65-F5344CB8AC3E}">
        <p14:creationId xmlns:p14="http://schemas.microsoft.com/office/powerpoint/2010/main" val="3704521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図７－１　オブジェクト図</a:t>
            </a:r>
            <a:endParaRPr kumimoji="1" lang="ja-JP" altLang="en-US" sz="3600" dirty="0"/>
          </a:p>
        </p:txBody>
      </p:sp>
      <p:sp>
        <p:nvSpPr>
          <p:cNvPr id="3" name="コンテンツ プレースホルダー 2"/>
          <p:cNvSpPr>
            <a:spLocks noGrp="1"/>
          </p:cNvSpPr>
          <p:nvPr>
            <p:ph idx="1"/>
          </p:nvPr>
        </p:nvSpPr>
        <p:spPr>
          <a:xfrm>
            <a:off x="1025769" y="1672240"/>
            <a:ext cx="2749062" cy="2909399"/>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ja-JP" altLang="en-US" sz="2400" dirty="0" smtClean="0"/>
              <a:t>会員リスト</a:t>
            </a:r>
            <a:endParaRPr lang="en-US" altLang="ja-JP" sz="2400" dirty="0" smtClean="0"/>
          </a:p>
          <a:p>
            <a:pPr marL="0" indent="0">
              <a:buNone/>
            </a:pPr>
            <a:r>
              <a:rPr lang="ja-JP" altLang="en-US" sz="2400" dirty="0" smtClean="0"/>
              <a:t>１．田中</a:t>
            </a:r>
            <a:endParaRPr lang="en-US" altLang="ja-JP" sz="2400" dirty="0" smtClean="0"/>
          </a:p>
          <a:p>
            <a:pPr marL="0" indent="0">
              <a:buNone/>
            </a:pPr>
            <a:r>
              <a:rPr lang="ja-JP" altLang="en-US" sz="2400" dirty="0" smtClean="0"/>
              <a:t>　　東京都・・・</a:t>
            </a:r>
            <a:endParaRPr lang="en-US" altLang="ja-JP" sz="2400" dirty="0" smtClean="0"/>
          </a:p>
          <a:p>
            <a:pPr marL="0" indent="0">
              <a:buNone/>
            </a:pPr>
            <a:r>
              <a:rPr lang="ja-JP" altLang="en-US" sz="2400" dirty="0" smtClean="0"/>
              <a:t>２．鈴木</a:t>
            </a:r>
            <a:endParaRPr lang="en-US" altLang="ja-JP" sz="2400" dirty="0" smtClean="0"/>
          </a:p>
          <a:p>
            <a:pPr marL="0" indent="0">
              <a:buNone/>
            </a:pPr>
            <a:r>
              <a:rPr lang="ja-JP" altLang="en-US" sz="2400" dirty="0"/>
              <a:t>　</a:t>
            </a:r>
            <a:r>
              <a:rPr lang="ja-JP" altLang="en-US" sz="2400" dirty="0" smtClean="0"/>
              <a:t>　埼玉県・・・</a:t>
            </a:r>
            <a:endParaRPr lang="en-US" altLang="ja-JP" sz="2400" dirty="0" smtClean="0"/>
          </a:p>
          <a:p>
            <a:pPr marL="0" indent="0">
              <a:buNone/>
            </a:pPr>
            <a:r>
              <a:rPr lang="ja-JP" altLang="en-US" sz="2400" dirty="0" smtClean="0"/>
              <a:t>３．伊藤</a:t>
            </a:r>
            <a:endParaRPr lang="en-US" altLang="ja-JP" sz="2400" dirty="0" smtClean="0"/>
          </a:p>
          <a:p>
            <a:pPr marL="0" indent="0">
              <a:buNone/>
            </a:pPr>
            <a:r>
              <a:rPr lang="ja-JP" altLang="en-US" sz="2400" dirty="0"/>
              <a:t>　</a:t>
            </a:r>
            <a:r>
              <a:rPr lang="ja-JP" altLang="en-US" sz="2400" dirty="0" smtClean="0"/>
              <a:t>　神奈川県・・・</a:t>
            </a:r>
            <a:endParaRPr lang="en-US" altLang="ja-JP" sz="2400" dirty="0"/>
          </a:p>
          <a:p>
            <a:endParaRPr kumimoji="1" lang="ja-JP" altLang="en-US" dirty="0"/>
          </a:p>
        </p:txBody>
      </p:sp>
      <p:sp>
        <p:nvSpPr>
          <p:cNvPr id="4" name="正方形/長方形 3"/>
          <p:cNvSpPr/>
          <p:nvPr/>
        </p:nvSpPr>
        <p:spPr>
          <a:xfrm>
            <a:off x="5942121" y="3141640"/>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endParaRPr lang="de-DE" sz="1800" b="0" i="0" u="sng" strike="noStrike" kern="1200" dirty="0">
              <a:ln>
                <a:noFill/>
              </a:ln>
              <a:uFillTx/>
              <a:latin typeface="Arial" pitchFamily="18"/>
              <a:ea typeface="Andale Sans UI" pitchFamily="2"/>
              <a:cs typeface="Tahoma" pitchFamily="2"/>
            </a:endParaRPr>
          </a:p>
        </p:txBody>
      </p:sp>
      <p:sp>
        <p:nvSpPr>
          <p:cNvPr id="5" name="正方形/長方形 4"/>
          <p:cNvSpPr/>
          <p:nvPr/>
        </p:nvSpPr>
        <p:spPr>
          <a:xfrm>
            <a:off x="5942121" y="5661640"/>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sz="2000" b="0" i="0" u="sng" strike="noStrike" kern="1200" dirty="0">
                <a:ln>
                  <a:noFill/>
                </a:ln>
                <a:uFillTx/>
                <a:latin typeface="Arial" pitchFamily="18"/>
                <a:ea typeface="Andale Sans UI" pitchFamily="2"/>
                <a:cs typeface="Tahoma" pitchFamily="2"/>
              </a:rPr>
              <a:t>鈴木さん</a:t>
            </a:r>
          </a:p>
        </p:txBody>
      </p:sp>
      <p:sp>
        <p:nvSpPr>
          <p:cNvPr id="6" name="正方形/長方形 5"/>
          <p:cNvSpPr/>
          <p:nvPr/>
        </p:nvSpPr>
        <p:spPr>
          <a:xfrm>
            <a:off x="5942120" y="3138688"/>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sz="2000" i="0" u="sng" strike="noStrike" kern="1200" dirty="0">
                <a:ln>
                  <a:noFill/>
                </a:ln>
                <a:uFillTx/>
                <a:latin typeface="Arial" pitchFamily="18"/>
                <a:ea typeface="Andale Sans UI" pitchFamily="2"/>
                <a:cs typeface="Tahoma" pitchFamily="2"/>
              </a:rPr>
              <a:t>会員リスト</a:t>
            </a:r>
            <a:r>
              <a:rPr lang="de-DE" sz="2000" i="0" u="sng" strike="noStrike" kern="1200" dirty="0">
                <a:ln>
                  <a:noFill/>
                </a:ln>
                <a:uFillTx/>
                <a:latin typeface="Arial" pitchFamily="18"/>
                <a:ea typeface="Andale Sans UI" pitchFamily="2"/>
                <a:cs typeface="Tahoma" pitchFamily="2"/>
              </a:rPr>
              <a:t>A</a:t>
            </a:r>
          </a:p>
        </p:txBody>
      </p:sp>
      <p:sp>
        <p:nvSpPr>
          <p:cNvPr id="7" name="正方形/長方形 6"/>
          <p:cNvSpPr/>
          <p:nvPr/>
        </p:nvSpPr>
        <p:spPr>
          <a:xfrm>
            <a:off x="3242121" y="5661640"/>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sz="2000" b="0" i="0" u="sng" strike="noStrike" kern="1200" dirty="0">
                <a:ln>
                  <a:noFill/>
                </a:ln>
                <a:uFillTx/>
                <a:latin typeface="Arial" pitchFamily="18"/>
                <a:ea typeface="Andale Sans UI" pitchFamily="2"/>
                <a:cs typeface="Tahoma" pitchFamily="2"/>
              </a:rPr>
              <a:t>田中さん</a:t>
            </a:r>
          </a:p>
        </p:txBody>
      </p:sp>
      <p:sp>
        <p:nvSpPr>
          <p:cNvPr id="8" name="正方形/長方形 7"/>
          <p:cNvSpPr/>
          <p:nvPr/>
        </p:nvSpPr>
        <p:spPr>
          <a:xfrm>
            <a:off x="8642121" y="5661640"/>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sz="2000" b="0" i="0" u="sng" strike="noStrike" kern="1200" dirty="0">
                <a:ln>
                  <a:noFill/>
                </a:ln>
                <a:uFillTx/>
                <a:latin typeface="Arial" pitchFamily="18"/>
                <a:ea typeface="Andale Sans UI" pitchFamily="2"/>
                <a:cs typeface="Tahoma" pitchFamily="2"/>
              </a:rPr>
              <a:t>伊藤さん</a:t>
            </a:r>
          </a:p>
        </p:txBody>
      </p:sp>
      <p:sp>
        <p:nvSpPr>
          <p:cNvPr id="9" name="直線コネクタ 8"/>
          <p:cNvSpPr/>
          <p:nvPr/>
        </p:nvSpPr>
        <p:spPr>
          <a:xfrm flipV="1">
            <a:off x="4322121" y="3681640"/>
            <a:ext cx="2700000" cy="1980000"/>
          </a:xfrm>
          <a:prstGeom prst="line">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ndale Sans UI" pitchFamily="2"/>
              <a:cs typeface="Tahoma" pitchFamily="2"/>
            </a:endParaRPr>
          </a:p>
        </p:txBody>
      </p:sp>
      <p:sp>
        <p:nvSpPr>
          <p:cNvPr id="10" name="直線コネクタ 9"/>
          <p:cNvSpPr/>
          <p:nvPr/>
        </p:nvSpPr>
        <p:spPr>
          <a:xfrm>
            <a:off x="7022121" y="3681640"/>
            <a:ext cx="0" cy="1980000"/>
          </a:xfrm>
          <a:prstGeom prst="line">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ndale Sans UI" pitchFamily="2"/>
              <a:cs typeface="Tahoma" pitchFamily="2"/>
            </a:endParaRPr>
          </a:p>
        </p:txBody>
      </p:sp>
      <p:sp>
        <p:nvSpPr>
          <p:cNvPr id="11" name="直線コネクタ 10"/>
          <p:cNvSpPr/>
          <p:nvPr/>
        </p:nvSpPr>
        <p:spPr>
          <a:xfrm flipH="1" flipV="1">
            <a:off x="7022121" y="3681640"/>
            <a:ext cx="2700000" cy="1980000"/>
          </a:xfrm>
          <a:prstGeom prst="line">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ndale Sans UI" pitchFamily="2"/>
              <a:cs typeface="Tahoma" pitchFamily="2"/>
            </a:endParaRPr>
          </a:p>
        </p:txBody>
      </p:sp>
      <p:cxnSp>
        <p:nvCxnSpPr>
          <p:cNvPr id="12" name="カギ線コネクタ 11"/>
          <p:cNvCxnSpPr>
            <a:endCxn id="6" idx="3"/>
          </p:cNvCxnSpPr>
          <p:nvPr/>
        </p:nvCxnSpPr>
        <p:spPr>
          <a:xfrm flipH="1" flipV="1">
            <a:off x="8102120" y="3408688"/>
            <a:ext cx="1127880" cy="275760"/>
          </a:xfrm>
          <a:prstGeom prst="bentConnector3">
            <a:avLst/>
          </a:prstGeom>
          <a:noFill/>
          <a:ln w="0">
            <a:solidFill>
              <a:srgbClr val="000000"/>
            </a:solidFill>
            <a:prstDash val="solid"/>
            <a:bevel/>
            <a:tailEnd type="arrow"/>
          </a:ln>
        </p:spPr>
      </p:cxnSp>
      <p:sp>
        <p:nvSpPr>
          <p:cNvPr id="13" name="テキスト ボックス 12"/>
          <p:cNvSpPr txBox="1"/>
          <p:nvPr/>
        </p:nvSpPr>
        <p:spPr>
          <a:xfrm>
            <a:off x="9249801" y="3542679"/>
            <a:ext cx="1840227" cy="424368"/>
          </a:xfrm>
          <a:prstGeom prst="rect">
            <a:avLst/>
          </a:prstGeom>
          <a:noFill/>
          <a:ln>
            <a:noFill/>
          </a:ln>
        </p:spPr>
        <p:txBody>
          <a:bodyPr vert="horz" wrap="square" lIns="90000" tIns="45000" rIns="90000" bIns="45000" anchorCtr="0" compatLnSpc="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ja-JP" sz="2000" b="1" i="0" u="none" strike="noStrike" kern="1200" dirty="0">
                <a:ln>
                  <a:noFill/>
                </a:ln>
                <a:solidFill>
                  <a:srgbClr val="FF0000"/>
                </a:solidFill>
                <a:latin typeface="ＭＳ ゴシック" pitchFamily="49"/>
                <a:ea typeface="ＭＳ ゴシック" pitchFamily="49"/>
                <a:cs typeface="Tahoma" pitchFamily="2"/>
              </a:rPr>
              <a:t>オブジェクト</a:t>
            </a:r>
          </a:p>
        </p:txBody>
      </p:sp>
      <p:cxnSp>
        <p:nvCxnSpPr>
          <p:cNvPr id="14" name="曲線コネクタ 13"/>
          <p:cNvCxnSpPr/>
          <p:nvPr/>
        </p:nvCxnSpPr>
        <p:spPr>
          <a:xfrm>
            <a:off x="4322121" y="4674880"/>
            <a:ext cx="744120" cy="446760"/>
          </a:xfrm>
          <a:prstGeom prst="curvedConnector3">
            <a:avLst/>
          </a:prstGeom>
          <a:noFill/>
          <a:ln w="0">
            <a:solidFill>
              <a:srgbClr val="000000"/>
            </a:solidFill>
            <a:prstDash val="solid"/>
            <a:bevel/>
            <a:tailEnd type="arrow"/>
          </a:ln>
        </p:spPr>
      </p:cxnSp>
      <p:sp>
        <p:nvSpPr>
          <p:cNvPr id="15" name="テキスト ボックス 14"/>
          <p:cNvSpPr txBox="1"/>
          <p:nvPr/>
        </p:nvSpPr>
        <p:spPr>
          <a:xfrm>
            <a:off x="3242121" y="4581640"/>
            <a:ext cx="1080000" cy="424368"/>
          </a:xfrm>
          <a:prstGeom prst="rect">
            <a:avLst/>
          </a:prstGeom>
          <a:noFill/>
          <a:ln>
            <a:noFill/>
          </a:ln>
        </p:spPr>
        <p:txBody>
          <a:bodyPr vert="horz" wrap="square" lIns="90000" tIns="45000" rIns="90000" bIns="45000" anchorCtr="0" compatLnSpc="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ja-JP" sz="2000" b="1" i="0" u="none" strike="noStrike" kern="1200" dirty="0">
                <a:ln>
                  <a:noFill/>
                </a:ln>
                <a:solidFill>
                  <a:srgbClr val="FF0000"/>
                </a:solidFill>
                <a:latin typeface="ＭＳ ゴシック" pitchFamily="49"/>
                <a:ea typeface="ＭＳ ゴシック" pitchFamily="49"/>
                <a:cs typeface="Tahoma" pitchFamily="2"/>
              </a:rPr>
              <a:t>リンク</a:t>
            </a:r>
          </a:p>
        </p:txBody>
      </p:sp>
    </p:spTree>
    <p:extLst>
      <p:ext uri="{BB962C8B-B14F-4D97-AF65-F5344CB8AC3E}">
        <p14:creationId xmlns:p14="http://schemas.microsoft.com/office/powerpoint/2010/main" val="317216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38942"/>
            <a:ext cx="10515600" cy="1325563"/>
          </a:xfrm>
        </p:spPr>
        <p:txBody>
          <a:bodyPr>
            <a:normAutofit/>
          </a:bodyPr>
          <a:lstStyle/>
          <a:p>
            <a:r>
              <a:rPr lang="ja-JP" altLang="en-US" sz="3600" dirty="0" smtClean="0"/>
              <a:t>ＯＣＬの一例</a:t>
            </a:r>
            <a:endParaRPr kumimoji="1" lang="ja-JP" altLang="en-US" sz="3600" dirty="0"/>
          </a:p>
        </p:txBody>
      </p:sp>
      <p:sp>
        <p:nvSpPr>
          <p:cNvPr id="3" name="コンテンツ プレースホルダー 2"/>
          <p:cNvSpPr>
            <a:spLocks noGrp="1"/>
          </p:cNvSpPr>
          <p:nvPr>
            <p:ph idx="1"/>
          </p:nvPr>
        </p:nvSpPr>
        <p:spPr>
          <a:xfrm>
            <a:off x="353963" y="1364505"/>
            <a:ext cx="9792927" cy="5198527"/>
          </a:xfrm>
        </p:spPr>
        <p:txBody>
          <a:bodyPr spcCol="72000">
            <a:normAutofit/>
          </a:bodyPr>
          <a:lstStyle/>
          <a:p>
            <a:r>
              <a:rPr lang="ja-JP" altLang="en-US" dirty="0" smtClean="0">
                <a:solidFill>
                  <a:srgbClr val="FF0000"/>
                </a:solidFill>
              </a:rPr>
              <a:t>要素</a:t>
            </a:r>
            <a:r>
              <a:rPr lang="en-US" altLang="ja-JP" dirty="0" smtClean="0">
                <a:solidFill>
                  <a:srgbClr val="FF0000"/>
                </a:solidFill>
              </a:rPr>
              <a:t>.</a:t>
            </a:r>
            <a:r>
              <a:rPr lang="ja-JP" altLang="en-US" dirty="0" smtClean="0">
                <a:solidFill>
                  <a:srgbClr val="FF0000"/>
                </a:solidFill>
              </a:rPr>
              <a:t>選択肢</a:t>
            </a:r>
            <a:endParaRPr lang="en-US" altLang="ja-JP" dirty="0" smtClean="0">
              <a:solidFill>
                <a:srgbClr val="FF0000"/>
              </a:solidFill>
            </a:endParaRPr>
          </a:p>
          <a:p>
            <a:pPr marL="0" indent="0">
              <a:buNone/>
            </a:pPr>
            <a:r>
              <a:rPr lang="ja-JP" altLang="en-US" dirty="0"/>
              <a:t>　</a:t>
            </a:r>
            <a:r>
              <a:rPr lang="ja-JP" altLang="en-US" dirty="0" smtClean="0"/>
              <a:t>ある「要素」の「選択肢」を表現します。</a:t>
            </a:r>
            <a:endParaRPr lang="en-US" altLang="ja-JP" dirty="0" smtClean="0"/>
          </a:p>
          <a:p>
            <a:pPr marL="0" indent="0">
              <a:buNone/>
            </a:pPr>
            <a:r>
              <a:rPr lang="ja-JP" altLang="en-US" dirty="0"/>
              <a:t>　選択肢は、属性、関連リンクの</a:t>
            </a:r>
            <a:r>
              <a:rPr lang="ja-JP" altLang="en-US" dirty="0" smtClean="0"/>
              <a:t>ロール名を指します。</a:t>
            </a:r>
            <a:endParaRPr lang="en-US" altLang="ja-JP" dirty="0" smtClean="0"/>
          </a:p>
          <a:p>
            <a:pPr marL="0" indent="0">
              <a:buNone/>
            </a:pPr>
            <a:r>
              <a:rPr lang="ja-JP" altLang="en-US" dirty="0" smtClean="0"/>
              <a:t>　例</a:t>
            </a:r>
            <a:r>
              <a:rPr lang="ja-JP" altLang="en-US" dirty="0"/>
              <a:t>：</a:t>
            </a:r>
            <a:r>
              <a:rPr lang="en-US" altLang="ja-JP" dirty="0" err="1"/>
              <a:t>aMember.age</a:t>
            </a:r>
            <a:r>
              <a:rPr lang="en-US" altLang="ja-JP" dirty="0"/>
              <a:t> &gt; </a:t>
            </a:r>
            <a:r>
              <a:rPr lang="en-US" altLang="ja-JP" dirty="0" smtClean="0"/>
              <a:t>18</a:t>
            </a:r>
          </a:p>
          <a:p>
            <a:pPr marL="0" indent="0">
              <a:buNone/>
            </a:pPr>
            <a:r>
              <a:rPr lang="ja-JP" altLang="en-US" dirty="0"/>
              <a:t>　</a:t>
            </a:r>
            <a:r>
              <a:rPr lang="en-US" altLang="ja-JP" dirty="0" smtClean="0"/>
              <a:t>Member</a:t>
            </a:r>
            <a:r>
              <a:rPr lang="ja-JP" altLang="en-US" dirty="0" smtClean="0"/>
              <a:t>の属性</a:t>
            </a:r>
            <a:r>
              <a:rPr lang="en-US" altLang="ja-JP" dirty="0" smtClean="0"/>
              <a:t>age</a:t>
            </a:r>
            <a:r>
              <a:rPr lang="ja-JP" altLang="en-US" dirty="0" smtClean="0"/>
              <a:t>が１８より大きいことを示します。</a:t>
            </a:r>
            <a:endParaRPr lang="en-US" altLang="ja-JP" dirty="0" smtClean="0"/>
          </a:p>
          <a:p>
            <a:pPr marL="0" indent="0">
              <a:buNone/>
            </a:pPr>
            <a:endParaRPr lang="en-US" altLang="ja-JP" dirty="0" smtClean="0"/>
          </a:p>
          <a:p>
            <a:r>
              <a:rPr lang="ja-JP" altLang="en-US" dirty="0" smtClean="0">
                <a:solidFill>
                  <a:srgbClr val="FF0000"/>
                </a:solidFill>
              </a:rPr>
              <a:t>要素</a:t>
            </a:r>
            <a:r>
              <a:rPr lang="en-US" altLang="ja-JP" dirty="0" smtClean="0">
                <a:solidFill>
                  <a:srgbClr val="FF0000"/>
                </a:solidFill>
              </a:rPr>
              <a:t>.</a:t>
            </a:r>
            <a:r>
              <a:rPr lang="ja-JP" altLang="en-US" dirty="0" smtClean="0">
                <a:solidFill>
                  <a:srgbClr val="FF0000"/>
                </a:solidFill>
              </a:rPr>
              <a:t>操作</a:t>
            </a:r>
            <a:r>
              <a:rPr lang="en-US" altLang="ja-JP" dirty="0" smtClean="0">
                <a:solidFill>
                  <a:srgbClr val="FF0000"/>
                </a:solidFill>
              </a:rPr>
              <a:t>(</a:t>
            </a:r>
            <a:r>
              <a:rPr lang="ja-JP" altLang="en-US" dirty="0" smtClean="0">
                <a:solidFill>
                  <a:srgbClr val="FF0000"/>
                </a:solidFill>
              </a:rPr>
              <a:t>引数</a:t>
            </a:r>
            <a:r>
              <a:rPr lang="en-US" altLang="ja-JP" dirty="0" smtClean="0">
                <a:solidFill>
                  <a:srgbClr val="FF0000"/>
                </a:solidFill>
              </a:rPr>
              <a:t>..)</a:t>
            </a:r>
            <a:endParaRPr lang="en-US" altLang="ja-JP" dirty="0">
              <a:solidFill>
                <a:srgbClr val="FF0000"/>
              </a:solidFill>
            </a:endParaRPr>
          </a:p>
          <a:p>
            <a:pPr marL="0" indent="0">
              <a:buNone/>
            </a:pPr>
            <a:r>
              <a:rPr lang="ja-JP" altLang="en-US" dirty="0" smtClean="0"/>
              <a:t>　</a:t>
            </a:r>
            <a:r>
              <a:rPr lang="ja-JP" altLang="en-US" dirty="0"/>
              <a:t>ある「要素」の</a:t>
            </a:r>
            <a:r>
              <a:rPr lang="ja-JP" altLang="en-US" dirty="0" smtClean="0"/>
              <a:t>「操作」</a:t>
            </a:r>
            <a:r>
              <a:rPr lang="ja-JP" altLang="en-US" dirty="0"/>
              <a:t>を表現します。</a:t>
            </a:r>
            <a:endParaRPr lang="en-US" altLang="ja-JP" dirty="0"/>
          </a:p>
          <a:p>
            <a:pPr marL="0" indent="0">
              <a:buNone/>
            </a:pPr>
            <a:r>
              <a:rPr lang="ja-JP" altLang="en-US" dirty="0" smtClean="0"/>
              <a:t>　例</a:t>
            </a:r>
            <a:r>
              <a:rPr lang="ja-JP" altLang="en-US" dirty="0"/>
              <a:t>：</a:t>
            </a:r>
            <a:r>
              <a:rPr lang="en-US" altLang="ja-JP" dirty="0" err="1"/>
              <a:t>aMember</a:t>
            </a:r>
            <a:r>
              <a:rPr lang="en-US" altLang="ja-JP" dirty="0" smtClean="0"/>
              <a:t>.</a:t>
            </a:r>
            <a:r>
              <a:rPr lang="ja-JP" altLang="en-US" dirty="0" smtClean="0"/>
              <a:t>ａｇｅ購入額</a:t>
            </a:r>
            <a:r>
              <a:rPr lang="en-US" altLang="ja-JP" dirty="0" smtClean="0"/>
              <a:t>(</a:t>
            </a:r>
            <a:r>
              <a:rPr lang="ja-JP" altLang="en-US" dirty="0" smtClean="0"/>
              <a:t>月</a:t>
            </a:r>
            <a:r>
              <a:rPr lang="en-US" altLang="ja-JP" dirty="0" smtClean="0"/>
              <a:t>)</a:t>
            </a:r>
            <a:endParaRPr lang="en-US" altLang="ja-JP" dirty="0"/>
          </a:p>
          <a:p>
            <a:pPr marL="0" indent="0">
              <a:buNone/>
            </a:pPr>
            <a:r>
              <a:rPr lang="ja-JP" altLang="en-US" dirty="0"/>
              <a:t>　</a:t>
            </a:r>
            <a:r>
              <a:rPr lang="en-US" altLang="ja-JP" dirty="0" smtClean="0"/>
              <a:t>Member</a:t>
            </a:r>
            <a:r>
              <a:rPr lang="ja-JP" altLang="en-US" dirty="0" smtClean="0"/>
              <a:t>のその月の購入額</a:t>
            </a:r>
            <a:endParaRPr lang="en-US" altLang="ja-JP" dirty="0"/>
          </a:p>
          <a:p>
            <a:pPr marL="0" indent="0">
              <a:buNone/>
            </a:pPr>
            <a:endParaRPr lang="en-US" altLang="ja-JP" dirty="0"/>
          </a:p>
          <a:p>
            <a:endParaRPr lang="en-US" altLang="ja-JP" dirty="0" smtClean="0"/>
          </a:p>
          <a:p>
            <a:endParaRPr lang="en-US" altLang="ja-JP" dirty="0" smtClean="0"/>
          </a:p>
          <a:p>
            <a:endParaRPr lang="en-US" altLang="ja-JP" dirty="0" smtClean="0">
              <a:solidFill>
                <a:schemeClr val="accent5"/>
              </a:solidFill>
            </a:endParaRPr>
          </a:p>
          <a:p>
            <a:endParaRPr lang="en-US" altLang="ja-JP" dirty="0"/>
          </a:p>
          <a:p>
            <a:endParaRPr kumimoji="1" lang="ja-JP" altLang="en-US" dirty="0"/>
          </a:p>
        </p:txBody>
      </p:sp>
    </p:spTree>
    <p:extLst>
      <p:ext uri="{BB962C8B-B14F-4D97-AF65-F5344CB8AC3E}">
        <p14:creationId xmlns:p14="http://schemas.microsoft.com/office/powerpoint/2010/main" val="543057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38942"/>
            <a:ext cx="10515600" cy="1325563"/>
          </a:xfrm>
        </p:spPr>
        <p:txBody>
          <a:bodyPr>
            <a:normAutofit/>
          </a:bodyPr>
          <a:lstStyle/>
          <a:p>
            <a:r>
              <a:rPr lang="ja-JP" altLang="en-US" sz="3600" dirty="0" smtClean="0"/>
              <a:t>ＯＣＬの一例</a:t>
            </a:r>
            <a:endParaRPr kumimoji="1" lang="ja-JP" altLang="en-US" sz="3600" dirty="0"/>
          </a:p>
        </p:txBody>
      </p:sp>
      <p:sp>
        <p:nvSpPr>
          <p:cNvPr id="3" name="コンテンツ プレースホルダー 2"/>
          <p:cNvSpPr>
            <a:spLocks noGrp="1"/>
          </p:cNvSpPr>
          <p:nvPr>
            <p:ph idx="1"/>
          </p:nvPr>
        </p:nvSpPr>
        <p:spPr>
          <a:xfrm>
            <a:off x="353963" y="1165123"/>
            <a:ext cx="11503740" cy="5397909"/>
          </a:xfrm>
        </p:spPr>
        <p:txBody>
          <a:bodyPr spcCol="72000">
            <a:noAutofit/>
          </a:bodyPr>
          <a:lstStyle/>
          <a:p>
            <a:r>
              <a:rPr lang="ja-JP" altLang="en-US" dirty="0">
                <a:solidFill>
                  <a:srgbClr val="FF0000"/>
                </a:solidFill>
              </a:rPr>
              <a:t>集合</a:t>
            </a:r>
            <a:r>
              <a:rPr lang="en-US" altLang="ja-JP" dirty="0">
                <a:solidFill>
                  <a:srgbClr val="FF0000"/>
                </a:solidFill>
              </a:rPr>
              <a:t>-&gt;size</a:t>
            </a:r>
            <a:r>
              <a:rPr lang="ja-JP" altLang="en-US" dirty="0"/>
              <a:t>　</a:t>
            </a:r>
            <a:endParaRPr lang="en-US" altLang="ja-JP" dirty="0" smtClean="0"/>
          </a:p>
          <a:p>
            <a:pPr marL="0" indent="0">
              <a:buNone/>
            </a:pPr>
            <a:r>
              <a:rPr lang="ja-JP" altLang="en-US" dirty="0"/>
              <a:t>　集合内の要素の数を表す</a:t>
            </a:r>
          </a:p>
          <a:p>
            <a:pPr marL="0" indent="0">
              <a:buNone/>
            </a:pPr>
            <a:r>
              <a:rPr lang="ja-JP" altLang="en-US" dirty="0" smtClean="0"/>
              <a:t>　例</a:t>
            </a:r>
            <a:r>
              <a:rPr lang="ja-JP" altLang="en-US" dirty="0"/>
              <a:t>：</a:t>
            </a:r>
            <a:r>
              <a:rPr lang="en-US" altLang="ja-JP" dirty="0" err="1"/>
              <a:t>videoshop.member</a:t>
            </a:r>
            <a:r>
              <a:rPr lang="en-US" altLang="ja-JP" dirty="0"/>
              <a:t>-&gt;size &gt; </a:t>
            </a:r>
            <a:r>
              <a:rPr lang="en-US" altLang="ja-JP" dirty="0" smtClean="0"/>
              <a:t>10</a:t>
            </a:r>
            <a:endParaRPr lang="en-US" altLang="ja-JP" dirty="0"/>
          </a:p>
          <a:p>
            <a:pPr marL="0" indent="0">
              <a:buNone/>
            </a:pPr>
            <a:r>
              <a:rPr lang="ja-JP" altLang="en-US" dirty="0" smtClean="0"/>
              <a:t>　ビデオ</a:t>
            </a:r>
            <a:r>
              <a:rPr lang="ja-JP" altLang="en-US" dirty="0"/>
              <a:t>店</a:t>
            </a:r>
            <a:r>
              <a:rPr lang="ja-JP" altLang="en-US" dirty="0" smtClean="0"/>
              <a:t>の会員は</a:t>
            </a:r>
            <a:r>
              <a:rPr lang="en-US" altLang="ja-JP" dirty="0" smtClean="0"/>
              <a:t>10</a:t>
            </a:r>
            <a:r>
              <a:rPr lang="ja-JP" altLang="en-US" dirty="0"/>
              <a:t>人</a:t>
            </a:r>
            <a:r>
              <a:rPr lang="ja-JP" altLang="en-US" dirty="0" smtClean="0"/>
              <a:t>を超える。</a:t>
            </a:r>
            <a:endParaRPr lang="en-US" altLang="ja-JP" dirty="0" smtClean="0"/>
          </a:p>
          <a:p>
            <a:r>
              <a:rPr lang="en-US" altLang="ja-JP" dirty="0">
                <a:solidFill>
                  <a:srgbClr val="FF0000"/>
                </a:solidFill>
              </a:rPr>
              <a:t>self</a:t>
            </a:r>
          </a:p>
          <a:p>
            <a:pPr marL="0" indent="0">
              <a:buNone/>
            </a:pPr>
            <a:r>
              <a:rPr lang="ja-JP" altLang="en-US" dirty="0" smtClean="0">
                <a:solidFill>
                  <a:srgbClr val="FF0000"/>
                </a:solidFill>
              </a:rPr>
              <a:t>　</a:t>
            </a:r>
            <a:r>
              <a:rPr lang="ja-JP" altLang="en-US" dirty="0" smtClean="0"/>
              <a:t>現在</a:t>
            </a:r>
            <a:r>
              <a:rPr lang="ja-JP" altLang="en-US" dirty="0"/>
              <a:t>のオブジェクトを</a:t>
            </a:r>
            <a:r>
              <a:rPr lang="ja-JP" altLang="en-US" dirty="0" smtClean="0"/>
              <a:t>示します。</a:t>
            </a:r>
            <a:endParaRPr lang="en-US" altLang="ja-JP" dirty="0" smtClean="0"/>
          </a:p>
          <a:p>
            <a:r>
              <a:rPr lang="ja-JP" altLang="en-US" dirty="0">
                <a:solidFill>
                  <a:srgbClr val="FF0000"/>
                </a:solidFill>
              </a:rPr>
              <a:t>集合</a:t>
            </a:r>
            <a:r>
              <a:rPr lang="en-US" altLang="ja-JP" dirty="0">
                <a:solidFill>
                  <a:srgbClr val="FF0000"/>
                </a:solidFill>
              </a:rPr>
              <a:t>-&gt;select(</a:t>
            </a:r>
            <a:r>
              <a:rPr lang="ja-JP" altLang="en-US" dirty="0">
                <a:solidFill>
                  <a:srgbClr val="FF0000"/>
                </a:solidFill>
              </a:rPr>
              <a:t>真偽式</a:t>
            </a:r>
            <a:r>
              <a:rPr lang="en-US" altLang="ja-JP" dirty="0">
                <a:solidFill>
                  <a:srgbClr val="FF0000"/>
                </a:solidFill>
              </a:rPr>
              <a:t>)</a:t>
            </a:r>
          </a:p>
          <a:p>
            <a:pPr marL="0" indent="0">
              <a:buNone/>
            </a:pPr>
            <a:r>
              <a:rPr lang="ja-JP" altLang="en-US" dirty="0" smtClean="0"/>
              <a:t>　集合の中で真偽式が真になるものの集合です。</a:t>
            </a:r>
            <a:endParaRPr lang="en-US" altLang="ja-JP" dirty="0"/>
          </a:p>
          <a:p>
            <a:pPr marL="0" indent="0">
              <a:buNone/>
            </a:pPr>
            <a:r>
              <a:rPr lang="ja-JP" altLang="en-US" dirty="0" smtClean="0"/>
              <a:t>　例</a:t>
            </a:r>
            <a:r>
              <a:rPr lang="ja-JP" altLang="en-US" dirty="0"/>
              <a:t>：</a:t>
            </a:r>
            <a:r>
              <a:rPr lang="en-US" altLang="ja-JP" dirty="0" err="1"/>
              <a:t>videoshop.member</a:t>
            </a:r>
            <a:r>
              <a:rPr lang="en-US" altLang="ja-JP" dirty="0"/>
              <a:t>-&gt;select(</a:t>
            </a:r>
            <a:r>
              <a:rPr lang="en-US" altLang="ja-JP" dirty="0" err="1"/>
              <a:t>self.videotape</a:t>
            </a:r>
            <a:r>
              <a:rPr lang="en-US" altLang="ja-JP" dirty="0"/>
              <a:t>-&gt;size &gt;= 3</a:t>
            </a:r>
            <a:r>
              <a:rPr lang="en-US" altLang="ja-JP" dirty="0" smtClean="0"/>
              <a:t>)</a:t>
            </a:r>
          </a:p>
          <a:p>
            <a:pPr marL="0" indent="0">
              <a:buNone/>
            </a:pPr>
            <a:r>
              <a:rPr lang="ja-JP" altLang="en-US" dirty="0"/>
              <a:t>　</a:t>
            </a:r>
            <a:r>
              <a:rPr lang="ja-JP" altLang="en-US" dirty="0" smtClean="0"/>
              <a:t>ビデオ店の店員で、ビデオテープを</a:t>
            </a:r>
            <a:r>
              <a:rPr lang="en-US" altLang="ja-JP" dirty="0" smtClean="0"/>
              <a:t>3</a:t>
            </a:r>
            <a:r>
              <a:rPr lang="ja-JP" altLang="en-US" dirty="0" smtClean="0"/>
              <a:t>本以上借りている人の集合</a:t>
            </a:r>
            <a:endParaRPr lang="en-US" altLang="ja-JP" dirty="0" smtClean="0"/>
          </a:p>
          <a:p>
            <a:endParaRPr lang="en-US" altLang="ja-JP" dirty="0" smtClean="0"/>
          </a:p>
          <a:p>
            <a:endParaRPr lang="en-US" altLang="ja-JP" dirty="0" smtClean="0">
              <a:solidFill>
                <a:schemeClr val="accent5"/>
              </a:solidFill>
            </a:endParaRPr>
          </a:p>
          <a:p>
            <a:endParaRPr lang="en-US" altLang="ja-JP" dirty="0"/>
          </a:p>
          <a:p>
            <a:endParaRPr kumimoji="1" lang="ja-JP" altLang="en-US" dirty="0"/>
          </a:p>
        </p:txBody>
      </p:sp>
    </p:spTree>
    <p:extLst>
      <p:ext uri="{BB962C8B-B14F-4D97-AF65-F5344CB8AC3E}">
        <p14:creationId xmlns:p14="http://schemas.microsoft.com/office/powerpoint/2010/main" val="2089115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38942"/>
            <a:ext cx="10515600" cy="1325563"/>
          </a:xfrm>
        </p:spPr>
        <p:txBody>
          <a:bodyPr>
            <a:normAutofit/>
          </a:bodyPr>
          <a:lstStyle/>
          <a:p>
            <a:r>
              <a:rPr kumimoji="1" lang="en-US" altLang="ja-JP" sz="3600" b="1" dirty="0" smtClean="0"/>
              <a:t>Chapter7</a:t>
            </a:r>
            <a:r>
              <a:rPr kumimoji="1" lang="ja-JP" altLang="en-US" sz="3600" dirty="0" smtClean="0"/>
              <a:t>　まとめ</a:t>
            </a:r>
            <a:endParaRPr kumimoji="1" lang="ja-JP" altLang="en-US" sz="3600" dirty="0"/>
          </a:p>
        </p:txBody>
      </p:sp>
      <p:sp>
        <p:nvSpPr>
          <p:cNvPr id="3" name="コンテンツ プレースホルダー 2"/>
          <p:cNvSpPr>
            <a:spLocks noGrp="1"/>
          </p:cNvSpPr>
          <p:nvPr>
            <p:ph idx="1"/>
          </p:nvPr>
        </p:nvSpPr>
        <p:spPr>
          <a:xfrm>
            <a:off x="353963" y="1032387"/>
            <a:ext cx="11503740" cy="5530645"/>
          </a:xfrm>
        </p:spPr>
        <p:txBody>
          <a:bodyPr spcCol="72000">
            <a:noAutofit/>
          </a:bodyPr>
          <a:lstStyle/>
          <a:p>
            <a:r>
              <a:rPr lang="ja-JP" altLang="en-US" dirty="0">
                <a:solidFill>
                  <a:srgbClr val="FF0000"/>
                </a:solidFill>
              </a:rPr>
              <a:t>オブジェクト図                 </a:t>
            </a:r>
          </a:p>
          <a:p>
            <a:pPr marL="0" indent="0">
              <a:buNone/>
            </a:pPr>
            <a:r>
              <a:rPr lang="ja-JP" altLang="en-US" dirty="0" smtClean="0"/>
              <a:t>　オブジェクト</a:t>
            </a:r>
            <a:r>
              <a:rPr lang="ja-JP" altLang="en-US" dirty="0"/>
              <a:t>同士の関係を</a:t>
            </a:r>
            <a:r>
              <a:rPr lang="ja-JP" altLang="en-US" dirty="0" smtClean="0"/>
              <a:t>表現する。多重度</a:t>
            </a:r>
            <a:r>
              <a:rPr lang="ja-JP" altLang="en-US" dirty="0"/>
              <a:t>を考えるときや</a:t>
            </a:r>
            <a:r>
              <a:rPr lang="ja-JP" altLang="en-US" dirty="0" smtClean="0"/>
              <a:t>システム</a:t>
            </a:r>
            <a:r>
              <a:rPr lang="ja-JP" altLang="en-US" dirty="0"/>
              <a:t>（オブジェクト同士）の</a:t>
            </a:r>
            <a:r>
              <a:rPr lang="ja-JP" altLang="en-US" dirty="0" smtClean="0"/>
              <a:t>状態を表現するときに利用します。</a:t>
            </a:r>
            <a:endParaRPr lang="en-US" altLang="ja-JP" dirty="0" smtClean="0"/>
          </a:p>
          <a:p>
            <a:pPr marL="0" indent="0">
              <a:buNone/>
            </a:pPr>
            <a:endParaRPr lang="en-US" altLang="ja-JP" dirty="0" smtClean="0"/>
          </a:p>
          <a:p>
            <a:r>
              <a:rPr lang="ja-JP" altLang="en-US" dirty="0">
                <a:solidFill>
                  <a:srgbClr val="FF0000"/>
                </a:solidFill>
              </a:rPr>
              <a:t>アクティビティ図</a:t>
            </a:r>
          </a:p>
          <a:p>
            <a:pPr marL="0" indent="0">
              <a:buNone/>
            </a:pPr>
            <a:r>
              <a:rPr lang="ja-JP" altLang="en-US" dirty="0" smtClean="0"/>
              <a:t>　振る舞い</a:t>
            </a:r>
            <a:r>
              <a:rPr lang="ja-JP" altLang="en-US" dirty="0"/>
              <a:t>を</a:t>
            </a:r>
            <a:r>
              <a:rPr lang="ja-JP" altLang="en-US" dirty="0" smtClean="0"/>
              <a:t>表現する図で、手続き、ワークフロー</a:t>
            </a:r>
            <a:r>
              <a:rPr lang="ja-JP" altLang="en-US" dirty="0"/>
              <a:t>を</a:t>
            </a:r>
            <a:r>
              <a:rPr lang="ja-JP" altLang="en-US" dirty="0" smtClean="0"/>
              <a:t>記述します。</a:t>
            </a:r>
            <a:endParaRPr lang="en-US" altLang="ja-JP" dirty="0" smtClean="0"/>
          </a:p>
          <a:p>
            <a:pPr marL="0" indent="0">
              <a:buNone/>
            </a:pPr>
            <a:endParaRPr lang="en-US" altLang="ja-JP" dirty="0" smtClean="0"/>
          </a:p>
          <a:p>
            <a:r>
              <a:rPr lang="ja-JP" altLang="en-US" dirty="0">
                <a:solidFill>
                  <a:srgbClr val="FF0000"/>
                </a:solidFill>
              </a:rPr>
              <a:t>パッケージ図</a:t>
            </a:r>
          </a:p>
          <a:p>
            <a:pPr marL="0" indent="0">
              <a:buNone/>
            </a:pPr>
            <a:r>
              <a:rPr lang="ja-JP" altLang="en-US" dirty="0" smtClean="0"/>
              <a:t>　パッケージ</a:t>
            </a:r>
            <a:r>
              <a:rPr lang="ja-JP" altLang="en-US" dirty="0"/>
              <a:t>で</a:t>
            </a:r>
            <a:r>
              <a:rPr lang="en-US" altLang="ja-JP" dirty="0"/>
              <a:t>UML</a:t>
            </a:r>
            <a:r>
              <a:rPr lang="ja-JP" altLang="en-US" dirty="0"/>
              <a:t>の要素をまとめることが</a:t>
            </a:r>
            <a:r>
              <a:rPr lang="ja-JP" altLang="en-US" dirty="0" smtClean="0"/>
              <a:t>できます。</a:t>
            </a:r>
            <a:endParaRPr lang="en-US" altLang="ja-JP" dirty="0" smtClean="0"/>
          </a:p>
          <a:p>
            <a:pPr marL="0" indent="0">
              <a:buNone/>
            </a:pPr>
            <a:r>
              <a:rPr lang="ja-JP" altLang="en-US" dirty="0"/>
              <a:t>　</a:t>
            </a:r>
            <a:r>
              <a:rPr lang="ja-JP" altLang="en-US" dirty="0" smtClean="0"/>
              <a:t>パッケージ</a:t>
            </a:r>
            <a:r>
              <a:rPr lang="ja-JP" altLang="en-US" dirty="0"/>
              <a:t>の中にパッケージを</a:t>
            </a:r>
            <a:r>
              <a:rPr lang="ja-JP" altLang="en-US" dirty="0" smtClean="0"/>
              <a:t>入れることができ、階層</a:t>
            </a:r>
            <a:r>
              <a:rPr lang="ja-JP" altLang="en-US" dirty="0"/>
              <a:t>を表現</a:t>
            </a:r>
            <a:r>
              <a:rPr lang="ja-JP" altLang="en-US" dirty="0" smtClean="0"/>
              <a:t>できます。</a:t>
            </a:r>
            <a:endParaRPr lang="ja-JP" altLang="en-US" dirty="0"/>
          </a:p>
          <a:p>
            <a:endParaRPr lang="en-US" altLang="ja-JP" dirty="0"/>
          </a:p>
          <a:p>
            <a:endParaRPr kumimoji="1" lang="ja-JP" altLang="en-US" dirty="0"/>
          </a:p>
        </p:txBody>
      </p:sp>
    </p:spTree>
    <p:extLst>
      <p:ext uri="{BB962C8B-B14F-4D97-AF65-F5344CB8AC3E}">
        <p14:creationId xmlns:p14="http://schemas.microsoft.com/office/powerpoint/2010/main" val="917768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93" y="38942"/>
            <a:ext cx="10515600" cy="1325563"/>
          </a:xfrm>
        </p:spPr>
        <p:txBody>
          <a:bodyPr>
            <a:normAutofit/>
          </a:bodyPr>
          <a:lstStyle/>
          <a:p>
            <a:r>
              <a:rPr kumimoji="1" lang="en-US" altLang="ja-JP" sz="3600" b="1" dirty="0" smtClean="0"/>
              <a:t>Chapter7</a:t>
            </a:r>
            <a:r>
              <a:rPr kumimoji="1" lang="ja-JP" altLang="en-US" sz="3600" dirty="0" smtClean="0"/>
              <a:t>　まとめ</a:t>
            </a:r>
            <a:endParaRPr kumimoji="1" lang="ja-JP" altLang="en-US" sz="3600" dirty="0"/>
          </a:p>
        </p:txBody>
      </p:sp>
      <p:sp>
        <p:nvSpPr>
          <p:cNvPr id="3" name="コンテンツ プレースホルダー 2"/>
          <p:cNvSpPr>
            <a:spLocks noGrp="1"/>
          </p:cNvSpPr>
          <p:nvPr>
            <p:ph idx="1"/>
          </p:nvPr>
        </p:nvSpPr>
        <p:spPr>
          <a:xfrm>
            <a:off x="353963" y="1032387"/>
            <a:ext cx="11503740" cy="5530645"/>
          </a:xfrm>
        </p:spPr>
        <p:txBody>
          <a:bodyPr spcCol="72000">
            <a:noAutofit/>
          </a:bodyPr>
          <a:lstStyle/>
          <a:p>
            <a:r>
              <a:rPr lang="en-US" altLang="ja-JP" dirty="0">
                <a:solidFill>
                  <a:srgbClr val="FF0000"/>
                </a:solidFill>
              </a:rPr>
              <a:t>UML</a:t>
            </a:r>
            <a:r>
              <a:rPr lang="ja-JP" altLang="en-US" dirty="0">
                <a:solidFill>
                  <a:srgbClr val="FF0000"/>
                </a:solidFill>
              </a:rPr>
              <a:t>拡張、プロファイル</a:t>
            </a:r>
          </a:p>
          <a:p>
            <a:pPr marL="0" indent="0">
              <a:buNone/>
            </a:pPr>
            <a:r>
              <a:rPr lang="ja-JP" altLang="en-US" dirty="0"/>
              <a:t>　</a:t>
            </a:r>
            <a:r>
              <a:rPr lang="ja-JP" altLang="en-US" dirty="0" smtClean="0"/>
              <a:t>ＵＭＬは、プロファイル</a:t>
            </a:r>
            <a:r>
              <a:rPr lang="ja-JP" altLang="en-US" dirty="0"/>
              <a:t>を使用する</a:t>
            </a:r>
            <a:r>
              <a:rPr lang="ja-JP" altLang="en-US" dirty="0" smtClean="0"/>
              <a:t>ことにより拡張</a:t>
            </a:r>
            <a:r>
              <a:rPr lang="ja-JP" altLang="en-US" dirty="0"/>
              <a:t>が</a:t>
            </a:r>
            <a:r>
              <a:rPr lang="ja-JP" altLang="en-US" dirty="0" smtClean="0"/>
              <a:t>可能です。</a:t>
            </a:r>
            <a:endParaRPr lang="en-US" altLang="ja-JP" dirty="0" smtClean="0"/>
          </a:p>
          <a:p>
            <a:pPr marL="0" indent="0">
              <a:buNone/>
            </a:pPr>
            <a:r>
              <a:rPr lang="ja-JP" altLang="en-US" dirty="0"/>
              <a:t>　</a:t>
            </a:r>
            <a:r>
              <a:rPr lang="ja-JP" altLang="en-US" dirty="0" smtClean="0"/>
              <a:t>拡張</a:t>
            </a:r>
            <a:r>
              <a:rPr lang="ja-JP" altLang="en-US" dirty="0"/>
              <a:t>により、組み込み、リアルタイム、スケジューリング、事務処理など、様々なシステム分野に適用</a:t>
            </a:r>
            <a:r>
              <a:rPr lang="ja-JP" altLang="en-US" dirty="0" smtClean="0"/>
              <a:t>できます。</a:t>
            </a:r>
            <a:endParaRPr lang="en-US" altLang="ja-JP" dirty="0"/>
          </a:p>
          <a:p>
            <a:pPr marL="0" indent="0">
              <a:buNone/>
            </a:pPr>
            <a:r>
              <a:rPr lang="ja-JP" altLang="en-US" b="1" dirty="0">
                <a:solidFill>
                  <a:srgbClr val="C00000"/>
                </a:solidFill>
              </a:rPr>
              <a:t>　</a:t>
            </a:r>
            <a:r>
              <a:rPr lang="ja-JP" altLang="en-US" dirty="0"/>
              <a:t>プロファイルは、ステレオタイプ、制約、タグ付値（</a:t>
            </a:r>
            <a:r>
              <a:rPr lang="ja-JP" altLang="en-US" dirty="0" smtClean="0"/>
              <a:t>メタ属性</a:t>
            </a:r>
            <a:r>
              <a:rPr lang="ja-JP" altLang="en-US" dirty="0"/>
              <a:t>）を使用する</a:t>
            </a:r>
            <a:r>
              <a:rPr lang="ja-JP" altLang="en-US" dirty="0" smtClean="0"/>
              <a:t>ことにより作成します。</a:t>
            </a:r>
            <a:endParaRPr lang="en-US" altLang="ja-JP" dirty="0" smtClean="0"/>
          </a:p>
          <a:p>
            <a:pPr marL="0" indent="0">
              <a:buNone/>
            </a:pPr>
            <a:endParaRPr lang="en-US" altLang="ja-JP" b="1" dirty="0"/>
          </a:p>
          <a:p>
            <a:r>
              <a:rPr lang="en-US" altLang="ja-JP" dirty="0" smtClean="0">
                <a:solidFill>
                  <a:srgbClr val="FF0000"/>
                </a:solidFill>
              </a:rPr>
              <a:t>OCL</a:t>
            </a:r>
            <a:endParaRPr lang="en-US" altLang="ja-JP" dirty="0">
              <a:solidFill>
                <a:srgbClr val="FF0000"/>
              </a:solidFill>
            </a:endParaRPr>
          </a:p>
          <a:p>
            <a:pPr marL="0" indent="0">
              <a:buNone/>
            </a:pPr>
            <a:r>
              <a:rPr lang="ja-JP" altLang="en-US" b="1" dirty="0">
                <a:solidFill>
                  <a:schemeClr val="accent5">
                    <a:lumMod val="50000"/>
                  </a:schemeClr>
                </a:solidFill>
              </a:rPr>
              <a:t>　</a:t>
            </a:r>
            <a:r>
              <a:rPr lang="ja-JP" altLang="en-US" dirty="0"/>
              <a:t>通常</a:t>
            </a:r>
            <a:r>
              <a:rPr lang="ja-JP" altLang="en-US" dirty="0" smtClean="0"/>
              <a:t>、</a:t>
            </a:r>
            <a:r>
              <a:rPr lang="ja-JP" altLang="en-US" dirty="0"/>
              <a:t>制約</a:t>
            </a:r>
            <a:r>
              <a:rPr lang="ja-JP" altLang="en-US" dirty="0" smtClean="0"/>
              <a:t>の</a:t>
            </a:r>
            <a:r>
              <a:rPr lang="ja-JP" altLang="en-US" dirty="0"/>
              <a:t>記述には自然言語を</a:t>
            </a:r>
            <a:r>
              <a:rPr lang="ja-JP" altLang="en-US" dirty="0" smtClean="0"/>
              <a:t>使用</a:t>
            </a:r>
            <a:r>
              <a:rPr lang="ja-JP" altLang="en-US" dirty="0" smtClean="0"/>
              <a:t>しま</a:t>
            </a:r>
            <a:r>
              <a:rPr lang="ja-JP" altLang="en-US" dirty="0"/>
              <a:t>す</a:t>
            </a:r>
            <a:r>
              <a:rPr lang="ja-JP" altLang="en-US" dirty="0" smtClean="0"/>
              <a:t>が</a:t>
            </a:r>
            <a:r>
              <a:rPr lang="ja-JP" altLang="en-US" dirty="0"/>
              <a:t>、</a:t>
            </a:r>
            <a:r>
              <a:rPr lang="en-US" altLang="ja-JP" dirty="0"/>
              <a:t>OCL</a:t>
            </a:r>
            <a:r>
              <a:rPr lang="ja-JP" altLang="en-US" dirty="0"/>
              <a:t>を使用</a:t>
            </a:r>
            <a:r>
              <a:rPr lang="ja-JP" altLang="en-US" dirty="0" smtClean="0"/>
              <a:t>する</a:t>
            </a:r>
            <a:r>
              <a:rPr lang="ja-JP" altLang="en-US" dirty="0"/>
              <a:t>ことにより曖昧さをなくすこと</a:t>
            </a:r>
            <a:r>
              <a:rPr lang="ja-JP" altLang="en-US" dirty="0" smtClean="0"/>
              <a:t>ができます。</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2900278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オブジェクト図を用いて多重度を考える</a:t>
            </a:r>
            <a:endParaRPr kumimoji="1" lang="ja-JP" altLang="en-US" sz="3600" dirty="0"/>
          </a:p>
        </p:txBody>
      </p:sp>
      <p:sp>
        <p:nvSpPr>
          <p:cNvPr id="3" name="コンテンツ プレースホルダー 2"/>
          <p:cNvSpPr>
            <a:spLocks noGrp="1"/>
          </p:cNvSpPr>
          <p:nvPr>
            <p:ph idx="1"/>
          </p:nvPr>
        </p:nvSpPr>
        <p:spPr>
          <a:xfrm>
            <a:off x="838200" y="1731841"/>
            <a:ext cx="10515600" cy="1116868"/>
          </a:xfrm>
        </p:spPr>
        <p:txBody>
          <a:bodyPr/>
          <a:lstStyle/>
          <a:p>
            <a:r>
              <a:rPr lang="ja-JP" altLang="en-US" dirty="0" smtClean="0"/>
              <a:t>クラス</a:t>
            </a:r>
            <a:r>
              <a:rPr lang="ja-JP" altLang="en-US" dirty="0"/>
              <a:t>図</a:t>
            </a:r>
            <a:r>
              <a:rPr lang="ja-JP" altLang="en-US" dirty="0" smtClean="0"/>
              <a:t>を描くときに、クラス同士の関係について、</a:t>
            </a:r>
            <a:r>
              <a:rPr lang="ja-JP" altLang="en-US" dirty="0" smtClean="0">
                <a:solidFill>
                  <a:srgbClr val="FF0000"/>
                </a:solidFill>
              </a:rPr>
              <a:t>多重度</a:t>
            </a:r>
            <a:r>
              <a:rPr lang="ja-JP" altLang="en-US" dirty="0" smtClean="0"/>
              <a:t>で表記してきましたが、これを考える</a:t>
            </a:r>
            <a:r>
              <a:rPr lang="ja-JP" altLang="en-US" dirty="0"/>
              <a:t>上</a:t>
            </a:r>
            <a:r>
              <a:rPr lang="ja-JP" altLang="en-US" dirty="0" smtClean="0"/>
              <a:t>でオブジェクト図を利用できます。</a:t>
            </a:r>
            <a:endParaRPr lang="en-US" altLang="ja-JP" dirty="0"/>
          </a:p>
          <a:p>
            <a:endParaRPr kumimoji="1" lang="ja-JP" alt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15" t="12176" r="5007" b="4882"/>
          <a:stretch/>
        </p:blipFill>
        <p:spPr bwMode="auto">
          <a:xfrm rot="5400000">
            <a:off x="773746" y="3233554"/>
            <a:ext cx="3698583" cy="277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6270266" y="3125708"/>
            <a:ext cx="4044463" cy="400110"/>
          </a:xfrm>
          <a:prstGeom prst="rect">
            <a:avLst/>
          </a:prstGeom>
          <a:noFill/>
        </p:spPr>
        <p:txBody>
          <a:bodyPr wrap="square" rtlCol="0">
            <a:spAutoFit/>
          </a:bodyPr>
          <a:lstStyle/>
          <a:p>
            <a:r>
              <a:rPr kumimoji="1" lang="ja-JP" altLang="en-US" sz="2000" dirty="0" smtClean="0"/>
              <a:t>図７－２　クラス図の多重度を考える</a:t>
            </a:r>
            <a:endParaRPr kumimoji="1" lang="ja-JP" altLang="en-US" sz="2000" dirty="0"/>
          </a:p>
        </p:txBody>
      </p:sp>
      <p:graphicFrame>
        <p:nvGraphicFramePr>
          <p:cNvPr id="10" name="表 9"/>
          <p:cNvGraphicFramePr>
            <a:graphicFrameLocks noGrp="1"/>
          </p:cNvGraphicFramePr>
          <p:nvPr>
            <p:extLst>
              <p:ext uri="{D42A27DB-BD31-4B8C-83A1-F6EECF244321}">
                <p14:modId xmlns:p14="http://schemas.microsoft.com/office/powerpoint/2010/main" val="1896300250"/>
              </p:ext>
            </p:extLst>
          </p:nvPr>
        </p:nvGraphicFramePr>
        <p:xfrm>
          <a:off x="4361349" y="3959159"/>
          <a:ext cx="2376264" cy="1321296"/>
        </p:xfrm>
        <a:graphic>
          <a:graphicData uri="http://schemas.openxmlformats.org/drawingml/2006/table">
            <a:tbl>
              <a:tblPr>
                <a:tableStyleId>{616DA210-FB5B-4158-B5E0-FEB733F419BA}</a:tableStyleId>
              </a:tblPr>
              <a:tblGrid>
                <a:gridCol w="2376264"/>
              </a:tblGrid>
              <a:tr h="432048">
                <a:tc>
                  <a:txBody>
                    <a:bodyPr/>
                    <a:lstStyle/>
                    <a:p>
                      <a:pPr algn="ctr"/>
                      <a:r>
                        <a:rPr kumimoji="1" lang="ja-JP" altLang="en-US" sz="2400" b="1" dirty="0" smtClean="0"/>
                        <a:t>幹部社員</a:t>
                      </a:r>
                      <a:endParaRPr kumimoji="1" lang="ja-JP" altLang="en-US" sz="2400" b="1" dirty="0"/>
                    </a:p>
                  </a:txBody>
                  <a:tcPr/>
                </a:tc>
              </a:tr>
              <a:tr h="432048">
                <a:tc>
                  <a:txBody>
                    <a:bodyPr/>
                    <a:lstStyle/>
                    <a:p>
                      <a:endParaRPr kumimoji="1" lang="ja-JP" altLang="en-US" dirty="0"/>
                    </a:p>
                  </a:txBody>
                  <a:tcPr/>
                </a:tc>
              </a:tr>
              <a:tr h="432048">
                <a:tc>
                  <a:txBody>
                    <a:bodyPr/>
                    <a:lstStyle/>
                    <a:p>
                      <a:endParaRPr kumimoji="1" lang="ja-JP" altLang="en-US" dirty="0"/>
                    </a:p>
                  </a:txBody>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952393672"/>
              </p:ext>
            </p:extLst>
          </p:nvPr>
        </p:nvGraphicFramePr>
        <p:xfrm>
          <a:off x="9624646" y="3959159"/>
          <a:ext cx="2376264" cy="1321296"/>
        </p:xfrm>
        <a:graphic>
          <a:graphicData uri="http://schemas.openxmlformats.org/drawingml/2006/table">
            <a:tbl>
              <a:tblPr>
                <a:tableStyleId>{616DA210-FB5B-4158-B5E0-FEB733F419BA}</a:tableStyleId>
              </a:tblPr>
              <a:tblGrid>
                <a:gridCol w="2376264"/>
              </a:tblGrid>
              <a:tr h="432048">
                <a:tc>
                  <a:txBody>
                    <a:bodyPr/>
                    <a:lstStyle/>
                    <a:p>
                      <a:pPr algn="ctr"/>
                      <a:r>
                        <a:rPr kumimoji="1" lang="ja-JP" altLang="en-US" sz="2400" b="1" dirty="0" smtClean="0"/>
                        <a:t>部署</a:t>
                      </a:r>
                      <a:endParaRPr kumimoji="1" lang="ja-JP" altLang="en-US" sz="2400" b="1" dirty="0"/>
                    </a:p>
                  </a:txBody>
                  <a:tcPr/>
                </a:tc>
              </a:tr>
              <a:tr h="432048">
                <a:tc>
                  <a:txBody>
                    <a:bodyPr/>
                    <a:lstStyle/>
                    <a:p>
                      <a:endParaRPr kumimoji="1" lang="ja-JP" altLang="en-US" dirty="0"/>
                    </a:p>
                  </a:txBody>
                  <a:tcPr/>
                </a:tc>
              </a:tr>
              <a:tr h="432048">
                <a:tc>
                  <a:txBody>
                    <a:bodyPr/>
                    <a:lstStyle/>
                    <a:p>
                      <a:endParaRPr kumimoji="1" lang="ja-JP" altLang="en-US" dirty="0"/>
                    </a:p>
                  </a:txBody>
                  <a:tcPr/>
                </a:tc>
              </a:tr>
            </a:tbl>
          </a:graphicData>
        </a:graphic>
      </p:graphicFrame>
      <p:cxnSp>
        <p:nvCxnSpPr>
          <p:cNvPr id="12" name="直線コネクタ 11"/>
          <p:cNvCxnSpPr>
            <a:stCxn id="10" idx="3"/>
            <a:endCxn id="11" idx="1"/>
          </p:cNvCxnSpPr>
          <p:nvPr/>
        </p:nvCxnSpPr>
        <p:spPr>
          <a:xfrm>
            <a:off x="6737613" y="4619807"/>
            <a:ext cx="28870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326506" y="4158142"/>
            <a:ext cx="1872208" cy="461665"/>
          </a:xfrm>
          <a:prstGeom prst="rect">
            <a:avLst/>
          </a:prstGeom>
          <a:noFill/>
        </p:spPr>
        <p:txBody>
          <a:bodyPr wrap="square" rtlCol="0">
            <a:spAutoFit/>
          </a:bodyPr>
          <a:lstStyle/>
          <a:p>
            <a:pPr algn="ctr"/>
            <a:r>
              <a:rPr lang="ja-JP" altLang="en-US" sz="2400" b="1" dirty="0"/>
              <a:t>部門長</a:t>
            </a:r>
            <a:endParaRPr kumimoji="1" lang="ja-JP" altLang="en-US" sz="2400" b="1" dirty="0"/>
          </a:p>
        </p:txBody>
      </p:sp>
      <p:sp>
        <p:nvSpPr>
          <p:cNvPr id="14" name="テキスト ボックス 13"/>
          <p:cNvSpPr txBox="1"/>
          <p:nvPr/>
        </p:nvSpPr>
        <p:spPr>
          <a:xfrm>
            <a:off x="8045914" y="4158141"/>
            <a:ext cx="1872208" cy="461665"/>
          </a:xfrm>
          <a:prstGeom prst="rect">
            <a:avLst/>
          </a:prstGeom>
          <a:noFill/>
        </p:spPr>
        <p:txBody>
          <a:bodyPr wrap="square" rtlCol="0">
            <a:spAutoFit/>
          </a:bodyPr>
          <a:lstStyle/>
          <a:p>
            <a:pPr algn="ctr"/>
            <a:r>
              <a:rPr lang="ja-JP" altLang="en-US" sz="2400" b="1" dirty="0" smtClean="0"/>
              <a:t>総括</a:t>
            </a:r>
            <a:r>
              <a:rPr lang="ja-JP" altLang="en-US" sz="2400" b="1" dirty="0"/>
              <a:t>部署</a:t>
            </a:r>
            <a:endParaRPr kumimoji="1" lang="ja-JP" altLang="en-US" sz="2400" b="1" dirty="0"/>
          </a:p>
        </p:txBody>
      </p:sp>
      <p:sp>
        <p:nvSpPr>
          <p:cNvPr id="15" name="テキスト ボックス 14"/>
          <p:cNvSpPr txBox="1"/>
          <p:nvPr/>
        </p:nvSpPr>
        <p:spPr>
          <a:xfrm>
            <a:off x="7215718" y="5392752"/>
            <a:ext cx="1872208" cy="461665"/>
          </a:xfrm>
          <a:prstGeom prst="rect">
            <a:avLst/>
          </a:prstGeom>
          <a:noFill/>
        </p:spPr>
        <p:txBody>
          <a:bodyPr wrap="square" rtlCol="0">
            <a:spAutoFit/>
          </a:bodyPr>
          <a:lstStyle/>
          <a:p>
            <a:pPr algn="ctr"/>
            <a:r>
              <a:rPr lang="ja-JP" altLang="en-US" sz="2400" b="1" dirty="0" smtClean="0">
                <a:solidFill>
                  <a:srgbClr val="FF0000"/>
                </a:solidFill>
              </a:rPr>
              <a:t>多重</a:t>
            </a:r>
            <a:r>
              <a:rPr lang="ja-JP" altLang="en-US" sz="2400" b="1" dirty="0">
                <a:solidFill>
                  <a:srgbClr val="FF0000"/>
                </a:solidFill>
              </a:rPr>
              <a:t>度</a:t>
            </a:r>
            <a:r>
              <a:rPr lang="ja-JP" altLang="en-US" sz="2400" b="1" dirty="0" smtClean="0">
                <a:solidFill>
                  <a:srgbClr val="FF0000"/>
                </a:solidFill>
              </a:rPr>
              <a:t>は？</a:t>
            </a:r>
            <a:endParaRPr kumimoji="1" lang="ja-JP" altLang="en-US" sz="2400" b="1" dirty="0">
              <a:solidFill>
                <a:srgbClr val="FF0000"/>
              </a:solidFill>
            </a:endParaRPr>
          </a:p>
        </p:txBody>
      </p:sp>
      <p:sp>
        <p:nvSpPr>
          <p:cNvPr id="19" name="円弧 18"/>
          <p:cNvSpPr/>
          <p:nvPr/>
        </p:nvSpPr>
        <p:spPr>
          <a:xfrm flipV="1">
            <a:off x="8586375" y="3856892"/>
            <a:ext cx="728135" cy="1801846"/>
          </a:xfrm>
          <a:prstGeom prst="arc">
            <a:avLst>
              <a:gd name="adj1" fmla="val 16233310"/>
              <a:gd name="adj2" fmla="val 0"/>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21" name="円弧 20"/>
          <p:cNvSpPr/>
          <p:nvPr/>
        </p:nvSpPr>
        <p:spPr>
          <a:xfrm rot="5400000" flipV="1">
            <a:off x="6304205" y="4234452"/>
            <a:ext cx="2117595" cy="714752"/>
          </a:xfrm>
          <a:prstGeom prst="arc">
            <a:avLst>
              <a:gd name="adj1" fmla="val 17552488"/>
              <a:gd name="adj2" fmla="val 21550691"/>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9495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41019" y="1675795"/>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smtClean="0">
                <a:latin typeface="Arial" pitchFamily="18"/>
                <a:ea typeface="Andale Sans UI" pitchFamily="2"/>
                <a:cs typeface="Tahoma" pitchFamily="2"/>
              </a:rPr>
              <a:t>伊藤</a:t>
            </a:r>
            <a:r>
              <a:rPr lang="ja-JP" altLang="en-US" sz="2000" u="sng" dirty="0">
                <a:latin typeface="Arial" pitchFamily="18"/>
                <a:ea typeface="Andale Sans UI" pitchFamily="2"/>
                <a:cs typeface="Tahoma" pitchFamily="2"/>
              </a:rPr>
              <a:t>部長</a:t>
            </a:r>
            <a:endParaRPr lang="ja-JP" sz="2000" b="0" i="0" u="sng" strike="noStrike" kern="1200" dirty="0">
              <a:ln>
                <a:noFill/>
              </a:ln>
              <a:uFillTx/>
              <a:latin typeface="Arial" pitchFamily="18"/>
              <a:ea typeface="Andale Sans UI" pitchFamily="2"/>
              <a:cs typeface="Tahoma" pitchFamily="2"/>
            </a:endParaRPr>
          </a:p>
        </p:txBody>
      </p:sp>
      <p:sp>
        <p:nvSpPr>
          <p:cNvPr id="6" name="正方形/長方形 5"/>
          <p:cNvSpPr/>
          <p:nvPr/>
        </p:nvSpPr>
        <p:spPr>
          <a:xfrm>
            <a:off x="241019" y="3446107"/>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smtClean="0">
                <a:latin typeface="Arial" pitchFamily="18"/>
                <a:ea typeface="Andale Sans UI" pitchFamily="2"/>
                <a:cs typeface="Tahoma" pitchFamily="2"/>
              </a:rPr>
              <a:t>斉藤</a:t>
            </a:r>
            <a:r>
              <a:rPr lang="ja-JP" altLang="en-US" sz="2000" u="sng" dirty="0">
                <a:latin typeface="Arial" pitchFamily="18"/>
                <a:ea typeface="Andale Sans UI" pitchFamily="2"/>
                <a:cs typeface="Tahoma" pitchFamily="2"/>
              </a:rPr>
              <a:t>部長</a:t>
            </a:r>
            <a:endParaRPr lang="ja-JP" sz="2000" b="0" i="0" u="sng" strike="noStrike" kern="1200" dirty="0">
              <a:ln>
                <a:noFill/>
              </a:ln>
              <a:uFillTx/>
              <a:latin typeface="Arial" pitchFamily="18"/>
              <a:ea typeface="Andale Sans UI" pitchFamily="2"/>
              <a:cs typeface="Tahoma" pitchFamily="2"/>
            </a:endParaRPr>
          </a:p>
        </p:txBody>
      </p:sp>
      <p:sp>
        <p:nvSpPr>
          <p:cNvPr id="7" name="正方形/長方形 6"/>
          <p:cNvSpPr/>
          <p:nvPr/>
        </p:nvSpPr>
        <p:spPr>
          <a:xfrm>
            <a:off x="241019" y="4284623"/>
            <a:ext cx="2160000"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smtClean="0">
                <a:latin typeface="Arial" pitchFamily="18"/>
                <a:ea typeface="Andale Sans UI" pitchFamily="2"/>
                <a:cs typeface="Tahoma" pitchFamily="2"/>
              </a:rPr>
              <a:t>加藤担当</a:t>
            </a:r>
            <a:r>
              <a:rPr lang="ja-JP" altLang="en-US" sz="2000" u="sng" dirty="0">
                <a:latin typeface="Arial" pitchFamily="18"/>
                <a:ea typeface="Andale Sans UI" pitchFamily="2"/>
                <a:cs typeface="Tahoma" pitchFamily="2"/>
              </a:rPr>
              <a:t>部長</a:t>
            </a:r>
            <a:endParaRPr lang="ja-JP" sz="2000" b="0" i="0" u="sng" strike="noStrike" kern="1200" dirty="0">
              <a:ln>
                <a:noFill/>
              </a:ln>
              <a:uFillTx/>
              <a:latin typeface="Arial" pitchFamily="18"/>
              <a:ea typeface="Andale Sans UI" pitchFamily="2"/>
              <a:cs typeface="Tahoma" pitchFamily="2"/>
            </a:endParaRPr>
          </a:p>
        </p:txBody>
      </p:sp>
      <p:sp>
        <p:nvSpPr>
          <p:cNvPr id="9" name="テキスト ボックス 8"/>
          <p:cNvSpPr txBox="1"/>
          <p:nvPr/>
        </p:nvSpPr>
        <p:spPr>
          <a:xfrm>
            <a:off x="33593" y="534909"/>
            <a:ext cx="5745888" cy="461665"/>
          </a:xfrm>
          <a:prstGeom prst="rect">
            <a:avLst/>
          </a:prstGeom>
          <a:noFill/>
        </p:spPr>
        <p:txBody>
          <a:bodyPr wrap="square" rtlCol="0">
            <a:spAutoFit/>
          </a:bodyPr>
          <a:lstStyle/>
          <a:p>
            <a:r>
              <a:rPr kumimoji="1" lang="ja-JP" altLang="en-US" sz="2400" dirty="0" smtClean="0"/>
              <a:t>図７－３　幹部社員から部署への多重度</a:t>
            </a:r>
            <a:endParaRPr kumimoji="1" lang="ja-JP" altLang="en-US" sz="2400" dirty="0"/>
          </a:p>
        </p:txBody>
      </p:sp>
      <p:cxnSp>
        <p:nvCxnSpPr>
          <p:cNvPr id="11" name="直線矢印コネクタ 10"/>
          <p:cNvCxnSpPr/>
          <p:nvPr/>
        </p:nvCxnSpPr>
        <p:spPr>
          <a:xfrm>
            <a:off x="282107" y="1339456"/>
            <a:ext cx="5169877" cy="1172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144185" y="1679313"/>
            <a:ext cx="1737536"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smtClean="0">
                <a:latin typeface="Arial" pitchFamily="18"/>
                <a:ea typeface="Andale Sans UI" pitchFamily="2"/>
                <a:cs typeface="Tahoma" pitchFamily="2"/>
              </a:rPr>
              <a:t>企画</a:t>
            </a:r>
            <a:r>
              <a:rPr lang="ja-JP" altLang="en-US" sz="2000" u="sng" dirty="0">
                <a:latin typeface="Arial" pitchFamily="18"/>
                <a:ea typeface="Andale Sans UI" pitchFamily="2"/>
                <a:cs typeface="Tahoma" pitchFamily="2"/>
              </a:rPr>
              <a:t>部</a:t>
            </a:r>
            <a:endParaRPr lang="ja-JP" sz="2000" b="0" i="0" u="sng" strike="noStrike" kern="1200" dirty="0">
              <a:ln>
                <a:noFill/>
              </a:ln>
              <a:uFillTx/>
              <a:latin typeface="Arial" pitchFamily="18"/>
              <a:ea typeface="Andale Sans UI" pitchFamily="2"/>
              <a:cs typeface="Tahoma" pitchFamily="2"/>
            </a:endParaRPr>
          </a:p>
        </p:txBody>
      </p:sp>
      <p:sp>
        <p:nvSpPr>
          <p:cNvPr id="13" name="正方形/長方形 12"/>
          <p:cNvSpPr/>
          <p:nvPr/>
        </p:nvSpPr>
        <p:spPr>
          <a:xfrm>
            <a:off x="3144185" y="2558045"/>
            <a:ext cx="1737536"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a:latin typeface="Arial" pitchFamily="18"/>
                <a:ea typeface="Andale Sans UI" pitchFamily="2"/>
                <a:cs typeface="Tahoma" pitchFamily="2"/>
              </a:rPr>
              <a:t>経理部</a:t>
            </a:r>
            <a:endParaRPr lang="ja-JP" sz="2000" b="0" i="0" u="sng" strike="noStrike" kern="1200" dirty="0">
              <a:ln>
                <a:noFill/>
              </a:ln>
              <a:uFillTx/>
              <a:latin typeface="Arial" pitchFamily="18"/>
              <a:ea typeface="Andale Sans UI" pitchFamily="2"/>
              <a:cs typeface="Tahoma" pitchFamily="2"/>
            </a:endParaRPr>
          </a:p>
        </p:txBody>
      </p:sp>
      <p:sp>
        <p:nvSpPr>
          <p:cNvPr id="14" name="正方形/長方形 13"/>
          <p:cNvSpPr/>
          <p:nvPr/>
        </p:nvSpPr>
        <p:spPr>
          <a:xfrm>
            <a:off x="3144185" y="3446107"/>
            <a:ext cx="1737536"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smtClean="0">
                <a:latin typeface="Arial" pitchFamily="18"/>
                <a:ea typeface="Andale Sans UI" pitchFamily="2"/>
                <a:cs typeface="Tahoma" pitchFamily="2"/>
              </a:rPr>
              <a:t>技術</a:t>
            </a:r>
            <a:r>
              <a:rPr lang="ja-JP" altLang="en-US" sz="2000" u="sng" dirty="0">
                <a:latin typeface="Arial" pitchFamily="18"/>
                <a:ea typeface="Andale Sans UI" pitchFamily="2"/>
                <a:cs typeface="Tahoma" pitchFamily="2"/>
              </a:rPr>
              <a:t>部</a:t>
            </a:r>
            <a:endParaRPr lang="ja-JP" sz="2000" b="0" i="0" u="sng" strike="noStrike" kern="1200" dirty="0">
              <a:ln>
                <a:noFill/>
              </a:ln>
              <a:uFillTx/>
              <a:latin typeface="Arial" pitchFamily="18"/>
              <a:ea typeface="Andale Sans UI" pitchFamily="2"/>
              <a:cs typeface="Tahoma" pitchFamily="2"/>
            </a:endParaRPr>
          </a:p>
        </p:txBody>
      </p:sp>
      <p:cxnSp>
        <p:nvCxnSpPr>
          <p:cNvPr id="16" name="直線コネクタ 15"/>
          <p:cNvCxnSpPr>
            <a:stCxn id="5" idx="3"/>
            <a:endCxn id="12" idx="1"/>
          </p:cNvCxnSpPr>
          <p:nvPr/>
        </p:nvCxnSpPr>
        <p:spPr>
          <a:xfrm>
            <a:off x="2401019" y="1945795"/>
            <a:ext cx="743166" cy="351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13" idx="1"/>
            <a:endCxn id="5" idx="3"/>
          </p:cNvCxnSpPr>
          <p:nvPr/>
        </p:nvCxnSpPr>
        <p:spPr>
          <a:xfrm flipH="1" flipV="1">
            <a:off x="2401019" y="1945795"/>
            <a:ext cx="743166" cy="8822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6" idx="3"/>
            <a:endCxn id="14" idx="1"/>
          </p:cNvCxnSpPr>
          <p:nvPr/>
        </p:nvCxnSpPr>
        <p:spPr>
          <a:xfrm>
            <a:off x="2401019" y="3716107"/>
            <a:ext cx="74316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フリーフォーム 24"/>
          <p:cNvSpPr/>
          <p:nvPr/>
        </p:nvSpPr>
        <p:spPr>
          <a:xfrm>
            <a:off x="4896469" y="1917290"/>
            <a:ext cx="693206" cy="910755"/>
          </a:xfrm>
          <a:custGeom>
            <a:avLst/>
            <a:gdLst>
              <a:gd name="connsiteX0" fmla="*/ 15507 w 708713"/>
              <a:gd name="connsiteY0" fmla="*/ 0 h 953188"/>
              <a:gd name="connsiteX1" fmla="*/ 708681 w 708713"/>
              <a:gd name="connsiteY1" fmla="*/ 383458 h 953188"/>
              <a:gd name="connsiteX2" fmla="*/ 45004 w 708713"/>
              <a:gd name="connsiteY2" fmla="*/ 914400 h 953188"/>
              <a:gd name="connsiteX3" fmla="*/ 59752 w 708713"/>
              <a:gd name="connsiteY3" fmla="*/ 914400 h 953188"/>
              <a:gd name="connsiteX4" fmla="*/ 59752 w 708713"/>
              <a:gd name="connsiteY4" fmla="*/ 929149 h 95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713" h="953188">
                <a:moveTo>
                  <a:pt x="15507" y="0"/>
                </a:moveTo>
                <a:cubicBezTo>
                  <a:pt x="359636" y="115529"/>
                  <a:pt x="703765" y="231058"/>
                  <a:pt x="708681" y="383458"/>
                </a:cubicBezTo>
                <a:cubicBezTo>
                  <a:pt x="713597" y="535858"/>
                  <a:pt x="153159" y="825910"/>
                  <a:pt x="45004" y="914400"/>
                </a:cubicBezTo>
                <a:cubicBezTo>
                  <a:pt x="-63151" y="1002890"/>
                  <a:pt x="57294" y="911942"/>
                  <a:pt x="59752" y="914400"/>
                </a:cubicBezTo>
                <a:lnTo>
                  <a:pt x="59752" y="929149"/>
                </a:ln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a:stCxn id="14" idx="3"/>
          </p:cNvCxnSpPr>
          <p:nvPr/>
        </p:nvCxnSpPr>
        <p:spPr>
          <a:xfrm>
            <a:off x="4881721" y="3716107"/>
            <a:ext cx="50144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410781" y="1728885"/>
            <a:ext cx="857293" cy="523220"/>
          </a:xfrm>
          <a:prstGeom prst="rect">
            <a:avLst/>
          </a:prstGeom>
          <a:noFill/>
        </p:spPr>
        <p:txBody>
          <a:bodyPr wrap="square" rtlCol="0">
            <a:spAutoFit/>
          </a:bodyPr>
          <a:lstStyle/>
          <a:p>
            <a:r>
              <a:rPr kumimoji="1" lang="en-US" altLang="ja-JP" sz="2800" dirty="0" smtClean="0">
                <a:solidFill>
                  <a:srgbClr val="0070C0"/>
                </a:solidFill>
              </a:rPr>
              <a:t>2</a:t>
            </a:r>
            <a:r>
              <a:rPr kumimoji="1" lang="ja-JP" altLang="en-US" sz="2800" dirty="0" smtClean="0">
                <a:solidFill>
                  <a:srgbClr val="0070C0"/>
                </a:solidFill>
              </a:rPr>
              <a:t>個</a:t>
            </a:r>
            <a:endParaRPr kumimoji="1" lang="ja-JP" altLang="en-US" sz="2800" dirty="0">
              <a:solidFill>
                <a:srgbClr val="0070C0"/>
              </a:solidFill>
            </a:endParaRPr>
          </a:p>
        </p:txBody>
      </p:sp>
      <p:sp>
        <p:nvSpPr>
          <p:cNvPr id="29" name="テキスト ボックス 28"/>
          <p:cNvSpPr txBox="1"/>
          <p:nvPr/>
        </p:nvSpPr>
        <p:spPr>
          <a:xfrm>
            <a:off x="5402712" y="3462887"/>
            <a:ext cx="857293" cy="523220"/>
          </a:xfrm>
          <a:prstGeom prst="rect">
            <a:avLst/>
          </a:prstGeom>
          <a:noFill/>
        </p:spPr>
        <p:txBody>
          <a:bodyPr wrap="square" rtlCol="0">
            <a:spAutoFit/>
          </a:bodyPr>
          <a:lstStyle/>
          <a:p>
            <a:r>
              <a:rPr lang="en-US" altLang="ja-JP" sz="2800" dirty="0">
                <a:solidFill>
                  <a:srgbClr val="0070C0"/>
                </a:solidFill>
              </a:rPr>
              <a:t>1</a:t>
            </a:r>
            <a:r>
              <a:rPr kumimoji="1" lang="ja-JP" altLang="en-US" sz="2800" dirty="0" smtClean="0">
                <a:solidFill>
                  <a:srgbClr val="0070C0"/>
                </a:solidFill>
              </a:rPr>
              <a:t>個</a:t>
            </a:r>
            <a:endParaRPr kumimoji="1" lang="ja-JP" altLang="en-US" sz="2800" dirty="0">
              <a:solidFill>
                <a:srgbClr val="0070C0"/>
              </a:solidFill>
            </a:endParaRPr>
          </a:p>
        </p:txBody>
      </p:sp>
      <p:sp>
        <p:nvSpPr>
          <p:cNvPr id="30" name="テキスト ボックス 29"/>
          <p:cNvSpPr txBox="1"/>
          <p:nvPr/>
        </p:nvSpPr>
        <p:spPr>
          <a:xfrm>
            <a:off x="5410781" y="4284623"/>
            <a:ext cx="857293" cy="523220"/>
          </a:xfrm>
          <a:prstGeom prst="rect">
            <a:avLst/>
          </a:prstGeom>
          <a:noFill/>
        </p:spPr>
        <p:txBody>
          <a:bodyPr wrap="square" rtlCol="0">
            <a:spAutoFit/>
          </a:bodyPr>
          <a:lstStyle/>
          <a:p>
            <a:r>
              <a:rPr lang="en-US" altLang="ja-JP" sz="2800" dirty="0">
                <a:solidFill>
                  <a:srgbClr val="0070C0"/>
                </a:solidFill>
              </a:rPr>
              <a:t>0</a:t>
            </a:r>
            <a:r>
              <a:rPr kumimoji="1" lang="ja-JP" altLang="en-US" sz="2800" dirty="0" smtClean="0">
                <a:solidFill>
                  <a:srgbClr val="0070C0"/>
                </a:solidFill>
              </a:rPr>
              <a:t>個</a:t>
            </a:r>
            <a:endParaRPr kumimoji="1" lang="ja-JP" altLang="en-US" sz="2800" dirty="0">
              <a:solidFill>
                <a:srgbClr val="0070C0"/>
              </a:solidFill>
            </a:endParaRPr>
          </a:p>
        </p:txBody>
      </p:sp>
      <p:sp>
        <p:nvSpPr>
          <p:cNvPr id="31" name="正方形/長方形 30"/>
          <p:cNvSpPr/>
          <p:nvPr/>
        </p:nvSpPr>
        <p:spPr>
          <a:xfrm>
            <a:off x="7959334" y="1691534"/>
            <a:ext cx="1405884"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smtClean="0">
                <a:latin typeface="Arial" pitchFamily="18"/>
                <a:ea typeface="Andale Sans UI" pitchFamily="2"/>
                <a:cs typeface="Tahoma" pitchFamily="2"/>
              </a:rPr>
              <a:t>伊藤</a:t>
            </a:r>
            <a:r>
              <a:rPr lang="ja-JP" altLang="en-US" sz="2000" u="sng" dirty="0">
                <a:latin typeface="Arial" pitchFamily="18"/>
                <a:ea typeface="Andale Sans UI" pitchFamily="2"/>
                <a:cs typeface="Tahoma" pitchFamily="2"/>
              </a:rPr>
              <a:t>部長</a:t>
            </a:r>
            <a:endParaRPr lang="ja-JP" sz="2000" b="0" i="0" u="sng" strike="noStrike" kern="1200" dirty="0">
              <a:ln>
                <a:noFill/>
              </a:ln>
              <a:uFillTx/>
              <a:latin typeface="Arial" pitchFamily="18"/>
              <a:ea typeface="Andale Sans UI" pitchFamily="2"/>
              <a:cs typeface="Tahoma" pitchFamily="2"/>
            </a:endParaRPr>
          </a:p>
        </p:txBody>
      </p:sp>
      <p:sp>
        <p:nvSpPr>
          <p:cNvPr id="32" name="正方形/長方形 31"/>
          <p:cNvSpPr/>
          <p:nvPr/>
        </p:nvSpPr>
        <p:spPr>
          <a:xfrm>
            <a:off x="7959334" y="3432350"/>
            <a:ext cx="1405884"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smtClean="0">
                <a:latin typeface="Arial" pitchFamily="18"/>
                <a:ea typeface="Andale Sans UI" pitchFamily="2"/>
                <a:cs typeface="Tahoma" pitchFamily="2"/>
              </a:rPr>
              <a:t>斉藤</a:t>
            </a:r>
            <a:r>
              <a:rPr lang="ja-JP" altLang="en-US" sz="2000" u="sng" dirty="0">
                <a:latin typeface="Arial" pitchFamily="18"/>
                <a:ea typeface="Andale Sans UI" pitchFamily="2"/>
                <a:cs typeface="Tahoma" pitchFamily="2"/>
              </a:rPr>
              <a:t>部長</a:t>
            </a:r>
            <a:endParaRPr lang="ja-JP" sz="2000" b="0" i="0" u="sng" strike="noStrike" kern="1200" dirty="0">
              <a:ln>
                <a:noFill/>
              </a:ln>
              <a:uFillTx/>
              <a:latin typeface="Arial" pitchFamily="18"/>
              <a:ea typeface="Andale Sans UI" pitchFamily="2"/>
              <a:cs typeface="Tahoma" pitchFamily="2"/>
            </a:endParaRPr>
          </a:p>
        </p:txBody>
      </p:sp>
      <p:sp>
        <p:nvSpPr>
          <p:cNvPr id="33" name="正方形/長方形 32"/>
          <p:cNvSpPr/>
          <p:nvPr/>
        </p:nvSpPr>
        <p:spPr>
          <a:xfrm>
            <a:off x="10100831" y="1675795"/>
            <a:ext cx="1737536"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smtClean="0">
                <a:latin typeface="Arial" pitchFamily="18"/>
                <a:ea typeface="Andale Sans UI" pitchFamily="2"/>
                <a:cs typeface="Tahoma" pitchFamily="2"/>
              </a:rPr>
              <a:t>企画</a:t>
            </a:r>
            <a:r>
              <a:rPr lang="ja-JP" altLang="en-US" sz="2000" u="sng" dirty="0">
                <a:latin typeface="Arial" pitchFamily="18"/>
                <a:ea typeface="Andale Sans UI" pitchFamily="2"/>
                <a:cs typeface="Tahoma" pitchFamily="2"/>
              </a:rPr>
              <a:t>部</a:t>
            </a:r>
            <a:endParaRPr lang="ja-JP" sz="2000" b="0" i="0" u="sng" strike="noStrike" kern="1200" dirty="0">
              <a:ln>
                <a:noFill/>
              </a:ln>
              <a:uFillTx/>
              <a:latin typeface="Arial" pitchFamily="18"/>
              <a:ea typeface="Andale Sans UI" pitchFamily="2"/>
              <a:cs typeface="Tahoma" pitchFamily="2"/>
            </a:endParaRPr>
          </a:p>
        </p:txBody>
      </p:sp>
      <p:sp>
        <p:nvSpPr>
          <p:cNvPr id="34" name="正方形/長方形 33"/>
          <p:cNvSpPr/>
          <p:nvPr/>
        </p:nvSpPr>
        <p:spPr>
          <a:xfrm>
            <a:off x="10100831" y="2554527"/>
            <a:ext cx="1737536"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a:latin typeface="Arial" pitchFamily="18"/>
                <a:ea typeface="Andale Sans UI" pitchFamily="2"/>
                <a:cs typeface="Tahoma" pitchFamily="2"/>
              </a:rPr>
              <a:t>経理部</a:t>
            </a:r>
            <a:endParaRPr lang="ja-JP" sz="2000" b="0" i="0" u="sng" strike="noStrike" kern="1200" dirty="0">
              <a:ln>
                <a:noFill/>
              </a:ln>
              <a:uFillTx/>
              <a:latin typeface="Arial" pitchFamily="18"/>
              <a:ea typeface="Andale Sans UI" pitchFamily="2"/>
              <a:cs typeface="Tahoma" pitchFamily="2"/>
            </a:endParaRPr>
          </a:p>
        </p:txBody>
      </p:sp>
      <p:sp>
        <p:nvSpPr>
          <p:cNvPr id="35" name="正方形/長方形 34"/>
          <p:cNvSpPr/>
          <p:nvPr/>
        </p:nvSpPr>
        <p:spPr>
          <a:xfrm>
            <a:off x="10100831" y="3413093"/>
            <a:ext cx="1737536" cy="540000"/>
          </a:xfrm>
          <a:prstGeom prst="rect">
            <a:avLst/>
          </a:prstGeom>
          <a:noFill/>
          <a:ln w="0">
            <a:solidFill>
              <a:srgbClr val="000000"/>
            </a:solidFill>
            <a:prstDash val="solid"/>
            <a:bevel/>
          </a:ln>
        </p:spPr>
        <p:txBody>
          <a:bodyPr vert="horz" lIns="90000" tIns="45000" rIns="90000" bIns="45000" anchor="ctr" anchorCtr="1" compatLnSpc="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ja-JP" altLang="en-US" sz="2000" u="sng" dirty="0" smtClean="0">
                <a:latin typeface="Arial" pitchFamily="18"/>
                <a:ea typeface="Andale Sans UI" pitchFamily="2"/>
                <a:cs typeface="Tahoma" pitchFamily="2"/>
              </a:rPr>
              <a:t>技術</a:t>
            </a:r>
            <a:r>
              <a:rPr lang="ja-JP" altLang="en-US" sz="2000" u="sng" dirty="0">
                <a:latin typeface="Arial" pitchFamily="18"/>
                <a:ea typeface="Andale Sans UI" pitchFamily="2"/>
                <a:cs typeface="Tahoma" pitchFamily="2"/>
              </a:rPr>
              <a:t>部</a:t>
            </a:r>
            <a:endParaRPr lang="ja-JP" sz="2000" b="0" i="0" u="sng" strike="noStrike" kern="1200" dirty="0">
              <a:ln>
                <a:noFill/>
              </a:ln>
              <a:uFillTx/>
              <a:latin typeface="Arial" pitchFamily="18"/>
              <a:ea typeface="Andale Sans UI" pitchFamily="2"/>
              <a:cs typeface="Tahoma" pitchFamily="2"/>
            </a:endParaRPr>
          </a:p>
        </p:txBody>
      </p:sp>
      <p:cxnSp>
        <p:nvCxnSpPr>
          <p:cNvPr id="36" name="直線コネクタ 35"/>
          <p:cNvCxnSpPr/>
          <p:nvPr/>
        </p:nvCxnSpPr>
        <p:spPr>
          <a:xfrm>
            <a:off x="9361442" y="1961534"/>
            <a:ext cx="743166" cy="351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31" idx="3"/>
          </p:cNvCxnSpPr>
          <p:nvPr/>
        </p:nvCxnSpPr>
        <p:spPr>
          <a:xfrm>
            <a:off x="9365218" y="1961534"/>
            <a:ext cx="735613" cy="8869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361442" y="3691483"/>
            <a:ext cx="743166" cy="351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44" idx="3"/>
            <a:endCxn id="31" idx="1"/>
          </p:cNvCxnSpPr>
          <p:nvPr/>
        </p:nvCxnSpPr>
        <p:spPr>
          <a:xfrm>
            <a:off x="7709581" y="1961534"/>
            <a:ext cx="24975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47" idx="3"/>
            <a:endCxn id="32" idx="1"/>
          </p:cNvCxnSpPr>
          <p:nvPr/>
        </p:nvCxnSpPr>
        <p:spPr>
          <a:xfrm flipV="1">
            <a:off x="7709581" y="3702350"/>
            <a:ext cx="249753" cy="184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6852288" y="1699924"/>
            <a:ext cx="857293" cy="523220"/>
          </a:xfrm>
          <a:prstGeom prst="rect">
            <a:avLst/>
          </a:prstGeom>
          <a:noFill/>
        </p:spPr>
        <p:txBody>
          <a:bodyPr wrap="square" rtlCol="0">
            <a:spAutoFit/>
          </a:bodyPr>
          <a:lstStyle/>
          <a:p>
            <a:r>
              <a:rPr lang="en-US" altLang="ja-JP" sz="2800" dirty="0">
                <a:solidFill>
                  <a:srgbClr val="0070C0"/>
                </a:solidFill>
              </a:rPr>
              <a:t>1</a:t>
            </a:r>
            <a:r>
              <a:rPr kumimoji="1" lang="ja-JP" altLang="en-US" sz="2800" dirty="0" smtClean="0">
                <a:solidFill>
                  <a:srgbClr val="0070C0"/>
                </a:solidFill>
              </a:rPr>
              <a:t>個</a:t>
            </a:r>
            <a:endParaRPr kumimoji="1" lang="ja-JP" altLang="en-US" sz="2800" dirty="0">
              <a:solidFill>
                <a:srgbClr val="0070C0"/>
              </a:solidFill>
            </a:endParaRPr>
          </a:p>
        </p:txBody>
      </p:sp>
      <p:sp>
        <p:nvSpPr>
          <p:cNvPr id="47" name="テキスト ボックス 46"/>
          <p:cNvSpPr txBox="1"/>
          <p:nvPr/>
        </p:nvSpPr>
        <p:spPr>
          <a:xfrm>
            <a:off x="6852288" y="3442589"/>
            <a:ext cx="857293" cy="523220"/>
          </a:xfrm>
          <a:prstGeom prst="rect">
            <a:avLst/>
          </a:prstGeom>
          <a:noFill/>
        </p:spPr>
        <p:txBody>
          <a:bodyPr wrap="square" rtlCol="0">
            <a:spAutoFit/>
          </a:bodyPr>
          <a:lstStyle/>
          <a:p>
            <a:r>
              <a:rPr lang="en-US" altLang="ja-JP" sz="2800" dirty="0">
                <a:solidFill>
                  <a:srgbClr val="0070C0"/>
                </a:solidFill>
              </a:rPr>
              <a:t>1</a:t>
            </a:r>
            <a:r>
              <a:rPr kumimoji="1" lang="ja-JP" altLang="en-US" sz="2800" dirty="0" smtClean="0">
                <a:solidFill>
                  <a:srgbClr val="0070C0"/>
                </a:solidFill>
              </a:rPr>
              <a:t>個</a:t>
            </a:r>
            <a:endParaRPr kumimoji="1" lang="ja-JP" altLang="en-US" sz="2800" dirty="0">
              <a:solidFill>
                <a:srgbClr val="0070C0"/>
              </a:solidFill>
            </a:endParaRPr>
          </a:p>
        </p:txBody>
      </p:sp>
      <p:cxnSp>
        <p:nvCxnSpPr>
          <p:cNvPr id="50" name="直線矢印コネクタ 49"/>
          <p:cNvCxnSpPr/>
          <p:nvPr/>
        </p:nvCxnSpPr>
        <p:spPr>
          <a:xfrm flipH="1" flipV="1">
            <a:off x="6911281" y="1357312"/>
            <a:ext cx="4986078" cy="366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6504042" y="544704"/>
            <a:ext cx="5702706" cy="461665"/>
          </a:xfrm>
          <a:prstGeom prst="rect">
            <a:avLst/>
          </a:prstGeom>
          <a:noFill/>
        </p:spPr>
        <p:txBody>
          <a:bodyPr wrap="square" rtlCol="0">
            <a:spAutoFit/>
          </a:bodyPr>
          <a:lstStyle/>
          <a:p>
            <a:r>
              <a:rPr kumimoji="1" lang="ja-JP" altLang="en-US" sz="2400" dirty="0" smtClean="0"/>
              <a:t>図７－４　</a:t>
            </a:r>
            <a:r>
              <a:rPr lang="ja-JP" altLang="en-US" sz="2400" dirty="0" smtClean="0"/>
              <a:t>部署から見た</a:t>
            </a:r>
            <a:r>
              <a:rPr kumimoji="1" lang="ja-JP" altLang="en-US" sz="2400" dirty="0" smtClean="0"/>
              <a:t>幹部社員の多重度</a:t>
            </a:r>
            <a:endParaRPr kumimoji="1" lang="ja-JP" altLang="en-US" sz="2400" dirty="0"/>
          </a:p>
        </p:txBody>
      </p:sp>
      <p:sp>
        <p:nvSpPr>
          <p:cNvPr id="63" name="下矢印 62"/>
          <p:cNvSpPr/>
          <p:nvPr/>
        </p:nvSpPr>
        <p:spPr>
          <a:xfrm>
            <a:off x="3672348" y="4542503"/>
            <a:ext cx="439142" cy="625378"/>
          </a:xfrm>
          <a:prstGeom prst="downArrow">
            <a:avLst>
              <a:gd name="adj1" fmla="val 50000"/>
              <a:gd name="adj2" fmla="val 4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2757948" y="5348515"/>
            <a:ext cx="3021533" cy="461665"/>
          </a:xfrm>
          <a:prstGeom prst="rect">
            <a:avLst/>
          </a:prstGeom>
          <a:solidFill>
            <a:schemeClr val="bg1"/>
          </a:solidFill>
        </p:spPr>
        <p:txBody>
          <a:bodyPr wrap="square" rtlCol="0">
            <a:spAutoFit/>
          </a:bodyPr>
          <a:lstStyle/>
          <a:p>
            <a:r>
              <a:rPr lang="ja-JP" altLang="en-US" sz="2400" b="1" dirty="0" smtClean="0">
                <a:solidFill>
                  <a:schemeClr val="accent1">
                    <a:lumMod val="75000"/>
                  </a:schemeClr>
                </a:solidFill>
              </a:rPr>
              <a:t>多重度は０以上</a:t>
            </a:r>
            <a:endParaRPr kumimoji="1" lang="ja-JP" altLang="en-US" sz="2400" b="1" dirty="0">
              <a:solidFill>
                <a:schemeClr val="accent1">
                  <a:lumMod val="75000"/>
                </a:schemeClr>
              </a:solidFill>
            </a:endParaRPr>
          </a:p>
        </p:txBody>
      </p:sp>
      <p:sp>
        <p:nvSpPr>
          <p:cNvPr id="65" name="テキスト ボックス 64"/>
          <p:cNvSpPr txBox="1"/>
          <p:nvPr/>
        </p:nvSpPr>
        <p:spPr>
          <a:xfrm>
            <a:off x="7779805" y="5354585"/>
            <a:ext cx="2352337" cy="461665"/>
          </a:xfrm>
          <a:prstGeom prst="rect">
            <a:avLst/>
          </a:prstGeom>
          <a:solidFill>
            <a:schemeClr val="bg1"/>
          </a:solidFill>
        </p:spPr>
        <p:txBody>
          <a:bodyPr wrap="square" rtlCol="0">
            <a:spAutoFit/>
          </a:bodyPr>
          <a:lstStyle/>
          <a:p>
            <a:r>
              <a:rPr lang="ja-JP" altLang="en-US" sz="2400" b="1" dirty="0" smtClean="0">
                <a:solidFill>
                  <a:schemeClr val="accent1">
                    <a:lumMod val="75000"/>
                  </a:schemeClr>
                </a:solidFill>
              </a:rPr>
              <a:t>多重度は必ず１</a:t>
            </a:r>
            <a:endParaRPr kumimoji="1" lang="ja-JP" altLang="en-US" sz="2400" b="1" dirty="0">
              <a:solidFill>
                <a:schemeClr val="accent1">
                  <a:lumMod val="75000"/>
                </a:schemeClr>
              </a:solidFill>
            </a:endParaRPr>
          </a:p>
        </p:txBody>
      </p:sp>
      <p:sp>
        <p:nvSpPr>
          <p:cNvPr id="66" name="下矢印 65"/>
          <p:cNvSpPr/>
          <p:nvPr/>
        </p:nvSpPr>
        <p:spPr>
          <a:xfrm>
            <a:off x="8835384" y="4451858"/>
            <a:ext cx="439142" cy="625378"/>
          </a:xfrm>
          <a:prstGeom prst="downArrow">
            <a:avLst>
              <a:gd name="adj1" fmla="val 50000"/>
              <a:gd name="adj2" fmla="val 4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5006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321622885"/>
              </p:ext>
            </p:extLst>
          </p:nvPr>
        </p:nvGraphicFramePr>
        <p:xfrm>
          <a:off x="1190445" y="3354476"/>
          <a:ext cx="2376264" cy="1321296"/>
        </p:xfrm>
        <a:graphic>
          <a:graphicData uri="http://schemas.openxmlformats.org/drawingml/2006/table">
            <a:tbl>
              <a:tblPr>
                <a:tableStyleId>{616DA210-FB5B-4158-B5E0-FEB733F419BA}</a:tableStyleId>
              </a:tblPr>
              <a:tblGrid>
                <a:gridCol w="2376264"/>
              </a:tblGrid>
              <a:tr h="432048">
                <a:tc>
                  <a:txBody>
                    <a:bodyPr/>
                    <a:lstStyle/>
                    <a:p>
                      <a:pPr algn="ctr"/>
                      <a:r>
                        <a:rPr kumimoji="1" lang="ja-JP" altLang="en-US" sz="2400" b="1" dirty="0" smtClean="0"/>
                        <a:t>幹部社員</a:t>
                      </a:r>
                      <a:endParaRPr kumimoji="1" lang="ja-JP" altLang="en-US" sz="2400" b="1" dirty="0"/>
                    </a:p>
                  </a:txBody>
                  <a:tcPr/>
                </a:tc>
              </a:tr>
              <a:tr h="432048">
                <a:tc>
                  <a:txBody>
                    <a:bodyPr/>
                    <a:lstStyle/>
                    <a:p>
                      <a:endParaRPr kumimoji="1" lang="ja-JP" altLang="en-US" dirty="0"/>
                    </a:p>
                  </a:txBody>
                  <a:tcPr/>
                </a:tc>
              </a:tr>
              <a:tr h="432048">
                <a:tc>
                  <a:txBody>
                    <a:bodyPr/>
                    <a:lstStyle/>
                    <a:p>
                      <a:endParaRPr kumimoji="1" lang="ja-JP" altLang="en-US" dirty="0"/>
                    </a:p>
                  </a:txBody>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338544086"/>
              </p:ext>
            </p:extLst>
          </p:nvPr>
        </p:nvGraphicFramePr>
        <p:xfrm>
          <a:off x="8946220" y="3354476"/>
          <a:ext cx="2376264" cy="1321296"/>
        </p:xfrm>
        <a:graphic>
          <a:graphicData uri="http://schemas.openxmlformats.org/drawingml/2006/table">
            <a:tbl>
              <a:tblPr>
                <a:tableStyleId>{616DA210-FB5B-4158-B5E0-FEB733F419BA}</a:tableStyleId>
              </a:tblPr>
              <a:tblGrid>
                <a:gridCol w="2376264"/>
              </a:tblGrid>
              <a:tr h="432048">
                <a:tc>
                  <a:txBody>
                    <a:bodyPr/>
                    <a:lstStyle/>
                    <a:p>
                      <a:pPr algn="ctr"/>
                      <a:r>
                        <a:rPr kumimoji="1" lang="ja-JP" altLang="en-US" sz="2400" b="1" dirty="0" smtClean="0"/>
                        <a:t>部署</a:t>
                      </a:r>
                      <a:endParaRPr kumimoji="1" lang="ja-JP" altLang="en-US" sz="2400" b="1" dirty="0"/>
                    </a:p>
                  </a:txBody>
                  <a:tcPr/>
                </a:tc>
              </a:tr>
              <a:tr h="432048">
                <a:tc>
                  <a:txBody>
                    <a:bodyPr/>
                    <a:lstStyle/>
                    <a:p>
                      <a:endParaRPr kumimoji="1" lang="ja-JP" altLang="en-US" dirty="0"/>
                    </a:p>
                  </a:txBody>
                  <a:tcPr/>
                </a:tc>
              </a:tr>
              <a:tr h="432048">
                <a:tc>
                  <a:txBody>
                    <a:bodyPr/>
                    <a:lstStyle/>
                    <a:p>
                      <a:endParaRPr kumimoji="1" lang="ja-JP" altLang="en-US" dirty="0"/>
                    </a:p>
                  </a:txBody>
                  <a:tcPr/>
                </a:tc>
              </a:tr>
            </a:tbl>
          </a:graphicData>
        </a:graphic>
      </p:graphicFrame>
      <p:cxnSp>
        <p:nvCxnSpPr>
          <p:cNvPr id="8" name="直線コネクタ 7"/>
          <p:cNvCxnSpPr>
            <a:stCxn id="6" idx="3"/>
            <a:endCxn id="7" idx="1"/>
          </p:cNvCxnSpPr>
          <p:nvPr/>
        </p:nvCxnSpPr>
        <p:spPr>
          <a:xfrm>
            <a:off x="3566709" y="4015124"/>
            <a:ext cx="53795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332583" y="3553459"/>
            <a:ext cx="1872208" cy="461665"/>
          </a:xfrm>
          <a:prstGeom prst="rect">
            <a:avLst/>
          </a:prstGeom>
          <a:noFill/>
        </p:spPr>
        <p:txBody>
          <a:bodyPr wrap="square" rtlCol="0">
            <a:spAutoFit/>
          </a:bodyPr>
          <a:lstStyle/>
          <a:p>
            <a:pPr algn="ctr"/>
            <a:r>
              <a:rPr lang="ja-JP" altLang="en-US" sz="2400" b="1" dirty="0"/>
              <a:t>部門長</a:t>
            </a:r>
            <a:endParaRPr kumimoji="1" lang="ja-JP" altLang="en-US" sz="2400" b="1" dirty="0"/>
          </a:p>
        </p:txBody>
      </p:sp>
      <p:sp>
        <p:nvSpPr>
          <p:cNvPr id="10" name="テキスト ボックス 9"/>
          <p:cNvSpPr txBox="1"/>
          <p:nvPr/>
        </p:nvSpPr>
        <p:spPr>
          <a:xfrm>
            <a:off x="7072511" y="3538710"/>
            <a:ext cx="1872208" cy="461665"/>
          </a:xfrm>
          <a:prstGeom prst="rect">
            <a:avLst/>
          </a:prstGeom>
          <a:noFill/>
        </p:spPr>
        <p:txBody>
          <a:bodyPr wrap="square" rtlCol="0">
            <a:spAutoFit/>
          </a:bodyPr>
          <a:lstStyle/>
          <a:p>
            <a:pPr algn="ctr"/>
            <a:r>
              <a:rPr lang="ja-JP" altLang="en-US" sz="2400" b="1" dirty="0" smtClean="0"/>
              <a:t>総括</a:t>
            </a:r>
            <a:r>
              <a:rPr lang="ja-JP" altLang="en-US" sz="2400" b="1" dirty="0"/>
              <a:t>部署</a:t>
            </a:r>
            <a:endParaRPr kumimoji="1" lang="ja-JP" altLang="en-US" sz="2400" b="1" dirty="0"/>
          </a:p>
        </p:txBody>
      </p:sp>
      <p:sp>
        <p:nvSpPr>
          <p:cNvPr id="13" name="テキスト ボックス 12"/>
          <p:cNvSpPr txBox="1"/>
          <p:nvPr/>
        </p:nvSpPr>
        <p:spPr>
          <a:xfrm>
            <a:off x="800509" y="608651"/>
            <a:ext cx="8446730" cy="646331"/>
          </a:xfrm>
          <a:prstGeom prst="rect">
            <a:avLst/>
          </a:prstGeom>
          <a:noFill/>
        </p:spPr>
        <p:txBody>
          <a:bodyPr wrap="square" rtlCol="0">
            <a:spAutoFit/>
          </a:bodyPr>
          <a:lstStyle/>
          <a:p>
            <a:r>
              <a:rPr kumimoji="1" lang="ja-JP" altLang="en-US" sz="3600" dirty="0" smtClean="0"/>
              <a:t>図７－５　幹部社員と部署の多重度</a:t>
            </a:r>
            <a:endParaRPr kumimoji="1" lang="ja-JP" altLang="en-US" sz="3600" dirty="0"/>
          </a:p>
        </p:txBody>
      </p:sp>
      <p:sp>
        <p:nvSpPr>
          <p:cNvPr id="14" name="テキスト ボックス 13"/>
          <p:cNvSpPr txBox="1"/>
          <p:nvPr/>
        </p:nvSpPr>
        <p:spPr>
          <a:xfrm>
            <a:off x="3840040" y="4029873"/>
            <a:ext cx="857293" cy="523220"/>
          </a:xfrm>
          <a:prstGeom prst="rect">
            <a:avLst/>
          </a:prstGeom>
          <a:noFill/>
        </p:spPr>
        <p:txBody>
          <a:bodyPr wrap="square" rtlCol="0">
            <a:spAutoFit/>
          </a:bodyPr>
          <a:lstStyle/>
          <a:p>
            <a:pPr algn="ctr"/>
            <a:r>
              <a:rPr lang="en-US" altLang="ja-JP" sz="2800" dirty="0" smtClean="0">
                <a:solidFill>
                  <a:srgbClr val="0070C0"/>
                </a:solidFill>
              </a:rPr>
              <a:t>1</a:t>
            </a:r>
            <a:endParaRPr kumimoji="1" lang="ja-JP" altLang="en-US" sz="2800" dirty="0">
              <a:solidFill>
                <a:srgbClr val="0070C0"/>
              </a:solidFill>
            </a:endParaRPr>
          </a:p>
        </p:txBody>
      </p:sp>
      <p:sp>
        <p:nvSpPr>
          <p:cNvPr id="15" name="テキスト ボックス 14"/>
          <p:cNvSpPr txBox="1"/>
          <p:nvPr/>
        </p:nvSpPr>
        <p:spPr>
          <a:xfrm>
            <a:off x="7326239" y="4060657"/>
            <a:ext cx="1364751" cy="523220"/>
          </a:xfrm>
          <a:prstGeom prst="rect">
            <a:avLst/>
          </a:prstGeom>
          <a:noFill/>
        </p:spPr>
        <p:txBody>
          <a:bodyPr wrap="square" rtlCol="0">
            <a:spAutoFit/>
          </a:bodyPr>
          <a:lstStyle/>
          <a:p>
            <a:pPr algn="ctr"/>
            <a:r>
              <a:rPr lang="ja-JP" altLang="en-US" sz="2800" dirty="0" smtClean="0">
                <a:solidFill>
                  <a:srgbClr val="0070C0"/>
                </a:solidFill>
              </a:rPr>
              <a:t>０</a:t>
            </a:r>
            <a:r>
              <a:rPr lang="en-US" altLang="ja-JP" sz="2800" dirty="0" smtClean="0">
                <a:solidFill>
                  <a:srgbClr val="0070C0"/>
                </a:solidFill>
              </a:rPr>
              <a:t>..</a:t>
            </a:r>
            <a:r>
              <a:rPr lang="ja-JP" altLang="en-US" sz="2800" dirty="0" smtClean="0">
                <a:solidFill>
                  <a:srgbClr val="0070C0"/>
                </a:solidFill>
              </a:rPr>
              <a:t>＊</a:t>
            </a:r>
            <a:endParaRPr kumimoji="1" lang="ja-JP" altLang="en-US" sz="2800" dirty="0">
              <a:solidFill>
                <a:srgbClr val="0070C0"/>
              </a:solidFill>
            </a:endParaRPr>
          </a:p>
        </p:txBody>
      </p:sp>
      <p:sp>
        <p:nvSpPr>
          <p:cNvPr id="17" name="コンテンツ プレースホルダー 2"/>
          <p:cNvSpPr>
            <a:spLocks noGrp="1"/>
          </p:cNvSpPr>
          <p:nvPr>
            <p:ph idx="1"/>
          </p:nvPr>
        </p:nvSpPr>
        <p:spPr>
          <a:xfrm>
            <a:off x="1543660" y="1716795"/>
            <a:ext cx="8072284" cy="608541"/>
          </a:xfrm>
        </p:spPr>
        <p:txBody>
          <a:bodyPr/>
          <a:lstStyle/>
          <a:p>
            <a:r>
              <a:rPr lang="ja-JP" altLang="en-US" dirty="0"/>
              <a:t>図７－３、７－４より多重度は下記のように</a:t>
            </a:r>
            <a:r>
              <a:rPr lang="ja-JP" altLang="en-US" dirty="0" smtClean="0"/>
              <a:t>なります。</a:t>
            </a:r>
            <a:endParaRPr lang="ja-JP" altLang="en-US" dirty="0"/>
          </a:p>
        </p:txBody>
      </p:sp>
    </p:spTree>
    <p:extLst>
      <p:ext uri="{BB962C8B-B14F-4D97-AF65-F5344CB8AC3E}">
        <p14:creationId xmlns:p14="http://schemas.microsoft.com/office/powerpoint/2010/main" val="243651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4968" y="217641"/>
            <a:ext cx="10719619" cy="1325563"/>
          </a:xfrm>
        </p:spPr>
        <p:txBody>
          <a:bodyPr>
            <a:normAutofit/>
          </a:bodyPr>
          <a:lstStyle/>
          <a:p>
            <a:r>
              <a:rPr kumimoji="1" lang="ja-JP" altLang="en-US" sz="3200" dirty="0" smtClean="0"/>
              <a:t>オブジェクト図でシステム</a:t>
            </a:r>
            <a:r>
              <a:rPr kumimoji="1" lang="en-US" altLang="ja-JP" sz="3200" dirty="0" smtClean="0"/>
              <a:t>(</a:t>
            </a:r>
            <a:r>
              <a:rPr kumimoji="1" lang="ja-JP" altLang="en-US" sz="3200" dirty="0" smtClean="0"/>
              <a:t>システム同士</a:t>
            </a:r>
            <a:r>
              <a:rPr kumimoji="1" lang="en-US" altLang="ja-JP" sz="3200" dirty="0" smtClean="0"/>
              <a:t>)</a:t>
            </a:r>
            <a:r>
              <a:rPr kumimoji="1" lang="ja-JP" altLang="en-US" sz="3200" dirty="0" smtClean="0"/>
              <a:t>の状態を表現する</a:t>
            </a:r>
            <a:endParaRPr kumimoji="1" lang="ja-JP" altLang="en-US" sz="3200" dirty="0"/>
          </a:p>
        </p:txBody>
      </p:sp>
      <p:sp>
        <p:nvSpPr>
          <p:cNvPr id="3" name="コンテンツ プレースホルダー 2"/>
          <p:cNvSpPr>
            <a:spLocks noGrp="1"/>
          </p:cNvSpPr>
          <p:nvPr>
            <p:ph idx="1"/>
          </p:nvPr>
        </p:nvSpPr>
        <p:spPr>
          <a:xfrm>
            <a:off x="838200" y="1466375"/>
            <a:ext cx="10515600" cy="996612"/>
          </a:xfrm>
        </p:spPr>
        <p:txBody>
          <a:bodyPr/>
          <a:lstStyle/>
          <a:p>
            <a:pPr marL="0" lvl="0" indent="0">
              <a:buNone/>
            </a:pPr>
            <a:r>
              <a:rPr lang="ja-JP" altLang="en-US" dirty="0"/>
              <a:t>オブジェクト図は</a:t>
            </a:r>
            <a:r>
              <a:rPr lang="ja-JP" altLang="en-US" dirty="0" smtClean="0"/>
              <a:t>システムが稼動</a:t>
            </a:r>
            <a:r>
              <a:rPr lang="ja-JP" altLang="en-US" dirty="0"/>
              <a:t>している、ある瞬間のオブジェクトの</a:t>
            </a:r>
            <a:r>
              <a:rPr lang="ja-JP" altLang="en-US" dirty="0">
                <a:solidFill>
                  <a:srgbClr val="FF0000"/>
                </a:solidFill>
              </a:rPr>
              <a:t>状態</a:t>
            </a:r>
            <a:r>
              <a:rPr lang="ja-JP" altLang="en-US" dirty="0"/>
              <a:t>を表現することが</a:t>
            </a:r>
            <a:r>
              <a:rPr lang="ja-JP" altLang="en-US" dirty="0" smtClean="0"/>
              <a:t>できます。</a:t>
            </a:r>
            <a:endParaRPr lang="ja-JP" altLang="en-US" dirty="0"/>
          </a:p>
          <a:p>
            <a:endParaRPr lang="en-US" altLang="ja-JP" dirty="0"/>
          </a:p>
          <a:p>
            <a:endParaRPr kumimoji="1" lang="ja-JP"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97" t="11545" r="7034" b="15102"/>
          <a:stretch/>
        </p:blipFill>
        <p:spPr bwMode="auto">
          <a:xfrm rot="16200000">
            <a:off x="3335393" y="2136346"/>
            <a:ext cx="4346344" cy="494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361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33" t="12253" r="9170" b="4431"/>
          <a:stretch/>
        </p:blipFill>
        <p:spPr bwMode="auto">
          <a:xfrm rot="16200000">
            <a:off x="7177780" y="-1389247"/>
            <a:ext cx="2809713" cy="672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539" t="12865" r="14679" b="5248"/>
          <a:stretch/>
        </p:blipFill>
        <p:spPr bwMode="auto">
          <a:xfrm rot="16200000">
            <a:off x="7165142" y="1521590"/>
            <a:ext cx="2831691" cy="672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0020233" y="1631804"/>
            <a:ext cx="1920875" cy="461665"/>
          </a:xfrm>
          <a:prstGeom prst="rect">
            <a:avLst/>
          </a:prstGeom>
          <a:noFill/>
          <a:effectLst/>
        </p:spPr>
        <p:txBody>
          <a:bodyPr wrap="square" rtlCol="0">
            <a:spAutoFit/>
          </a:bodyPr>
          <a:lstStyle/>
          <a:p>
            <a:r>
              <a:rPr lang="ja-JP" altLang="en-US" sz="2400" b="1" dirty="0">
                <a:solidFill>
                  <a:srgbClr val="FF0000"/>
                </a:solidFill>
              </a:rPr>
              <a:t>リンク</a:t>
            </a:r>
            <a:endParaRPr kumimoji="1" lang="ja-JP" altLang="en-US" sz="2400" b="1" dirty="0">
              <a:solidFill>
                <a:srgbClr val="FF0000"/>
              </a:solidFill>
            </a:endParaRPr>
          </a:p>
        </p:txBody>
      </p:sp>
      <p:sp>
        <p:nvSpPr>
          <p:cNvPr id="8" name="コンテンツ プレースホルダー 2"/>
          <p:cNvSpPr>
            <a:spLocks noGrp="1"/>
          </p:cNvSpPr>
          <p:nvPr>
            <p:ph idx="1"/>
          </p:nvPr>
        </p:nvSpPr>
        <p:spPr>
          <a:xfrm>
            <a:off x="277762" y="1631804"/>
            <a:ext cx="4751438" cy="918531"/>
          </a:xfrm>
        </p:spPr>
        <p:txBody>
          <a:bodyPr>
            <a:normAutofit lnSpcReduction="10000"/>
          </a:bodyPr>
          <a:lstStyle/>
          <a:p>
            <a:pPr marL="0" lvl="0" indent="0">
              <a:buNone/>
            </a:pPr>
            <a:r>
              <a:rPr lang="ja-JP" altLang="en-US" sz="3200" dirty="0" smtClean="0"/>
              <a:t>田中さんの買い物かごの現在の状態</a:t>
            </a:r>
            <a:endParaRPr lang="en-US" altLang="ja-JP" sz="3200" dirty="0"/>
          </a:p>
          <a:p>
            <a:endParaRPr kumimoji="1" lang="ja-JP" altLang="en-US" dirty="0"/>
          </a:p>
        </p:txBody>
      </p:sp>
      <p:sp>
        <p:nvSpPr>
          <p:cNvPr id="9" name="コンテンツ プレースホルダー 2"/>
          <p:cNvSpPr txBox="1">
            <a:spLocks/>
          </p:cNvSpPr>
          <p:nvPr/>
        </p:nvSpPr>
        <p:spPr>
          <a:xfrm>
            <a:off x="277762" y="4188191"/>
            <a:ext cx="4751438" cy="918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t>鈴木</a:t>
            </a:r>
            <a:r>
              <a:rPr lang="ja-JP" altLang="en-US" sz="3200" dirty="0" smtClean="0"/>
              <a:t>さんの買い物かごの現在の状態</a:t>
            </a:r>
            <a:endParaRPr lang="en-US" altLang="ja-JP" sz="3200" dirty="0" smtClean="0"/>
          </a:p>
          <a:p>
            <a:endParaRPr lang="ja-JP" altLang="en-US" dirty="0"/>
          </a:p>
        </p:txBody>
      </p:sp>
    </p:spTree>
    <p:extLst>
      <p:ext uri="{BB962C8B-B14F-4D97-AF65-F5344CB8AC3E}">
        <p14:creationId xmlns:p14="http://schemas.microsoft.com/office/powerpoint/2010/main" val="971210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0722" y="1486003"/>
            <a:ext cx="5043949" cy="1448926"/>
          </a:xfrm>
        </p:spPr>
        <p:txBody>
          <a:bodyPr/>
          <a:lstStyle/>
          <a:p>
            <a:pPr marL="0" indent="0">
              <a:buNone/>
            </a:pPr>
            <a:r>
              <a:rPr kumimoji="1" lang="ja-JP" altLang="en-US" sz="3200" dirty="0" smtClean="0"/>
              <a:t>鈴木さんが冷蔵庫をやめて、電話を買い物かごに入れた場合</a:t>
            </a:r>
            <a:endParaRPr lang="en-US" altLang="ja-JP" sz="3200" dirty="0"/>
          </a:p>
          <a:p>
            <a:pPr marL="0" indent="0">
              <a:buNone/>
            </a:pPr>
            <a:endParaRPr lang="en-US" altLang="ja-JP" dirty="0"/>
          </a:p>
          <a:p>
            <a:endParaRPr kumimoji="1" lang="ja-JP"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22" t="15448" r="8317" b="2972"/>
          <a:stretch/>
        </p:blipFill>
        <p:spPr bwMode="auto">
          <a:xfrm rot="5400000">
            <a:off x="5625257" y="162870"/>
            <a:ext cx="600420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130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1056</Words>
  <Application>Microsoft Office PowerPoint</Application>
  <PresentationFormat>ワイド画面</PresentationFormat>
  <Paragraphs>291</Paragraphs>
  <Slides>33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Andale Sans UI</vt:lpstr>
      <vt:lpstr>ＭＳ Ｐゴシック</vt:lpstr>
      <vt:lpstr>ＭＳ ゴシック</vt:lpstr>
      <vt:lpstr>Arial</vt:lpstr>
      <vt:lpstr>Calibri</vt:lpstr>
      <vt:lpstr>Calibri Light</vt:lpstr>
      <vt:lpstr>Tahoma</vt:lpstr>
      <vt:lpstr>Office テーマ</vt:lpstr>
      <vt:lpstr>Chapter7 その他の図</vt:lpstr>
      <vt:lpstr>７－１　オブジェクト図</vt:lpstr>
      <vt:lpstr>図７－１　オブジェクト図</vt:lpstr>
      <vt:lpstr>オブジェクト図を用いて多重度を考える</vt:lpstr>
      <vt:lpstr>PowerPoint プレゼンテーション</vt:lpstr>
      <vt:lpstr>PowerPoint プレゼンテーション</vt:lpstr>
      <vt:lpstr>オブジェクト図でシステム(システム同士)の状態を表現する</vt:lpstr>
      <vt:lpstr>PowerPoint プレゼンテーション</vt:lpstr>
      <vt:lpstr>PowerPoint プレゼンテーション</vt:lpstr>
      <vt:lpstr>オブジェクトの属性値の表示</vt:lpstr>
      <vt:lpstr>ＵＭＬ１.ｘ　コンポジットオブジェクト(∽アドバンス)</vt:lpstr>
      <vt:lpstr>PowerPoint プレゼンテーション</vt:lpstr>
      <vt:lpstr>PowerPoint プレゼンテーション</vt:lpstr>
      <vt:lpstr>７－２　アクティビティ図∽(アドバンス)∽</vt:lpstr>
      <vt:lpstr>PowerPoint プレゼンテーション</vt:lpstr>
      <vt:lpstr>ＵＭＬ２.ｘ　アクション(∽アドバンス)</vt:lpstr>
      <vt:lpstr>デシジョン、マージ(∽アドバンス)</vt:lpstr>
      <vt:lpstr>フォーク、ジョイン(∽アドバンス)</vt:lpstr>
      <vt:lpstr>レーン(∽アドバンス)</vt:lpstr>
      <vt:lpstr>レーン(∽アドバンス)</vt:lpstr>
      <vt:lpstr>シグナル(∽アドバンス)</vt:lpstr>
      <vt:lpstr>シグナル(∽アドバンス)</vt:lpstr>
      <vt:lpstr>アクティビティ図のオブジェクト(∽アドバンス)</vt:lpstr>
      <vt:lpstr>アクティビティ図のオブジェクト(∽アドバンス)</vt:lpstr>
      <vt:lpstr>７－３　パッケージ図∽(アドバンス)∽</vt:lpstr>
      <vt:lpstr>サブシステム(∽アドバンス)</vt:lpstr>
      <vt:lpstr>７－４　ＵＭＬ拡張、プロファイル∽(アドバンス)∽</vt:lpstr>
      <vt:lpstr>ＵＭＬプロファイル</vt:lpstr>
      <vt:lpstr>７－５　ＯＣＬ∽(アドバンス)∽</vt:lpstr>
      <vt:lpstr>ＯＣＬの一例</vt:lpstr>
      <vt:lpstr>ＯＣＬの一例</vt:lpstr>
      <vt:lpstr>Chapter7　まとめ</vt:lpstr>
      <vt:lpstr>Chapter7　まとめ</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Chapter7 その他の図</dc:title>
  <dc:creator>suzaki</dc:creator>
  <cp:lastModifiedBy>suzaki</cp:lastModifiedBy>
  <cp:revision>51</cp:revision>
  <dcterms:created xsi:type="dcterms:W3CDTF">2013-06-11T04:58:03Z</dcterms:created>
  <dcterms:modified xsi:type="dcterms:W3CDTF">2013-06-17T03:56:20Z</dcterms:modified>
</cp:coreProperties>
</file>